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45.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ink/ink32.xml" ContentType="application/inkml+xml"/>
  <Override PartName="/ppt/notesSlides/notesSlide60.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67.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107"/>
  </p:notesMasterIdLst>
  <p:sldIdLst>
    <p:sldId id="256" r:id="rId2"/>
    <p:sldId id="257" r:id="rId3"/>
    <p:sldId id="258" r:id="rId4"/>
    <p:sldId id="259" r:id="rId5"/>
    <p:sldId id="262" r:id="rId6"/>
    <p:sldId id="263" r:id="rId7"/>
    <p:sldId id="318" r:id="rId8"/>
    <p:sldId id="265" r:id="rId9"/>
    <p:sldId id="400" r:id="rId10"/>
    <p:sldId id="396" r:id="rId11"/>
    <p:sldId id="267" r:id="rId12"/>
    <p:sldId id="266" r:id="rId13"/>
    <p:sldId id="273" r:id="rId14"/>
    <p:sldId id="268" r:id="rId15"/>
    <p:sldId id="269" r:id="rId16"/>
    <p:sldId id="272" r:id="rId17"/>
    <p:sldId id="319" r:id="rId18"/>
    <p:sldId id="274" r:id="rId19"/>
    <p:sldId id="275" r:id="rId20"/>
    <p:sldId id="276" r:id="rId21"/>
    <p:sldId id="278" r:id="rId22"/>
    <p:sldId id="279" r:id="rId23"/>
    <p:sldId id="280" r:id="rId24"/>
    <p:sldId id="281" r:id="rId25"/>
    <p:sldId id="385" r:id="rId26"/>
    <p:sldId id="397" r:id="rId27"/>
    <p:sldId id="387" r:id="rId28"/>
    <p:sldId id="386" r:id="rId29"/>
    <p:sldId id="384" r:id="rId30"/>
    <p:sldId id="283" r:id="rId31"/>
    <p:sldId id="389" r:id="rId32"/>
    <p:sldId id="394" r:id="rId33"/>
    <p:sldId id="391" r:id="rId34"/>
    <p:sldId id="388" r:id="rId35"/>
    <p:sldId id="285" r:id="rId36"/>
    <p:sldId id="286" r:id="rId37"/>
    <p:sldId id="287" r:id="rId38"/>
    <p:sldId id="321" r:id="rId39"/>
    <p:sldId id="322" r:id="rId40"/>
    <p:sldId id="383" r:id="rId41"/>
    <p:sldId id="290" r:id="rId42"/>
    <p:sldId id="288" r:id="rId43"/>
    <p:sldId id="292" r:id="rId44"/>
    <p:sldId id="294" r:id="rId45"/>
    <p:sldId id="390" r:id="rId46"/>
    <p:sldId id="295" r:id="rId47"/>
    <p:sldId id="296" r:id="rId48"/>
    <p:sldId id="293" r:id="rId49"/>
    <p:sldId id="297" r:id="rId50"/>
    <p:sldId id="382" r:id="rId51"/>
    <p:sldId id="377" r:id="rId52"/>
    <p:sldId id="379" r:id="rId53"/>
    <p:sldId id="402" r:id="rId54"/>
    <p:sldId id="301" r:id="rId55"/>
    <p:sldId id="320" r:id="rId56"/>
    <p:sldId id="306" r:id="rId57"/>
    <p:sldId id="302" r:id="rId58"/>
    <p:sldId id="303" r:id="rId59"/>
    <p:sldId id="392" r:id="rId60"/>
    <p:sldId id="307" r:id="rId61"/>
    <p:sldId id="308" r:id="rId62"/>
    <p:sldId id="309" r:id="rId63"/>
    <p:sldId id="376" r:id="rId64"/>
    <p:sldId id="378" r:id="rId65"/>
    <p:sldId id="311" r:id="rId66"/>
    <p:sldId id="312" r:id="rId67"/>
    <p:sldId id="313" r:id="rId68"/>
    <p:sldId id="314" r:id="rId69"/>
    <p:sldId id="315" r:id="rId70"/>
    <p:sldId id="323" r:id="rId71"/>
    <p:sldId id="317" r:id="rId72"/>
    <p:sldId id="326" r:id="rId73"/>
    <p:sldId id="372" r:id="rId74"/>
    <p:sldId id="399" r:id="rId75"/>
    <p:sldId id="316" r:id="rId76"/>
    <p:sldId id="327" r:id="rId77"/>
    <p:sldId id="324" r:id="rId78"/>
    <p:sldId id="328" r:id="rId79"/>
    <p:sldId id="329" r:id="rId80"/>
    <p:sldId id="332" r:id="rId81"/>
    <p:sldId id="334" r:id="rId82"/>
    <p:sldId id="333" r:id="rId83"/>
    <p:sldId id="335" r:id="rId84"/>
    <p:sldId id="336" r:id="rId85"/>
    <p:sldId id="337" r:id="rId86"/>
    <p:sldId id="381" r:id="rId87"/>
    <p:sldId id="401" r:id="rId88"/>
    <p:sldId id="340" r:id="rId89"/>
    <p:sldId id="338" r:id="rId90"/>
    <p:sldId id="342" r:id="rId91"/>
    <p:sldId id="343" r:id="rId92"/>
    <p:sldId id="345" r:id="rId93"/>
    <p:sldId id="346" r:id="rId94"/>
    <p:sldId id="347" r:id="rId95"/>
    <p:sldId id="348" r:id="rId96"/>
    <p:sldId id="349" r:id="rId97"/>
    <p:sldId id="350" r:id="rId98"/>
    <p:sldId id="351" r:id="rId99"/>
    <p:sldId id="353" r:id="rId100"/>
    <p:sldId id="355" r:id="rId101"/>
    <p:sldId id="371" r:id="rId102"/>
    <p:sldId id="356" r:id="rId103"/>
    <p:sldId id="375" r:id="rId104"/>
    <p:sldId id="398" r:id="rId105"/>
    <p:sldId id="369"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C0"/>
    <a:srgbClr val="0000FF"/>
    <a:srgbClr val="EBF0F8"/>
    <a:srgbClr val="DEE6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70" autoAdjust="0"/>
    <p:restoredTop sz="75729" autoAdjust="0"/>
  </p:normalViewPr>
  <p:slideViewPr>
    <p:cSldViewPr snapToGrid="0">
      <p:cViewPr varScale="1">
        <p:scale>
          <a:sx n="51" d="100"/>
          <a:sy n="51" d="100"/>
        </p:scale>
        <p:origin x="988" y="48"/>
      </p:cViewPr>
      <p:guideLst/>
    </p:cSldViewPr>
  </p:slideViewPr>
  <p:notesTextViewPr>
    <p:cViewPr>
      <p:scale>
        <a:sx n="3" d="2"/>
        <a:sy n="3" d="2"/>
      </p:scale>
      <p:origin x="0" y="0"/>
    </p:cViewPr>
  </p:notesTextViewPr>
  <p:sorterViewPr>
    <p:cViewPr varScale="1">
      <p:scale>
        <a:sx n="100" d="100"/>
        <a:sy n="100" d="100"/>
      </p:scale>
      <p:origin x="0" y="-166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ink/ink1.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1:50.770"/>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14690 9277 0,'30'29'93,"-30"0"-77,0 1 0,-30-1-1,1 0 1,-29 30 0,28-30-1,1-29 1,0 29-16,-59-29 15,0 0 1,0 0 0,59 0 31,29-29 78,59 29-110,-30 0-15,117 0 16,59 0-1,-59 0 1,59 0 0,-58 0 15,-60 0-15,-57 0-1,-1 0 1,0 29-1,147-29 1,-59 0 0,-29 0-1,-30 0 1,-29 0 0,1 0-1,-1 0 16,0 0-15,0 0-16,30 0 16,87 0 15,-29 0-15,0 0-1,-58 0-15,-30-29 16,0-30-1,-29 1 1,30-1 0,-30 30-1,29 29 17,-29-29-17,29 29 1,30 0-16,-30 0 15,29 0 1,-28 0 31,-1-30-31,0 1-1,1 29 1,28 0 93,498 117-109,-497-58 16,204-59-16,-146 58 15,-29-58-15,-59 0 16,-29-29 31,0 0-31,0-59-1,-88-29 1,30 0-1,28 58 1,30 30 0,30 58 31,-1 30-47,117 29 15,-146-59 1,59-29 46,-1 0-46,1-29-16,-30-1 16,30 30-1,-30-29 1,-29 0-1,-29-30 1,-59 30 0,-58 0-1,87 29 1,30 29 0,58 59-1,234 146 1,528-205-1,291 30 1,-877-59 0,-117-59-1,-88-29 1,-88-29 15,-88-29-15,89 88-16,-235-59 15,263 117 1,59 87 15,0-57-15,88 57 0,0-87-1,-30 0 1,-58-29 15,0-29-15,-87 28-16,-148-116 31,-1023-88-15,761 234-1,438 0 1,30 29-1,29 59 1,29 0 0,59-30-1,117-58 1,-117 0 0,-30 0-1,-58-29 1,29-59-1,-29 30-15,0 28 16,-29 1 0,-29 29-1,-30 0 17,-29 146-17,88-58 1,-1 0-1,60-88 17,28 0-17,59-29 1,-88-30 0,-29 30-1,-29 29 48,29 29-48,-29-29 95,0 0-95,-30 0-15,-29 30 16,59-1-16,0 0 16,-1 0-1,89-29 16,29 0-15,380-87-16,-351 87 16,-88-30-1,-87 30 32,-1 30-31,-87 28-16</inkml:trace>
</inkml:ink>
</file>

<file path=ppt/ink/ink10.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2:38.989"/>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18231 10506 0,'-29'29'94,"29"0"-78,0 1-1,0-1 1,29 29 0,30 1-1,-30-59 1,0 0 0,0 0-1,1 0 1,-1 0-1,30-29 1,-1 29 0,30 0-1,0 0 17,-1 0-17,89 29 1,29 0-1,-117-29 1,29 29 0,-88 1-1,29-1 1,1-29 0,-30 29-1,30-29 1,-1 0-1,30 59 1,58-1 0,-58-29-1,0 1 17,0-30-17,-59 0 1,30-30-1,28-87 1,-28-29 0,29 88-16,-30-30 15,-29 29 1,1 59 15,-1 88-15,0-29-1,0-1 1,1 1 0,-1-30-1,-29 0 1,29-29 15,59 59-15,117 28-1,-147-57-15,1-1 16,-30-29 0,-58 0 77,0 0-77,-1 0 62,1 0-78</inkml:trace>
</inkml:ink>
</file>

<file path=ppt/ink/ink11.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52:53.0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9423 9445 0,'23'0'235,"23"0"-220,-22 0-15,45 0 16,-23 0-16,1 0 16,22 0-1,-46 0 95,-23-26-79,70 26-31,-24 0 16,23 0-16,-22 0 15,45 0 1,-69 0-1,0 0 95,186 26-110,22-26 15,-138 0-15,-24 0 16,-46 0-16,23 0 31,-22 0-15,-1 0 0,46 0-1,-23 0 1,1 0-1,-24 0 1,24 0 0,-24 0-1,0 0 79,0 0-78,47 0-16,-24 0 15,24-51 1,-1 51 0,-46 0 124,162 0-140,-69 0 16,-70 0-16,24 0 15,-24 0-15,-23 0 16,23 0 140,209 0-156,-209 0 16,0 0-16,-22 0 16,-1 0-1,0 0 141,0 0-156,0 0 16,23 0-16,-22 0 16,22 0-1,-23 0 1,0 0 0,0 0 140,0 0-156,1 0 15,-1 0 1,-23 25 47,-23-25-1,-1 26-46,1-26-16,0 0 15,0 0 1,0 0 0,23 26-1,-23-26 1,0 0-1,-1 0 32,1 0-47,0 0 16,-23 0 0,0 0-1,-1 0 1,24 0-1,0 0 1,0 0 47,0 0-48,0 0 1,-24 0-1,-22 0 1,-1 0 0,-22 0-1,-24 25 1,47-25 0,46 0 109,0 26-110,-1-26 1,1 0-16,0 0 31,0 0 0,0 0-31,0 0 16,0 26 0,-1-26-1,-45 0 1,-232 0-1,208 0 1,70 0-16,-1 0 31,1 0 16,-46 0-47,46 0 16,0 0 62,-47 0-47,-69 0-31,93 0 16,0 0-16,-24 0 15,1 0 1,46 0 0,0 0 15,-1 0-15,1 0 15,0 0-16,0 0 64,0 25-64,0-25 1,0 0-16,-24 0 15,24 26 1,23 0 15,-23-26-15,0 0 62,0 0-62,0 0-16,23 25 15,-23 1-15,-24 0 16,-22-1 0,23 1-1,-47 25 1,47-25-1,-24 25 204,47-51-219,0 0 16,-23 0-16,23 26 15,-1-1-15,1-25 16,46 0 250,1 0-266,-1 0 15,0 0-15,0 0 16,0 0 0,0 0-1,0 0 1,1 0-1,-1 0 1,0 0 0,23 0-1,0 0 1,-22 0 0,45 0-1,-46 0 16,185 0 16,-115 0-31,23 0 0,-70 26-1,-23-26 16,0 0-15,70 26 0,22-26-1,47 25 1,-69-25 0,-24 0-1,-22 0 1,-24 0 78,93 0-79,-46 0-15,-24 0 16,70 0-1,-93 0 1,0 0 15,47 0 32,22 0-48,1 0-15,-47 0 16,70 0-16,-24 0 16,-46 0 15,-22 0 63,-1 0-94,23 0 15,0 0-15,1 0 16,-24 0 0,0 0-1,0 0 63,0 0-31,-23-25-31,23 25 109,0 0-63,1 0-30,-1 0-32,23 0 15,-23-26 1,0 26-1,0 0 1,24 0 0,-47-26-1,-23 26 79,-1 0-31,1 0-48,0 0 1,-69 0-1,22 0 1,-46 0 0,47 0-1,-24-25 1,24 25 0,23 0-1,23 0 1,0 0-1,-1 0 1,-22 0 0,0 0-1,46 25 1,-23-25 0,0 26-1,-1-26 1,1 0-1,-46 0 1,23 0 0,-24 0-1,-46-26 1,47 26 0,23 0-1,-1-25 1,1 25-1,23 0 1,-1 0 0,1 0 31,-47-26-32,24 26 1,0 0-1,-24 0 1,24 0 0,0-26-1,23 26 48,0 0-48,-1 0 1,24 26 0,-23-26-16,0 0 31,0 26-15,0-26-1,0 25 1,0-25-1,-1 0 17,1 0-17,0 0 1,0 0 0,-23 0-1,23 0 1,-1 26 78,1-26-79,0 0 1,0 26-1,-46-1 1,46-25 0,46 0 171,0 0-187,0 0 16,0 0-16,0 0 15,23 0 1,1-25 0,-1 25-1,0 0 1,47-26 0,-24 26-1,-22-26 1,-24 26-1,0 0 17,0 0 30,0 0-46,0-25 31,0 25-47,1 0 15,22 0 1,0 0 0,-23 0-16,186 0 15,-93-26 1,231 26-1,-92-26 1,-140 26 0,-68-25-1,-1 25 79,255 0-78,-255 0-16,0-26 15,-22 26-15,-1 0 297,46-26-172,-23 26-109,-22-25-1,-1 25-15,-23-26 329,23 26-329,0 0 15,-23-25 1,-23 25 109,0 0-63,-24 0-15,47 25-47,-23-25 31,0 0-31,-23 0 16,0 26 0,-1-26-1,1 0 17,0 25-17,-1-25 1,1 26-1,23-26-15,0 0 16,0 0 0,0 0 15,-1 0 0,24 26-15,-23-26-16,0 25 31,0-25-15,0 0-1,0 26 17,-24-26-17,-184 0 1,69-26-1,46 26 1,70 0 0,0 0-1,0 0 1,-24 0 0,-22 0-1,68 0 1,1 0-1,0-25 1,0 25-16,-1 0 16,1 25-1,-23 1 1,-24 0 31,47-26-32,0 0 1,0 0 31,0 0-31,-1 0-16,1 0 15,-23 0-15,0 0 16,-24-52-1,-22 78 1,45-26 0,24 0-1,0 0 48,0 0-48,-23 0 1,-24-26 0,47 26-1,-23 0 1,23 0 140,0 0-156,0 0 16,-47 0-1,1 0 1,46 0 0,-47 0-1,47 0 1,-23 0 0,23 0-1,-1 0 1,1 0 46,0 0-62,0 0 32,0 0-32,0 0 15,0 0 1,-1 0-1,24 26 1,-23-26 0,0 0 234,0 0-250</inkml:trace>
</inkml:ink>
</file>

<file path=ppt/ink/ink12.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53:07.5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6116 9545 0,'23'-26'734,"93"26"-718,-46 0 0,45 0-1,1 0 1,-47 0-1,-45 0 189,577 0-204,-462 0 15,-46 0-15,-1 0 16,1 0-1,-70 0 1,23 0 62,301 0-62,93 0-16,-347 0 15,-24 0 1,70 0 0,-116 0-16,0 0 140,24 0-140,-24 0 16,0 0 0,-46 0 312,0 0-313,-1 0-15,1 0 16,0 0-16,-69 0 16,22 0-1,-323 0 1,208 26-1,23-1 1,138-25 0,24 26 15,-69-26 0,0 26-31,-47-26 16,70 0-1,22 25 142,1-25-142,23 26 17,-23-26-17,0 0 1,0 0-1,0 0 1,-24 0 0,-22 0-1,23 0 1,-24 0 0,24 0-1,0 0 1,-1 0-1,-45 0 1,22 0 0,1 0-1,0 0 1,-1 0 0,47 0-1,0 26 1,0-26-1,0 0 17,-1 0-17,1 0 1,0 0 0,-46 0-1,46 0 1,-24 0 109,24 25-125,-23-25 15,23 26 1,0-26 0,-1 26-1,1-26 188,0 25-203,-23-25 16,23 0 0,46 0 218,0 0-218,0 0-1,47 0 1,-24 0 0,23 0-1,-22 0 1,22 0-1,0 0 1,70 0 0,46 0-1,440 0 1,-416 0 0,-71 0-1,-114 0 63,-1 0-62,0 0 0,23 0-16,0 0 15,24 0 1,46 0-1,-47 0 1,-23 0 0,-23 0 31,116 0-47,-46 0 15,23 0 1,-24 0-1,-69 0 17,0 0-17,24 0 63,22 0-78,-23 0 16,24 0-16,-24 0 16,0 0-16,24 0 15,-47 0 1,-46 0 93,0 0-77,0 0-17,-1 0 1,1 0-1,0 0 1,0 0-16,0 0 16,0 0-16,-24 0 15,-22 26 1,-255-26 0,231 0-1,-45 0 1,91 0-1,1 0 17,0 0-17,-24 0 1,47 0-16,-23 0 16,-70 0-1,47 0 1,-1 0-1,-22 0 1,22 0 0,1 0-1,-47 0 1,47 0 0,22 0-1,24 0 1,0 0 124,0 0-140,0 0 16,23 25-16,-23-25 31,0 0-15,-47 26 15,-231-26-31,209 0 16,-24 0-1,47 0 17,45 0-17,1 0 17,0 0-1,0 0-16,23-26 95,-69 26-95,45 0 1,1 0-16,-69-51 31,69 51-15,-24 0 0,24 0 15,23-25 203,0-1-234,0 0 16,0 1-1,0-1 110,23 26-109,0 0 0,1 0 15,22 0 250,-23 0-250,0 0-15,0 0-16,24-26 16,-24 1-16,23-1 15,0-25 1,24-26 0,-24 77-1,-23-26 32,0 26-31,0 0-1,47 0 1,-1 0 0,24 0-1,-1-26 1,-22 26-1,22 0-15,1-25 16,-70-1 0,0 26-1,0 0 32,163 0-47,-94 0 16,47 0-1,-93 0 1,-46-26 47,23 26-48,1 0 16,-1 0-15,0 0 0,69 0-1,-22 0 1,-1 0 0,70 0-1,-69 0 1,-1-25-1,24 25 1,-70-26 15,0 0-15,23 26 0,-23 0 15,0 0 16,24 0-16,22 0-15,-23 0-16,1-25 15,-24 25 157,23 0-141,0 0-15,-69 0 109,-23 0-125,23-26 16,0 26-1,0-26-15,-47 26 16,-92-25-1,23 25 1,47 0 0,-47 25-1,116-25 1,0 26 0,-24-26-1,-22 0 1,-47 26-1,-46-26 1,93 0 15,46 0-15,-1 0 46,1 0-62,0 0 16,0 0 0,-93 0-1,47 0-15,23 0 16,-24 0 0,24 25-1,-47-25 1,47 26-1,-70-26 1,70 0 0,-70 0-1,70 0 1,23 0 62,0 0-31,0 0 47,-1 26-94,1-26 47,-116 51-32,70-51-15,23 0 16,-1 26-1,-45-26 1,69 0 0,0 0 62,-1 0-78,1 0 31,0 0 0,0 0 79,0 0-110,23 25 15,-23-25 1,0 0 203,-1 0-172</inkml:trace>
</inkml:ink>
</file>

<file path=ppt/ink/ink13.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53:17.23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6283 10700 0,'23'0'125,"93"0"-109,-70 0-16,139-25 16,-46-27-1,-23 52 1,-23 0 0,22-25-1,-22-1 1,-1 26-1,24 0 1,-47 0 0,70 0 15,-46 0-15,69 0-1,-93 0 1,24 0-1,-47 0 1,24 0 0,69 0-1,-46 0 1,-24 0 0,-22 0-1,45 0 1,93 0-1,-138 0 1,45 0 0,47 0 15,-47 0-15,24 0-1,-46 0 1,-1 0-1,-46 0 1,47 0 15,-24 0-15,46 0 0,-68 0-1,-1 0 1,0 0 46,0 0-46,93 0 0,-47 0-1,-46 0 79,23 0-78,24 0-16,-24 0 15,47 0-15,-1 0 16,-45 0-1,-71 0 220,1 0-220,-23 0-15,-70 0 16,-23-26 0,70 26-16,-93 0 31,139 0-15,0 0 30,0 0-30,-463 0 0,92 26-1,94-26 1,184 0 0,93 0 46,0 0-46,-24 0-16,-602 51 15,-91 1 17,-70-1-17,787-51 1,0 0 156,0 0-94,115-51 219,325-26-297,-255 25 15,486-50-15,-533 76 16,1 26 0,-70 0-1,-23 0 16,47 0-31,22 0 16,140 0 0,-46 0-1,-94 0 17,-45 0-32,-24 0 31,23 0-16,70 0 1,-24 0 0,163 0-1,-93 0 1,-70 0 0,-22 0-1,-47 0 1,23 0-1,1 0 1,-24 0-16,23 0 16,-23 0-1,23 0 17,1 0-17,22 0 1,-46 0-1,0 0 1,1 0 0,-1 0-1,23 0 1,-23 0 0,47 0-1,-47 0-15,69 0 16,1 0-1,-70 0 1,-46 0 187,0 0-156,-24 26-47,-207-26 16,184 51-16,24-51 15,-23 51-15,22-51 32,24 0-17,0 0 16,0 0-15,-370 0 0,208 26-1,-47-26 1,163 26 0,46-26-1,-1 0 32,1 0-31,-69 0 15,-511 0-15,302 0-16,-23 25 15,255 1 1,23-26-1,23 0 64,-1 0-64,1 0 1,-23 0 46,23 0-30,0 0 733,0 0-734,-1 0 48,1 0-64,0 0 16,0 0-31,-46 0 16,22 0-16,1 0 16,23 0-16,-23 0 15,22 0 95,48 0 280,-1 0-390,0 26 16,23-26-16,24 0 31,-24 0-15,46 25-1,1-25 1,23 0 0,-47 0-16,93 0 15,-93 0 1,24 0 0,-47 0-1,24 0 1,-24 0-1,70 0 1,-47 0 0,24 0-1,-24 0 1,1 0 15,22 26-15,-46-26-1,-22 0 1,-1 0 0,1 0-1,-1 0 1,0 0 0,23 0-1,-23 0 1,24 0-1,-1 0 1,-23 0 0,47 0-1,-47 0 1,46 0 15,-46 26-15,0-26-1,1 0 1,-24 25 0,23-25 46,92 77-62,24-77 16,46 26-1,-162-1 1,24-25 125,22 0-141,-46 0 15,0 0-15,1 0 16,-1 0 0,69 0-1,-22 0 1,-47 0-1,0 0 64,0 0-64,23 0-15,1 0 16,-24 0-1,23 0 1,-23 0 31,0 0 0,70 26-47,-70-26 15,0 0-15,47 0 16,-47 26 0,0-26 62,0 0-63,0 0-15,0 0 16,-69 0 172,23 0-173,0 0-15,-24 0 16,-22 0-1,0 0 1,22 0 0,24 0-1,0 0 1,-46 0 0,-93-52-1,23 52 1,46 0-1,24 0 1,46 0 47,0 0-17,-695 0-46,579 0 16,-47 0-16,-68 0 16,208 0-1,-1 26 1,24-26 78,0 0-79,0 0 48,0 0 124,-579 0-187,533 0 16,22 0-16,1 0 31,23 0 47,0 0-46,0 0-17,0 0 32,-1 0-16,1 0 32,0 0 15,0 0-62,-278 0-1,232 0-15,-47 0 16,47 26-1,46-26 110,-1 0-46,24 25-17,0 1-31,24-26 391</inkml:trace>
</inkml:ink>
</file>

<file path=ppt/ink/ink14.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26:26.97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5912 9657 0,'0'-29'141,"29"29"171,146-59-296,-58 59-1,-58-58 1,-30 29 843,30 29-843,-30 0 0,88-59-1,-88 59 1,1 0 250,906 0-251,-204 0 1,-498 0-1,-176-29 1,89 0 265,233-30-281,-292 59 16,-59 0 0,0 0 202,527 0-218,-146 0 16,0 0 0,-264 0-1,-88 0 16,-28 0 79,409 0-95,-322 0 1,-30 0 0,-28 0-1,29 0 1,-59 0 31,0 0-16,1 0-15,-1 0-1,29 29 1,1 1 0,-1-1-1,1-29 1,-1 58-1,1-58 1,-30 59 0,1-30-1,-1-29 1,0 59 0,0-59-16,1 29 31,-30 0-31,87-29 15,-87 29 17,30 30-17,-1-1 1,-29 1 0,0 0-1,29-1 1,30-29-1,-1 30 1,1 29 0,-30-59-16,59 59 15,-88-59 17,0 0 30,29-29-46,-29 59-1,29-1 1,1 1 0,28-30-1,-58 30 1,0-30-1,29-29 1,1 58 0,-30-28-1,29-1 1,0-29 0,0 29-1,30-29 1,-59-29 62,-59 29-47,59-59-15,-58 1-16,-30 29 15,30-1 1,28 30 15,1 0-15,0-58 0,0-1-1,-30 1 1,0-59-1,30 58 1,0 59 0,0 0 15,29-29-15,-30 29-1,30-59 1,-58 30-1,29-59 1,-1 30 0,30-1-1,-29 59 1,29-29 0,-29 0-1,29-1 1,-29 1-1,-1 0 1,1 0 31,0 29 0,0-30-47,-30 1 15,0-29 1,1 58 0,58-30-16,-29 30 15,-1 0 126,30-29-125,-29 29-1,-29-58 1,28-1-1,-87 59 1,88 0 0,-59 0-16,30-29 15,-30 29 1,59-29 156,-498 29-172,410-30 15,0 30 1,58 0 0,30 0 109,-29-29-110,-30-30 1,29 30 0,1 0-1,28 0 1,1 29 140,-615 0-125,410 0-15,88 0 0,87-30-1,30 30 95,-59 0-95,-116 0 1,145 0 15,30 0 32,-59 0-48,-29 0 1,88 0-1,-1 0 1,-28 0 93,-1 0-93,-58 0-16,-29 0 31,0 0-15,87 30 203,-175-30-204,-176 58 1,-585 147 0,849-176-1,-59 1 1,995-30 359,-614 29-375,1082-29 31,-1082 0-15,-147 0-1,0 0 48,235 0-48,28 0 1,1 0 0,-88 0-1,-205-29 63,58 29-62,30 0 0,-29 0-1,116 0 1,-145 0 0,-1 29 77,88 29-77,-59-28 0,-28-1-1,28-29 1,1 0-1,58 29 1,29-29 15,-58 0-15,-59 0 0,0 0-1,1 0 1,-1 29-1,0-29 1,30 30 0,-1-1-1,59-29 1,0 0 0,-29 0-1,-59 0 1,1 0-1,-1 0 32,0 0-31,30 176 0,87-147-1,205 29 1,-263 1-1,58 29 1,-58-88 0,-88 29-1,29-29 17,1 0-17,-1 29-15,88-29 16,-88 59-1,0-1 1,1-58 47,-1 0-48,0 0 1,0 29-1,1-29 1,-1 59 0,29-30-1,-28 30 1,-30-30 0,29-29-1,-29 29 1,29 1-1,1-1 1,28 29 0,1 30-1,-1 0 17,1-30-17,-30-58 1,0 0-1,30 30 1,-30-30 0,-117 0 62,59 0-78,0-88 15,-88-146 1,0 87 0,87 60-1,1 28 17,0 59-17,-1-29-15,-28 0 16,-1-1-1,-28-28 1,28-30 0,-29 30-1,59-1 1,0 1 0,0 28-1,29 1 1,-30 29 62,1-29-62,0 29-16,-59-30 15,-29 30 1,88-58-1,-30 58 1,30 0 0,0-29-1,-30 29 1,30 0 0,-30-30-1,1 1 1,58-29-1,-30 58 48,-28-30-47,-1 30-1,1-29 1,87 29 78,59 0-79,-59 0 1,0 0-1,1 0 1</inkml:trace>
</inkml:ink>
</file>

<file path=ppt/ink/ink15.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26:39.2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16709 6350 0,'-29'0'187,"0"30"-171,-59 58 15,59-59-31,0 29 16,-30 1-1,30-30 1,29 0-1,0 1 1,-29-1 15,-30 0-15,30 0 0,0-29-1,-1 30 32,1-30-47,29 58 16,-29-58-1,29 29 17,-29-29-17,29 30 1,-30-30-1,-28 29 17,28-29-17,1 0 17,0 29-17,29 1 48,-29-1-48,-1-29-15,-57 29 16,28 0 15,1 1-15,58-1-1,-30-29 1,1 0 47,0 0-1,0 29-31,29 0-31,-59 30 16,30-30 15,-30 30-15,1-1-1,28-58 48,-28 59-47,-59 28-1,29-28 1,59-59 15,0 0 32,29 29-48,-30 1 1,30-1-16,-29-29 15,0 29-15,-1 0 16,1 30 0,-29-1-1,28-28 17,1-1-17,29 0 1,-29 0-1,0 30 1,-1-1 15,-28 1-15,29-30 0,-59 59-1,59-29 1,29-30-1,-30 29 32,30-28 0,0 28-31,0-29-16,-58 59 15,28-59 1,30 30 0,0-30-1,-29 30 17,0-30-17,29 0 1,-29 1-1,29-1 1,0 0 0,-30-29-1,1 29 1,0 1-16,29-1 31,-29 0-15,-1 0-1,1 1 1,0 28 0,0 30-1,-30 0 1,59 29 15,-58-59-15,58-28-1,-30 57 95,30-57-110,-88 28 15,59 1 1,0-1 0,0-28-1,29 28 1,0-29 0,-30 1 77,1 116-93,0-117 16,0 30 0,-1-30-1,1 0 1,29 0-1,29-29 48,1-29-63,-1 29 16,0-29 15,0 0-16,1 29 1,-30-30 31,29 30-31,0-58-1,-29 29 1,59-118-16,58 30 15,-29 29 1,-88 59 31,0-29-16,58-30-15,30 0-1,-30-29 1,1 29 0,-1 30-1,-58 28-15,30 30 47,28-87-31,-28-60-1,57 30 1,-57 30 0,28 28-1,1-29 17,-1 30-17,-29 28 1,1 1-1,28-59 1,-29 59-16,30-88 16,29 29-1,-59 59 1,88-59 0,-29 0-1,87-58 1,-175 117-1,59-59 1,29 30 0,-30-1-1,1 0 17,-30 30-32,30-59 15,87 1 1,-29-1-1,0 0 1,88-29 0,-59 29-1,-29 0 1,59-29 0,-147 59-1,59-30 1,-30 30-1,-28-1 1,-1 59 0,-88 0 327,-263 59-327,235-1 0,28 30-1,-29 0 1,59-30 0,29-29 15,-29-29 0,29 30-31,-117 116 16,58-58-1,1-30 1,-30 1 0,29-1 15,59-28-16,0-1 1,-87 59 0,28-1-1,-58 31 1,0-31 0,59-28-1,28-30 1,30 0-1,-29-29 1,29 30 47,-59 28-63,-87 30 31,117 0-31,-59 29 15,59-88 1,0 30 0,-1-59 31,1 29-47,29 29 15,-88 1 1,0 29-1,1 29 1,28-59 0,30-28-1,29-1-15,29-117 16,-58 117 78,0 1-94,-59 28 15,0 1 1,59 58 0,-59-88-1,59 29 1,-30 30-1,1-29 1,58-30 0,-30 0-1,1 30 1,0-1 0,0 1 15,29-30-16,-30 0 1,1 30 0,0-1-1,0 1 1,-30 29 0,1-30-16,87-58 93,-29-29 126,0 0-219,0-1 16,0-116-1,29-234 1,88 175 0,0-29-1,88-88 16,-146 263-31,58-116 16,29 58 0,-175 117-1,116-117 1,-57 87 0,28 1-1,-58 0 79,29 0-32,1-1-46,175-57 0,-59-60-1,-58 147 1,87-58 0,-175 28-1,0 1 79,0 0-32,0-117-46,59 58 0,-30-29-1,0 58 1,1 30 0,-1-29-1,29-1 1,-28 0-1,-30 30 17,87 0-32,-28 0 15,-59-1 32,0 1 0,88 0 0,0-88-47,-59 88 16,117-30-1,-29-29 1,-58 59-1,-1-30 110,59 1-109,0-30 0,-146 88 62,0 29-63,-1 1 17,30-1-32,-58 29 15,-59 30 1,-29 59 0,116-118-16,-28 29 31,-1 1-16,30-1 1,0-28 15,29-1-15,-29 0 15,-1 0-31,1 1 16,-88 28-1,58 30 1,30-59-16,0 30 16,0-30-1,-1 30 1,-28-1 0,-30 59 15,-58 0-16,29-29 1,0-29 0,58-1-1,30-29 1,0 1 0,-1 57-1,30-57 48,-29-30-48,-29 58-15,58-29 32,0 1-17,-59 28-15,-29 30 16,0 0-1,59-59 1,29 0 15,0 1 1,-29-30-32,29 29 31,-29 29-16,29 1-15,-88 29 16,29-1 0,30-57-1,0 28 1,0 1 0,-1-59 15,1 58-16,-30 1 1,30 29 0,-88-30-1,0 88 1,59-87 15,-59 87-15,87-116-1,30-1 17,-29-29-17,29 29-15,-59 30 16,30-1 0,-29 1 15,28-59-16,30 29 48,0 0 46,0 30-46,30-30-48,-1-29 1,-29-29 0,29 29-1,-29-30 1,29 1 0,1 0-1,28-176 1,89 0-1,-89 88 1,1-29 0,-30 146-1,-29-29 1,29-30 0,0 30 15,-29 0-16,0-59 1,0-29 0,30-30-1,-1 118-15,0-59 16,-29-29 0,29 30-1,1 28 1,28-58-1,1 58 1,87-87 15,-146 117-31,59 29 16,-30-29 0,-58-1-1,87-28 16,30-59-15,117-30 0,-147 60-1,1 57 1,-1 1 0,-58-29-1,59 28 1,58-28-1,-88-1 1,0 30 0,1-59-1,28 30 1,30-30 0,-29 29-1,-30 30 16,29-29-15,1-1 0,-1 1-1,30 28 17,0 1-17,-29-29 1,-1 28-1,-146 264 189,88-204-189,-29-1 1,-88 117-1,88-117 1,-30 30 0,1-30-1,-1 1 1,1 57 0,-1-28-1,1-30 16,58 0-15,-30 1 0,30-1-1,-29 0 1,0 0 0,-1 1-1,1 57 1,29-57-1,0 28 1,-58 1 0,28-1-1,1 30 1,-29-29 0,-59 28-1,58 1 1,1 0 15,87-88-31,-29 29 47,-29-29-31,29 147-1,-88-60 1,58-28-1,1-30 1,-29 59 0,-1 29-1,30-59 1,0-28 0,29-1-16,-59 30 31,30-30 0,0 29-15,-88 30-1,-1 88 17,1-59-1,88-88-16,29 0 1,-29-29 0,0 0 62,-1 0-63,1 0 1,0 0 0,29-29 15,0 0-15,0-1 46,0-28-15,0-59-47,58 0 16,-58 88-1,0-30 1,0 30 93,30-264-93,-30 235-1,0-1 1,29 59 109,-29 29-31,0 1-32,-29 57-62,29-28 16,-59 29 0,30-88-16,-30 88 15,1-30 16,29-29-15,29 1 15,29-60 376</inkml:trace>
</inkml:ink>
</file>

<file path=ppt/ink/ink16.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27:00.1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8457 8867 0,'30'0'16,"-1"0"62,29 0-63,60-29 1,203 29 0,89-29-1,-234-30 1,-59-29-1,-59 59 1,-28 29 15,-1 0-15,59-88 0,-59 30-1,29 58 1,-28 0-1,57-30 1,-28 30 0,-30-58-1,0 29 1,59-1 0,205-57-1,-176 57 1,176 1-1,-176 0 1,-59 29 15,30 0-15,-59 0 0,0 0 46,30-30-62,-30 1 16,0 29-1,-29-29 1,30 29 0,58-59-1,-30 30 1,30-29-1,29-1 1,-29-58 15,-30 117-15,30-58 0,29 28-1,-58 30 1,-30 0-1,-29 30 126,-29 28-141,-59 59 31,0-58-15,-29 28 0,88-57-1,-205 57 1,117-28-1,29 0 1,88-30 0,29-29 156,0 29-157,1 0 1,-30 30-1,0-1 1,0-28 0,-30-30 31,1 0-47,-205 0 15,146 0 1,30 0-1,28 0 32,30-30-15,-58 30-17,-59 0 1,58 0-1,1 0 1,-59 0 0,58-58-1,30 58 1,0 0 0,-1 0-16,60 0 234,28 88-218,88-59-1,-29 0 1,410-29-1,-293 0 1,-146 0 0,-59 0 15,1 0 31,-1 0-46,-29 29 0,88 59-1,-59-29 1,29-1 0,-28-58-1,28 30 1,-28-30-1,28 29 1,-29 0 0,30 88-1,-30-88 1,0 30 0,1-30-1,-30 0 1,29 1 46,-29-1-46,58 0 0,-28 30-1,28-1 1,-29-58-1,1 0 17,-1 30-1,0-1-15,-29 29-1,30 1 1,-30-1-1,29-28 1,0-1 0,0 59 62,-29-59-63,0 0-15,30 59 16,-30-29 0,0-30 15,0 0 78,29 30-93,0-59 0,-58 0 46,0-30-46,-30-57-1,30 28-15,-118-117 16,147 30 15,-29 29-15,29 59-1,0-89 1,0 118-16,0-88 16,0-59-1,0-29 1,0 88 0,0 59-1,0 29 1,0-1-1,29 1 32,-29 0-31,0-30 0,30-58-1,-1 0 1,-29 29-1,29 30 1,1 29 0,-30-1 46,0 1-31,29 0-31,-29-30 16,29 59 0,-29-29-1,0 0 17,-176 58 171,59 30-188,59-30 1,-1 29 0,30-58-1,29 30 1,-29-30-1,0 0 1,-1 0 0,-57 29-1,-352 117 1,146-87-16,-322 204 16,645-263 30,-30 29-30,-30-29 0,30 30-16,-87-1 15,-1 29 17,29-28-17,-28 57 1,-31 31-1,1-31 1,176-57 47,29-1-32,-59-29 31,0 0-46,59 0 0,-59 0-1,88 0 1,117 0-1,-87 0 1,-59 0 0,-59 0 15,0 0-31,0 29 31,1-29-31,-1 29 16,146 1-1,-145-30 1,28 0 0,1 0-16,-1 0 15,-28 0 17,-1-30 14,-29 1-30,58-29 0,30-1-1,117-29 1,29-29 0,-29 0-1,29-146 1,-88 204-1,-87 1-15,29-30 16,-30-29 0,1 29-1,-1-29 17,-58 59-17,0 28 1,-29 30 15,29-29 0,-29 0-15,29-1-16,0-28 16,-30-1-1,1 1 1,29-1-1,-29 59 79,0 0-78,-1 0 31,1 0-32,29 30 1,-29-30 0,0 0 46,29 29-31,0 0-15,0 0 0,0 1-1,0-1-15,0 59 16,0 0-1,29-59 1,-29 0 15,0 0 1,0 1-32,-88 28 15,59 30 1,-30 0-1,30 29 1,0-88 0,0 30-1,29-30 63,0 59-62,0-30 0,-30 30-1,30-30 1,0 1 0,0-30-1,0 0 1,0 1-1,0 28 1,30 1 0,-30-1-1,0 1 17,0-1-17,29 1 1,-29-30-1,0 0 79,0 30-94,0 29 16,0-59-1,0 30 1,0-30 15,0 0 79,0 0-95,0 30 1,0-30 0,-29 0-1,29-58 313,0 0-312,-30 29-16,30-59 31,-29 1-15,-30 29-1,30-30 1,-29 0 0,-30-87-1,-29 88 1,29-59 0,30 87-1,-1 30 1,30 0 31,-1 0-47,-57-29 15,-1-29 1,-29-30 0,29 29 15,30 1-16,28 28 1,30 1 15,0 0 1,0 0-32,0-30 15,30 30-15,-30-88 16,29 58-1,-29 30 1,29 29 31,0 0-31,1 0-1,28 0 1,59 29-1,-29-29 1,-30 0 0,1-29-1,-30 0 1,-29-1 15,0 1 0,0-29-31,-29 58 16,0 0 93,-1-59-93,-57 88 0,-30 59 15,58-29-31,1-30 16,28-29 30,1 0-46,0 0 16,0 0 0,-1 0-1,30 29 79,0 1-78,-29-30-16,-30 29 15,1 0 1,29-29 0,-1 0-1,-87 88 16,88-88-31,29 29 16,-88-29 0,59 0-1,-176 0 1,-204 0 0,262 0 15,-28 0-16,87 0 1,117 29 156,0-29-156,30 0-16,116-87 15,-57 57 16,-89 1-15,29 29 0,-28 0-1,57-29-15,30 29 16,-29 0 0,0 0-1,0 0 1,-59 0-1,0 0 1,1 0 62,28 0-62,-29 0-1,1 0 1,-177 29 156,60 0-156,57 1 15,1-30-16,0 0 32,-1 0-47,1 0 16,0 0 31,0 0-32,-1 0 1,1 0 0,0 0-1,-30 0 1,30 0 0,0 0 15,-30 0-16,30 0 1,0 0 0,0-30-1,-1 30 1,1 0 0,0 0-1,87 0 141,-28 0-156,28 0 16,1 0 0,28 0-1,1 0 1,-59 0-16,30 0 16,-30 0-1,30 0 1,29 0-1,-1 30 1,30 87 0,0-88-1,88-29 1,-117 0 0,-59 0 15,1 0-16,-1 0 32,59 88-31,-30-88 0,-29 0-1,1 0 1,-1 29-1,0 0 1,0 0 0,30 1-1,0 28 1,-1 30 0,-29-59-16,30 1 31,-59-60 94,0 1-125,-29 0 15,29-176 1,-30 146 0,30 1-1,0 29 17,0-1-1,0-28-16,30-1 1,-1-58 0,0 29-1,0 30 1,-29-1 0,30 59 62,-1 30-78,59 28 15,29 30 1,-59-29 0,-28-1-1,-1 1 16,29-59-15,-28 0 0,-1 0-1,0 0 1,-29 29 0,0 29-1,0-28 1,-29-1-1,-30-29 17,30 0-32,-88 29 15,29-29 1,30 0 0,28 0-1,1 0 16,0 0-15,-59 0 0,59 0-16,-59 29 15,0 30 1,-29-30 0,0-29-1,-88 29 1,88-29-1,0 0 1,59 0 0,-59 0-1,0 0 1,29 0 0,-59 0 15,1 0-16,29 0 1,0 0 0,59 0-1,-30-29 1,29 29 0,1-58-1,-89-1 1,60 30-1,28 0 1,-29 29 0,1-30-1,57 30 17,1 0 14,29 30 1,-29-30-31,-1 0 0,1 29-1,0-29 1,0 0 15,58 0 78,0 0-93,0 29 0,30-29-1,0 0 1,-1 0 0,-29 0-16,1 0 15,28 0 1,30 0-1,-30 0 1,89-29 0,-60 0-1,1 29 1,-29-30 0,-30 30 30,-29-29-30,29 29 31,1 0-31,-1-29-1,117 29 1,-87 0-1,-1 0 1,59 0 0,30 0-1,28 0 1,-58 58 0,-29 1-1,29 58 16,-88-59-15,30-58 0,-1 0-1,59 30 1,-58-30 0,-30 0-1,0 0 1,1 29-1,-1 0 1,30 30 0,28 29 15,-28-30 0,-1 30 0,1 0 16,-30 29-15,0-88-17,-29 0 1,0 1-16,30-30 15,-1 0 1,-29 29-16,0 0 16,0 0 15,-29-29 47,-30 0-62,-29 0-1,59 0 1,-29-87 0,-1-1-1,1 0 1,28-29-1,1-29 1,0 58 0,-30-29-1,30 29 1,0 29 15,29 30-15</inkml:trace>
</inkml:ink>
</file>

<file path=ppt/ink/ink17.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27:07.2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14515 7228 0,'-29'0'62,"-1"0"-46,30 30-1,0-1 1,-29-29 0,0 0-1,29 29 1,-30-29 0,-28 29-1,-1-29 16,30 30-15,0-1 0,0 0-1,-30-29 1,30 0 0,0 0-1,-1 0 1,1 0 15,0 0-15,0 0 31,-1 29-16,1-29 0,0 0-15,29 30-1,-30-30 1,1 0 78,0 0-63,29 29-15,0 0 140,29-29-141,0 0 1,-29 0 0,59-29-1,0 0 1,-59-1 0,58 30 109,-29-29-125,30 29 15,58-58 1,-59 28-1,-28 30 1,87-58 0,-29-1-1,-59 30 1,0 29-16,0-29 16,30 0 30,585-381-30,-557 351 0,-28 59-1,58-58 1,-58 29 0,58 29-1,-88-30 1,-58 60 249,-1-1-249,-87 88 0,-497 29-1,-1 176 1,440-263 0,116 28-1,30-87 32,29 147 156,29-147-203,-29 29 16,0 59 15,0 0-15,0-30-1,0-29 1,0 1 78,0 28-94,0 30 15,-29-30 1,0 1 0,29-30-16,0 0 78,-30-29-63,1 0 1,0 0 0,0 30-1,-1 28 1,1-28 15,29-1 0,0 0-15,0 0-16,-29 59 16,29-59-1,0 30 1,-30-1-1,30-28 189,0 57-204,0-28 15,-29-59 1,29 29-16,-29-29 62,29-29-46,0 0 0,-29-147-1,29 88 1,0 59-1,0-59 1,29 30 0,29-59-1,1 0 1,0 29 0,-1 29-1,-29 59 1,-29-29 15,30 29 0,-1 0-31,0 0 16,0 0 15,352-175-31,-293 116 16,-1-29-1,-57 59 1,-1 29 0,0-88 46,59 0-46,-30 30 15,1-30-15,-59 59-1,29 29 1,-29 29 78,-29 0-94,0 1 15,-30 57 1,-29-28 0,30-1-1,-1-28 1,1 28-1,-1 1 17,1-30-17,-59 59 1,58-30 0,1 1-1,-1 29 1,30-88-1,29 29 1,0 0 31,-29 0-31,-1 1-16,-87 116 15,59-87 1,29-30-1,29 29 95,0-28-95,-30 57 1,30-28 0,-29-1-1,29-28 1,-29-30 265,-1 0-265,-57-322 15,87 175-15,0-28-1,0 29 1,29 58 0,0 0-1,0 59 1,1 29 93,-1 0-93,0-30-1,1 30 1,87-58 0,0 29-1,29-30 1,-88-29 0,-58 59 30,176-59 1,-117 30-31,87 29-16,-58-30 16,-30 1-1,-29 58 1,1 0 109,-30 29-94,-30 59-31,30-59 16,-29 59-1,-29-1 1,28-28 0,-28-1-1,29-28 1,-30 28-1,30-29 17,-30 59-17,89-88 1,-60 59 0,1-1-1,0-28 1,0-1-1,-1 29 1,1 30 0,0-29-1,29-1 1,-30 30 0,60-29-1,-30-30 1,0 0-16,-30 0 15,30 1 17,-29-1-17,29 0 1,0 0 0,0 1 30,-29 28-14,-30 1-17,1-30 1,58-58 109,0-30-109,-88-146-1,147 0 1,28 88-1,60-58 1,-30 87 0,-29 30-1,-30-30 1,1 58 0,28-57-1,-28 28 1,-1-58-1,-28 59 17,-1 28-17,-29 1 1,29 0 0,1-30-1,28 30 1</inkml:trace>
</inkml:ink>
</file>

<file path=ppt/ink/ink18.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27:13.8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7375 9072 0,'29'0'62,"0"0"1,264 0-48,-235 0-15,1 0 16,-30 0 78,439-59-94,-146 1 15,-58 29 1,-147-1-1,-88 30 17,0-29 30,176 0-62,-117 0 16,234-118-1,-205 118 1,-59-59 0,-28 88 46,-1 0-46,176-146-1,87 29 17,-233 88-17,-1-1 1,-28 1 0,28 0-1,-29-1 1,30 1 31,-30 0 0,293-59 15,58 59-46,-262-59-1,-60 59 1,-29 29 0,1 0-1,-1-29 1,29 29-1,-28-30 1,-1 1 0,29 29-1,-28 0 1,-30 29 203,-59 88-204,-58-58 1,0 29 0,0-1-1,-29 31 1,29-60-1,29-29 1,0 1 0,0-1 15,59-58-15,29-1-1,-59 30 1,30 30-1,29-1 1,-88 0 0,59 0-1,0-29 1,-30 30 0,-28-1-1,28-29 1,30 0-1,0 29 64,-59-29-64,-29 29 1,87-29-1,1 0 1,29 30 62,-29-30-15,-30 29-16,30 0-32,-146 30 1,87-30-1,59-29 64,-1 0-79,1 0 15,29 29 1,-29-29-1,-1 0 1,1 0 15,0 0 16,0 0-31,-1 0-1,1 0 1,58 0 187,1 0-172,87-88-15,263 1 0,-117-30-1,-175 58 1,-29 59 0,-30 0-1,30-29 1,-30 0-1,59 29 1,-30-30-16,59-28 31,59-59-15,-1 58 0,30 1-1,-176 58 16,-29-30 1,30 30-1,-1 0 47,30-29 31,-1 0-109,-29 0 16,1-1 0,-1 30 15,0 0 94,-29-29-109,146-29-1,1-1 1,-118 30-1,0 29 157,1 0-140,-1 0 30,0 0-15,30 0-31,-30 0 15,-29 146 0,0-117-15,0 59-1,0-59 1,0 30-16,-29-30 16,-1 0-16,1 1 15,-29 28 1,28-28-1,-28-30 1,-1 29 0,1-29-1,-30 0 1,29 0 0,-145 0-1,-587 0 1,616 58-1,29-58 1,87 0 0,0 0 15,30 0 0,0 0 32,0 30-16,-1-30 46,-87 0-77,-58 29 0,-1230 88-1,1171-88 1,205-29 46,58 0 79,117-29-125,-29 29-1,-58 0 1,0 0-1,-30 0 1,29 0 0,59 0-1,293 0 1,234 58 0,-293 1-1,-117-30 1,-175-29-1,-30 0 1,0 0 78,0 0-79,1 0 1,-1 0 15,29 0-15,-87 0 109,0 0-31</inkml:trace>
</inkml:ink>
</file>

<file path=ppt/ink/ink19.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27:17.5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13959 7755 0,'-29'29'0,"29"1"15,0-1 95,0 0-110,-30 0 15,30 1 1,0 57 0,0-57-1,0-1 17,0 29-17,0 1 1,0-30-1,0 30 1,0-30 0,-29 0-1,29 30 1,0-1 0,0-28-1,0-1 16,0 0-15,0 0 0,0 1-1,0-1 17,0 0-1,0 0-16,0 1 1,0 28 0,0-28-1,29 28 1,-29-29 0,30-29-1,-30 30 48,0-1-32,0 0-15,0 30-1,0-30 1,-30-29-1,30 29 17,-29 0-17,29 30 1,0-30 0,-29-29 62,-1 0-63,1 0 17,29-29-1,29 29 16,-29-29 15,0-30-46,-29-29-1,29 1 1,0 116 265,0 0-234,0 0 16,0 59-48,0-59 1,0 1 0,0 57 109,0-57-110,0-1 1,0 0-1</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1:54.848"/>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7141 8633 0,'0'29'62,"-30"-29"-46,1 29-16,-117 59 16,29-58-16,-527 57 15,234-87 17,322 0-17,88 30 32,88 28-31,0 1-1,0-30 1,0-29 0,58 0-1,234 0 1,849 0-1,-497 0 1,-556-29 0,-176-1-1,0 1-15,-88 0 32,-88-117-17,-146-118 1,-409 176-1,438 88 1,293 30 31,0 87-47,29-59 16,147 89-1,87 116 1,118-117-1,-235-117 1,-87-29-16,28 0 16,-87-58-1,0-30 17,0 30-17,0-1 1,-58 30-1,29 29 32,29 58-47,0 30 16,0 58 0,175-87-1,59 29-15,264-88 16,-381 0-1,-88-29 1,0-30 0,-29 30-1,-29 29 17,29 29-1,0 147-16,59-30 1,58-58 0,29-59-1,0-29-15,30-88 16,-118-29 0,-58 29-1,-58 1 1,29 57-1,-1 30 1,1 59 15,29 58-15,29-29 0,59-30 15,88-58-16,-118 0-15,527-175 16,-438 28 0,-147 89-1,0 28 1,-59-28 0,1 87 15,28 88-16,1 30 1,58-118 0,30 0-1,29-29 1,29-29 0,0-88-1,-59 29 1,-58 29-1,-29-28 1,-29 87 0,28 0-1,-28 29 1,28 59 0,60 58-1,58-87 1,116-59-1,586-30 1,-731 30-16,29-58 16,-88-1-1,-59-29 17,30 30-17,-30 58 1,30 0-1,-29 117 1,28-29 0,30 29-1,30-117 1,28 0 0,30 0-1,117-88 1,-147 59-1,-58-30 1,-87 1 0,-30 28-1,-1 30 1,-28 30 15,88 58-15,58 29-1,0-59 1,87 30 0,60-88-1,116 0-15,205-59 16,-292 1 0,-147-1-1,-29-58 1,-58 29-1,-30 59 1,59 29 0,-1 0-1,-57 117 1,57-29 15,30 0-15,147-30-1,321-58 1,146-58 0,-233 58-1,-352 0 1,-58 0 15,-30 0-15,-58 0-1,29 29 1,88 0 0,30-29 31,116 0-32,-58 0 1,-118 0 62,-28 0-78,29 0 16,-30-29-16,30 29 15,29 29 16,29 1-15,59-1-16,234 0 16,-30-29-1,-262 0 1,-30-29 31,-30 0-32,-28-1 1,-59 30 0,88 0-1,29 30 17,0-1-32,87 0 15,-28-29 1,-59-29 46,-59 29-62,-263 0 16,88 0 15,117 0-15,205 0 15,205 58-15,58-58-1,-205 0 1,-146-29 31,-58 29-47,-30-29 15,29 29 1,30 0 0,0 0 156</inkml:trace>
</inkml:ink>
</file>

<file path=ppt/ink/ink20.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27:22.8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12730 8370 0,'0'58'250,"0"-29"-250,0 1 15,0 28 1,-29 59-1,-1-88 1,30 1 125,0-1-110,0 30-15,0-30-16,0 0 15,0 30 1,30-59-16,-30 29 62,0 0-46,29-29 0,0 0-1,-29 29 1,29-29-1,-29 30 1,30-30 140,-30 58-156,0 30 16,0-59 0,0 0-1,-30-29 16,30 30 63,0 28-94,0 1 16,0-1 109,0-28-110,0-1 1,0 0-16,-29 0 16,-29-29 62,-1 0-78,30 0 15,-59-58 1,0-30 0,0 59-1,59 29-15,0-29 16,0-1 15,-1 30 0,-496-146-15,438 58 0,-29 30-1,87 28 1,1 30 0,0 0-1,0 0 1,-59 30-1,29-1 1,-28 29 0,-30-28-1,58-30 1,-29 0 0,0 0-1,1 0 16,57 0-15,1 0 0,0 0 93,0 0-109,-88-88 16,29-29-1,-29 58 1,-59 1 0,118 29-1,28 29 95,1 0-95,29-59 141,0 30-140,146-88 0,88-30-1,176 60 1,-176-1 0,176 0-1,-381 88 1,30 0-1,-30 0 17,0 0-17,88-117 1,264-29 0,-235 29 15,-87 58-16,-30 59 48,293-29-47,-293 29-1,59-29 1,-117-30 328,29-29-329,0 59 1,0 0-1,-59 29 1,59 29 140,0 0-109,-29-29-31,29 29-1,0 1 1,-30-1 0,1 30-1,0 87 1,29-117 0</inkml:trace>
</inkml:ink>
</file>

<file path=ppt/ink/ink21.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27:24.6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13871 7141 0,'29'0'31,"1"0"-15,-1 0-1,0 0-15,0 0 31,1-30 32,28 1-47,30 0-1,-59 29-15,0 0 47,1 0 62,-1 0-109,29-29 16,30 29 0,0 0-1,-59-30 1,1 30 15,-30-29-31,29 29 172</inkml:trace>
</inkml:ink>
</file>

<file path=ppt/ink/ink22.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37:06.9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2819 15454 0,'37'0'359,"0"0"-343,39 0-1,-39 0 1,1 0-16,0 0 266,0 0-251,-1 0-15,39 0 16,-39 0-16,38 0 16,1 0-1,-39 0 220,39 0-235,-1 0 15,1 0-15,-2 0 16,77 0-16,-112 0 15,-2 0 157,0 0-78,76 0-78,-38 0-16,75 0 15,-74 0 1,37 0 0,37 0-1,-112 0 157,-1 0-141,-37-29-31,39 29 16,35 0 0,40 0-1,-40 0 1,2 0-1,-39 0 1,2 0 78,112 0-79,-77 0-15,2 0 16,-39 0-16,38 0 16,-36 0-1,-78 0 110,2 0-109,37-29 125,-38 29-141,38-30 15,0 1-15,-37 0 16,37 0-1,-38 29 1,38-32 187,0 3-203,38 0 16,-38 0 31,-38 29 109,0 29-140,1-29-1,0 0-15,37 29 16,-39-29-1,2 0 1,-1 0 0,1 0-1,-2 0 1,-35 0 0,35 0-1,-73 0 1,74-29-1,0 29 32,1 0-31,0 0 0,-2 0-1,2 0 1,-77-59-1,2 59 1,-1-29 0,75 29-1,0 0 17,1 0-17,0 0 48,-1 0-48,1 29 32,-1-29-31,1 0-1,-39 0 1,2 0 0,-2 0-1,1-29 1,36 29 0,2-29-1,0 29 1,-1 0 31,0 0-16,-37-30-15,37 30-1,0-30 1,1 1-1,-39 0 1,39 29 0,-1 0-1,1 0 1,-2 0 46,2 0-62,0 0 16,-39 0 0,1-30-16,-1 30 15,39-29 17,0 29-17,37 29 313,37-29-250,-37 30-62,37-30 0,-37 88 15,0-58-31,0-1 187,0 59-140,0 2-47,-37-61 16,37 0-16,-37 0 16,37 30 140,0-1-141,-39-28-15,39 0 16,39 28 156,-39-28-156,0-1-16,37-29 203,0 0-156,2 0-32,-2-29 110,0 29-109,1 0 15,0 0-31,37 0 16,-38 0 124,2 0-124,36 0 0,1 0-1,-39 0 1,0 0-1,1 0 64,0 0-64,-1 0 1,39 0-16,112 0 15,-113 0 1,-36 0 109,-2 0-109,76 0-16,-76 0 15,38 0-15,-37 0 16,-1 0 0,0 0 93,1 0-109,0 0 16,0 0-1,-1 0 1,1 0-1,0 0 79,-1 0-94,39 0 16,-39 0-16,1 0 15,38 0 1,-39 0 125,38 0-126,-37 0-15,0 0 16,-1 0 0,0 0 62,2 0-47,-2 0 16,0 0 78,2 0-110,-2 0-15,1 0 16,-1 0-16,39 0 16</inkml:trace>
</inkml:ink>
</file>

<file path=ppt/ink/ink23.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8T06:37:17.95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18595 15364 0,'37'0'219,"2"0"-204,-2 0 1,0 0 46,1 0-30,0 0-17,37 0 1,-38 0-16,39 0 31,-39 0 79,264-29-110,-111 29 15,-116 0-15,-36 0 16,0 0-1,37 0 298,75 0-297,39 0-16,-151 0 31,-1 0 94,76 0-94,-75 0-31,-1 29 16,1-29-16,0 0 31,-1 0-31,0 0 78,2 0-62,-2 0-1,1 30 1,-1-30 0,1 0 218,-38 30-218,38-30-16,-1 29 15,2-29 1,-39 29-1,-39-29 173,39 30-126,-37-30-46,-1 0 0,0 0-16,38 29 31,-37-29-15,-1 0-1,1 0-15,-39 0 31,1 0-15,37 0 0,1 0-1,-1 0 1,1 0 46,-2 0-46,2 0 0,0 0-16,-1 0 31,0 0-31,0 0 16,1 0-1,-1 0 16,0 0 1,38 30-17,-37-30 1,0 0 0,-39-30-1,-37 1 1,75-1-1,1 30 32,0 0 0,-2 0-31,2 0 15,-1 0-31,1 0 16,-39 0-1,39 0 110,0 0-109,-2 0 15,2 0-15,-1 0 15,0 0 16,0 0-31,38-29 249,0 0-249,0-1-16,0 0 15,0 1 1,0 0-16,-37 0 16,37-2 265,0 2-281,0 0 16,0 0-16,75 29 171,-37 0-171,0 0 16,-1 0-16,2 0 16,-2 0-16,0 0 15,0 0 32,2-30-31,-2 30 15,1 0-15,-1 0-1,2 0 32,-2 0 16,0 0-32,1 0-31,0 0 16,-1 0-1,1 0-15,-1 0 31,2 0-15,-2 0 62,0 0-62,1 0-1,0 0-15,-1 0 16,1 0 0,0 30-1,0-30 48,-1 0-1,39 0-46,-39 0 0,38 0-16,-37 0 15,0 0 110,-1 0-109,39 0 15,-1 0-31,-38 0 16,1 0-1,-38 29 32,38-29 0,-1 0-16,-187 0 251,112 0-282,-38 0 15,39 0-15,-38 29 16,37-29 15,1 0-15,-1 0 15,1 0-15,-2 0-1,2 0 1,-38 29-1,37-29 1,0 0 0,1 0 31,-1 0-47,0 0 31,38 31-16,-37-31 1,-39 0-16,-112 0 16,114-31-1,-2 31 1,76-29 15,-38 29-15,1 0-1,-2 0 17,2 0-17,0 0 1,-39 0 0,1 0-1,37 0-15,0 0 125,1 0-109,0 0-16,-2 0 15,2 0 17,0 0 30,-1 0-15,0 0-31,0 0-16,-75 0 15,39 0 1,36 0 0,-38-29-1,39 29 1,74 0 187,1 0-187,0 0-1,0 0 1,-1 0-1,0 0 17,2 0-1,-2 29-15,0-29-16,1 0 31,0 0 31,0 0-30,-1 0-17,0 0 1,2 0-1,-2 0 17,-37-29 30,37 29-62,1 0 31,0 0-15,0 0 0,-1 0-1,2 0 1,-78 29 78,2 0-94,-1 2 15,0-2 1,0-29-16,-36 0 16,35 0-1,-73 29 1,74-29 15,0 0-15,-36 0-1,35 0 1,39 29 125,39-29-141,-2 0 15,0 0-15,1 0 16,0 30-1,0 0 1,36-1 0,-35 30-1,-39 0 1,74-59 0,-36 0 30,0 0-30,0 0 0,-1 0-1,2-30 1,-2 30 0,0 0-1,0 0 48,-37-29-48,39 29 1,-2 0 0,1 0-1,-1 0-15,76 0 16,-75 29-1,-38 1 17,38-30-32,-1 0 78,1 0-47,-1 0-31,2 0 16,35 0-1,-36 0 32,0 0 16,-1 0-32,114 0-15,-114 0-16,-37 29 15,39-29-15,-2 0 31,38 0-15,1 30 0,-39-30 93,0 0 344,2 0-375,36 0-15,-75 29-48,37-29 1,1 0 0,-76 0 406,1 0-407,-1 0-15,1 0 16,-39 29-16,39-29 31</inkml:trace>
</inkml:ink>
</file>

<file path=ppt/ink/ink24.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24T08:03:56.5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2897 8106 0,'205'0'203,"-117"0"-203,205 0 15,-176 29-15,-29-29 16,234 0-16,-147 0 16,-58 0 15,-87 30-16,-1-30 1,0 0 0,0 0-1,1 0 1,57 0 140,1 0-156,0 0 0,-29 0 16,58 0-16,-59 0 15,-28 0 17,-1 0 108,29 0-124,1 0-16,-1 0 16,-28 0-16,-1 0 31,30 0 0,-30 0-15,0-30 31,30 30-32,-30 0-15,0 0 31,-29-29 32,29 29-47,30-29-1,-30 29 1,0 0-1,30 0 1,-30 0 0,1 0 171,28 0-171,59 0-16,-58 0 15,-1 0-15,1 0 16,-30 0 0,0 0 31,-29-29-16,0-1-16,30 30-15,-30-29 172,-30 29-156,1-29-16,-29 0 16,-147 29-1,88 0 1,-88 0-1,-176 0 1,206 0 0,57 0-1,31 0 1,57 0-16,1 0 16,-29 0 15,-30 0-16,0 0 1,-29 0 0,-88 0-1,88 0 1,29 0 0,-29 0-1,88 0 1,-1 0 15,-28 0-15,29 0 15,-1 0-15,1 0-16,-29 0 15,-60 0 1,118-30-1,-58 30 1,-59 0 0,29 0-1,0 0 1,-29 0 0,29 0-1,30 0 1,87 0 171,0 0-187,30 30 16,-1 28-16,-28-58 16,-1 0-16,59 29 15,-59-29 1,30 0-1,-30 30 1,0-30 78,30 0-16,-1 58-62,-29-29-16,118 1 15,-59 28 1,-30-58-1,-58 30 1,29-30 0,1 0-1,28-59 1,1 30 0,29 29 15,-30-30-16,30 30 1,0 0-16,-30 0 16,59 0-1,-87 0 17,-1 0-17,0 0 1,59 0-1,0 0 1,0 0 0,-30 0 15,1 0-15,-30 0-1,30 0 1,-30 0-1,29 0 1,-28 0 0,28 0-1,-29 0 1,30 0 0,-30 0-1,30 0 1,-30 0-1,0 0 1,30 0 0,-30 0-1,30 0 1,-30 0 15,0 0-15,0 0-1,30 0 1,-30 0 0,30 30-1,-30-30 1,0 0 0,30 0-1,-59 29 1,29-29 15,0 0-15,1 0-1,-1 0 17,0 0-17,1 0 1,-1 0-1,0 0 17,0 0-1,-29 29-15,30-29 15,-30 30-31,29-1 15,0-29 1,-29 29 0,29-29-1,-29 29 110,-146-58-62,88 29-63,-30 0 15,29 0-15,1 0 16,-1 0 0,30-29 15,0 29-15,-1 0-1,1 0 1,0 0 15,-1 0-31,1 29 16,-59-29-1,-87 0 1,-30 0 0,117 0-1,-29 0 1,29 0-1,-58 0 1,58 0 0,59 0-16,-1 0 15,-28 0 1,-1 0 0,30 0 15,-29 0-16,28 0 1,-28 0 0,28 0-1,-57 59 1,57-59 0,-28 29-1,-30-29 1,59 0-16,0 0 15,-30 0 1,30 0 0,-1 0 15,1 29-15,0-29-1,0 0 1,-1 0-1,1 0 1,0 0 0,0 29-1,-30-29 1,30 0-16,-1 0 16,-28 0-1,-1 0 1,1 0-1,29 0 1,-30 0 0,0 0-1,1 0 1,29 0 31</inkml:trace>
</inkml:ink>
</file>

<file path=ppt/ink/ink25.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24T08:04:04.7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25143 7843 0,'30'0'171,"-1"0"-171,0 0 16,30 0-16,58 29 16,-29 0-1,-30 1 1,30-30 0,-59 0-1,30 0 1,-1 0-1,30 0 1,-29 0 0,-30 0 15,0 0-15,0 0-16,1 0 31,-1 0-16,0 0 1,1 0 0,28 0-1,1 0 1,-30 0 0,0 29-1,0-29 1,1 0 46,-1 0-30,0 0-32,1 0 15,-30 29 1,29-29-1,0 29 79,-29 1-78,0-1-1,0 0 1,0 0 0,0 1 31,0-1-1,0 0-30,-29-29 78,0 0-94,-1 0 15,-28 0-15,28 0 16,1 0 0,0 0 46,0 0-46,-1 0 15,1 0-15,-29 0-1,-30-29 1,0 29 0,59 0-1,-1 0 16,30-59 1,-58 59 15,-1-29-32,30 29 1,0 0-1,-59 0 1,29-29 0,30 29 15,0 0-15,0 0 15,-1 0 16,1 0 0,0 0-32,-1 0 16,1 0 1,29-29 30,-29 29-46,29 29-1,-29-29-15,-1 29 32,30 0 93,30-29-78,-1 0-32,0 0 1,0 0-1,1 0 1,-1 0 0,30 0 15,-30 0-15,0 0-1,0 0 1,30 59-1,-30-59 1,30 0 0,-30 29-1,0 1 1,1-30 31,-30 29-47,29-29 15,0 29 1,0-29 0,1 0 15,-1 0-15,0 0-1,0 0 16,1 0-15,-1 0 15,0 0 32,1 0-48,-1 0 1,0 0 0,0 0 46,1 0-31,-1 0-15,0 0 0,0 0-1,1 0 79,-30 29-78,29-29 15,-29-29 47,29 29-47,-29-29-15,0-30 15,0-58-31,30 88 16,-30 0-1,0-1 173,0-28-172,0 29-1,0-1-15,0 1 16,-30 0-1,1 29 1,0 0 0,-30-29-1,1 29 1,-1 0 0,30 0-16,-30 0 31,1 0-16,-1 0 1,-58 0 0,29-30-1,-58 30 1,58 0 0,59-29-1,0 29 1,-1 0 109,1 0-125,0 0 15,-1 0 1,1 0 0,0 0-1,0 0-15,-1 29 16,-57-58 0,28 0-1,59 58 173,0 0-173,0 1 1,0-1 0,0 0-16,29-29 78,-29 29-47,0 30 0,0-1-31,0-28 16,0 28-1,0-29 1,0 1-16,0-1 16,0 30-1,0-30 1,0 29 0,-29-28-1,29-1 16,29-29 110,1 0-125,28 29-1,-29-29 1,30 0-16,-30 0 16,0 0-1,1 0 1,-1 0-1,0 0 1,1 0 0,-1 0 15,0 0-15,0 0-1,30 0 1,-30 0-1,0 0 1,1 0 297,-1 0-188,0 0 609,1 0-672,-30-29 267,0 0-142,-30 29-171,1 0-1,0 0 17</inkml:trace>
</inkml:ink>
</file>

<file path=ppt/ink/ink26.xml><?xml version="1.0" encoding="utf-8"?>
<inkml:ink xmlns:inkml="http://www.w3.org/2003/InkML">
  <inkml:definitions>
    <inkml:context xml:id="ctx0">
      <inkml:inkSource xml:id="inkSrc0">
        <inkml:traceFormat>
          <inkml:channel name="X" type="integer" max="2704" units="cm"/>
          <inkml:channel name="Y" type="integer" max="1280" units="cm"/>
          <inkml:channel name="T" type="integer" max="2.14748E9" units="dev"/>
        </inkml:traceFormat>
        <inkml:channelProperties>
          <inkml:channelProperty channel="X" name="resolution" value="62.44804" units="1/cm"/>
          <inkml:channelProperty channel="Y" name="resolution" value="47.23247" units="1/cm"/>
          <inkml:channelProperty channel="T" name="resolution" value="1" units="1/dev"/>
        </inkml:channelProperties>
      </inkml:inkSource>
      <inkml:timestamp xml:id="ts0" timeString="2015-01-20T09:54:19.6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5407 5896 0,'18'0'47,"0"0"-31,-18 19-1,18-19 17,19 0-32,-1 0 15,55 0-15,-37 36 16,-18-36-16,55 18 15,18 18-15,-37-18 16,110-18-16,-110 0 16,-17 0-16,-19 0 15,0 0-15,1 0 16,17 0-16,-18 0 16,-17 0-16,-1 0 15,0 0-15,0 0 16,18 0-16,-18 0 15,19 0-15,-19 0 16,0 0-16,0 0 16,0 0-16,0 0 15,19 19-15,-1-19 16,-18 0-16,18 0 16,1 0-1,-19 0-15,0 0 16,0 0-16,0 0 15,37 0-15,-37 0 16,0 0-16,18 0 16,1 0-16,-1 0 15,18 0-15,-17 0 16,35 18-16,-36 0 16,55-18-16,-36 0 15,-1 0-15,37 0 16,18 0-16,181 0 15,182 0-15,-237 0 16,219 0-16,-127 0 16,72 0-16,-236 0 15,18 0-15,-126 18 16,17-18-16,19 0 16,-55 18-16,110-18 15,-110 0-15,18 0 16,1 0-16,-19 0 15,0 0-15,1 0 16,-19 0-16,0 0 16,36 0-16,-17 0 15,17 0 1,0 0-16,-17 0 16,72 0-16,-37 0 15,110 0-15,-74 0 16,183 0-16,53 0 15,56 0-15,-110 0 16,-109 0-16,55 0 16,-91 0-16,200 0 15,-272 0-15,-19 0 16,-18 0-16,1 0 16,-19 0-16,0 0 15,0 0-15,0 0 16,18 0-16,37 0 15,-19 0-15,37 0 16,-36 18-16,90-18 16,-55 0-16,19 0 15,-36 0-15,108 0 16,-108 0-16,-19 0 16,37 0-16,-37 0 15,-17 0-15,53 0 16,-53 0-1,-1 0-15,55 0 0,-37 0 16,19 0 0,17 0-16,-35 0 15,-1 0-15,146 0 16,-146 0-16,19 0 16,-1 0-16,1 0 15,-37 0-15,-18 0 16,19 0-16,-19 0 15,18 0-15,0 0 16,-17 0-16,17 0 16,-18 0-1,0 0-15,18 0 16,19 0-16,-19 0 16,37 0-16,-1 0 15,73 0-15,55 0 16,-146 0-16,1 0 15,144 0-15,-144 0 16,235-18-16,-199 18 16,18 0-16,-73 0 15,164-36-15,-164 36 16,0-18-16,309 18 16,-291 0-1,91-18-15,-54-19 0,-73 19 16,19 18-1,-19 0-15,0 0 16,0 0-16,-18-18 16,18 18 15,18 0-15,55 0-16,-36 0 15,90 0-15,54 0 16,37 0-16,54 0 15,-108 18-15,-73-18 16,54 0-16,18 0 16,-108 0-16,-37 0 15,-18 0-15,19 0 16,-19 0-16,0 0 16,0 0 62,0 0-78,19 0 15,-1 0-15,18 0 16,1-18-16,-19 0 16,-18 18-1,18 0-15,1 0 16,-19 0-16,0 0 15,0 0 189,37 0-204,-37 0 31,0 0 31,0 0 79,18 0-141,-18 0 16,1 0-1,-38 0 282,-17 0-297,0 0 16,0 18-16</inkml:trace>
</inkml:ink>
</file>

<file path=ppt/ink/ink27.xml><?xml version="1.0" encoding="utf-8"?>
<inkml:ink xmlns:inkml="http://www.w3.org/2003/InkML">
  <inkml:definitions>
    <inkml:context xml:id="ctx0">
      <inkml:inkSource xml:id="inkSrc0">
        <inkml:traceFormat>
          <inkml:channel name="X" type="integer" max="2704" units="cm"/>
          <inkml:channel name="Y" type="integer" max="1280" units="cm"/>
          <inkml:channel name="T" type="integer" max="2.14748E9" units="dev"/>
        </inkml:traceFormat>
        <inkml:channelProperties>
          <inkml:channelProperty channel="X" name="resolution" value="62.44804" units="1/cm"/>
          <inkml:channelProperty channel="Y" name="resolution" value="47.23247" units="1/cm"/>
          <inkml:channelProperty channel="T" name="resolution" value="1" units="1/dev"/>
        </inkml:channelProperties>
      </inkml:inkSource>
      <inkml:timestamp xml:id="ts0" timeString="2015-01-20T09:54:23.3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5552 6550 0,'18'0'156,"18"0"-156,19 18 16,-19 0-16,0 0 16,1-18-16,-1 18 15,18 0-15,37-18 16,-18 18-1,-37-18-15,145 0 16,-108 0-16,-19 0 16,291 0-16,-109 0 15,36 0-15,73 0 16,54 0-16,-109-18 16,55 18-16,-109 0 15,-91 0-15,-54 0 16,-55 0-16,-18 0 15,0 0-15,0 0 16,1 0 31,452 0-31,-72 0-16,-108 0 15,35 0-15,-90 0 16,54 0-16,55 0 15,-236 0-15,36 0 16,-54 0-16,-19 0 16,-53 0-1,17 0-15,0 0 0,-18 0 16,0 0 0,19 0-16,17 0 15,-18 0-15,37 0 16,-37 0-16,55 0 15,-37 0-15,1 0 16,36 0-16,-19 0 16,73 0-16,37 0 15,-55 0-15,-73 18 16,37-18-16,-37 0 16,1 0-16,35 0 15,19 0-15,-54 0 16,126 0-16,-72 0 15,54 0-15,164 19 16,-255-19-16,-17 0 16,36 0-16,-55 0 15,0 0-15,-18 0 16,0 0-16,1 0 16,-1 0-16,0 0 15,0 0-15,0 0 16,18 0-16,1 0 15,53 0-15,-35 0 16,17 0 0,-35 0-16,17 0 15,19 0-15,-1 0 16,-17 0-16,-19 0 16,-18 0-16,37 0 15,-19 0-15,0 0 16,0 0-16,19 0 15,-19 0-15,-18 0 16,19 0-16,-1 0 16,0 0-1,-18 0-15,0 0 16,-18-19 0,19 19-1,-1 0 1,18 0-16,0 0 15,1 0-15,-19 0 16,0 0-16,18 0 16,19 0-1,-37 0-15,18 0 0,0 0 16,-18 0-16,1 0 16,-1 0-1,18 0-15,-18 0 16,18 0-16,1 19 15,-1-19-15,37 0 16,-37 0-16,18 0 16,19 0-16,-1 0 15,1 0-15,72 0 16,-109 0-16,1 0 16,-1 0 155,-18 0-171,0 0 16,0 0 15,1 0-31,-1 0 32,0 0-32,0 0 15,18 0-15,-18 0 16,1 0-16,-1 0 15,0 0 1,0 0-16,0 0 16,18 0-16,19 0 15,-19 0-15,0 0 16,-17 0-16</inkml:trace>
</inkml:ink>
</file>

<file path=ppt/ink/ink28.xml><?xml version="1.0" encoding="utf-8"?>
<inkml:ink xmlns:inkml="http://www.w3.org/2003/InkML">
  <inkml:definitions>
    <inkml:context xml:id="ctx0">
      <inkml:inkSource xml:id="inkSrc0">
        <inkml:traceFormat>
          <inkml:channel name="X" type="integer" max="2704" units="cm"/>
          <inkml:channel name="Y" type="integer" max="1280" units="cm"/>
          <inkml:channel name="T" type="integer" max="2.14748E9" units="dev"/>
        </inkml:traceFormat>
        <inkml:channelProperties>
          <inkml:channelProperty channel="X" name="resolution" value="62.44804" units="1/cm"/>
          <inkml:channelProperty channel="Y" name="resolution" value="47.23247" units="1/cm"/>
          <inkml:channelProperty channel="T" name="resolution" value="1" units="1/dev"/>
        </inkml:channelProperties>
      </inkml:inkSource>
      <inkml:timestamp xml:id="ts0" timeString="2015-01-20T09:54:29.0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18179 15494 0,'37'0'109,"434"0"-109,-398 0 16,72 0-16,37 0 15,-110 0-15,-17 0 16,35 0-16,-53 0 16,-1 0-16,0 0 15,0 18 1,1-18-16,17 0 15,-36 0-15,37 0 16,-19 0-16,18 0 16,19 0-16,18 0 15,-55 0-15,0 0 16,55 0-16,-55 0 16,-18 0-16,1 0 15</inkml:trace>
</inkml:ink>
</file>

<file path=ppt/ink/ink29.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24T08:04:39.68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9630 6409 0,'29'0'109,"0"0"-93,0 0-1,1 0 1,28 0 0,89 0-1,-30 0 1,-59 0 0,-28 0 77,57 0-77,60 0-16,-59 0 16,29 0-16,0 0 15,58-29 1,-87 29-1,-59 0 1,1 0 78,-1 0 0,439 0-63,-351 0-31,0 0 15,-29 0-15,-29 0 16,-30 0 15</inkml:trace>
</inkml:ink>
</file>

<file path=ppt/ink/ink3.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1:56.536"/>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5063 9599 0,'-29'0'62</inkml:trace>
</inkml:ink>
</file>

<file path=ppt/ink/ink30.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24T08:04:43.1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18323 6438 0,'29'30'141,"30"-30"-141,-30 0 16,1 0-16,-1 0 15,0 0 1,30 0 0,58 0-1,146 0 1,-175 0-1,-30 0 1,-28 0 0,28 0 15,1 0-15,146 58-1,-30-58 1,1 0-1,-59 0 1,-58 0 0,-30 0-1,0 0 32,0 0-31,59 0-16,29 0 15,-29 0 1,-29 0 0,-1 0-1,1 0 1,-30 0 93,59 0-109,-30 0 16,30 0-16,-29 0 16,-30 0-16,59 29 15,-30-29 1,-28 0-1,-1 0 1,0 0 250,30 0-251,-1 0-15,1 0 16,-30 0 0,0 0 30</inkml:trace>
</inkml:ink>
</file>

<file path=ppt/ink/ink31.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24T08:04:50.5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9513 7228 0,'58'0'266,"-29"0"-266,1 0 15,28 0 1,1 0 0,116 0-1,-87 0 1,-29 0 0,-1 0 15,-28 0 16,28 0-32,88 0-15,-58 0 16,146 0 0,-87 0-1,-118 0 1,59 0 93,29 30-109,88-30 0,-117 0 16,204 0-16,-204 0 15,29 0 17,-87 0-17,-1 0 32</inkml:trace>
</inkml:ink>
</file>

<file path=ppt/ink/ink32.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10:42:26.0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6409 8223 0,'29'0'203,"293"-58"-203,-146 58 16,292 0-16,293 0 15,-117 0-15,614-59 16,-1112 59 15,-87 0-15,-30 0 156,59 0-157,87 0 1,294 0-16,847 0 31,265 0-15,-469 0-1,-176 0 1,-673 0 0,-204-29-1,-30 29 454,0 0-453,1 29-16,-1-29 15,29 0-15,1 0 16,58 0-1,-88 0 110,0 29-109,1-29 15,-30 30-15,29-30 0,0 0-16,1 29 15,-1-29 1,29 29-1,-58 1 95,-29-30-95,0 0 1,-30 29 0,30-29 77,0 0-77,-1 0-16,1 0 0,0 29 16,-88-29-1,-29 0 1,87 29 0,30-29-1,0 0 63,-1 30-78,1-30 16,-410 0-16,117 0 16,-292 0-1,409 0 1,146 0-1,30 0 189,-937 0-189,206 0-15,379 0 16,-321 0-16,380 0 15,59 0 1,146 0 0,58 29-1,30-29 95,-59 0-95,-29 0 1,58 0-16,-58 0 16,-58 0-1,116 0 1,1 0 124,-30 29-124,-29 30 0,58-30-16,30-29 125,-29 29-94,28-29-15,30 29-1,-58-29 1,29 0-16,-89 30 15,31-30 17,28 0-17,30 0 1,0 29 0,-30-29-1,1 0 1,-30 0-1,-29 0 1,0 0 0,29 0-1,0 0 1,30 0 0,28 0-1,1 0 1,-29 29-1,-1 0 17,30-29-17,-1 0 1,1 30 0,0-30-1,0 0 1,-30 29-1,-29-29 1,30 0 0,29 29-1,-30 1 1,30-1 0,0-29-1,-1 0-15,1 0 16,-30 0 15,-28 29-15,28-29-1,1 29 1,-1-29 0,30 0 15,0 0-16,-30 0 1,30 0 0,-59 0-1,59 0-15,-88 0 16,58 0 0,30 0-1,0 0 1,-1 0 62,-57 0-78,57 0 16,1 0-1,-59 0 1,59 0-1,0-29 1,-30 29 0,30 0-1,0 0 1,-30 0 0,30 0 62,-59-29 0,59 0-78,0-1 15,29 1 1,-59 29 0,59-29 124,0-1-124,0 1-16,0 0 16,59 0-1,-30-59 1,29 29-1,-58 30 1,30 29 31,-1 0-31,29 0-1,-28 0 1,-1 0-16,29 0 31,89 0-15,-89 0-1,1 0 1,-30 0 0,0 0-1,1 0 16,28 0-15,30 0 0,-30 0-1,1 0 1,-30 0-16,1 0 16,28 0-1,-29-29 1,59 29-1,29-29 17,-29-1-17,-59 1 1,30 29 0,-30 0-1,30 0 1,28 0-1,1 0 1,-29 0 0,-30 0-1,0 0 1,0 0 0,59 0-1,59 0 1,-1 0-1,29 0 17,-116 29-17,-30-29 17,0 0-1,59 0-16,29 0 1,30 0 0,-30 0-1,0 0 1,-29 0 0,-59 0-1,29 0 1,-28 0-1,57 0 17,264 0-17,-204 0 1,-1 0 0,-58 0-1,-59 0 110,0 0-78,206 0-31,-89 0-16,29 0 15,-116 0 1,351 0 0,-1 0-1,-204 0 1,263 0-1,-234 0 1,-58 0 0,-88 0-1,-59 0 1,0 0 109,1 0-109,-1 0-16,29 0 15,30 0 1,58 0-1,-58 0 1,0 0 0,-29 0-16,28 0 15,1 0 1,0 0 0,-30 0-1,1 0 1,-30 0-1,30 0 17,-30 0-17,30 0 1,-30 0 0,0 0 15,30 0-16,-1 0 1,1 0 0,-1 0-1,1 0 1,29 0 0,-30 0-1,-29 0 16,1 0-15,28 0 0,-29 0-1,30 0 1,-1 0 0,-28 0 15,-1 0-16,0 0 1,0 0 31,1 0-47,28 30 16,-28-30-1,28 0 1,59 0-1,-88 0 17,1 0-17,-1 0 1,-29 29 15,29-29-31,0 0 16,-29 29-1,117-29 1,-87 0 0,28 29-1,1-29 1,-30 0 62,0 30-62,1-30-1,-1 0 1,0 0 15,-29 29-15,-29 0 46,0-29-62,-59 59 16,29-59 0,59 29-1,-29-29 1,0 0-1,-1 29 1,1-29 15,0 0-15,0 0 0,-1 29-1,1-29 1,-59 30-1,59-30 1,0 29 0,0-29-1,-1 0 17,1 0-1,0 29-31,0-29 15,-1 30 1,-204-1 15,59 0-15,116 0-16,-29-29 16,88 30-1,-58-30 95,-59 0-110,-410 0 15,-117 0-15,176 0 16,322 0-16,-30 0 15,118 0-15,28 0 16,-28 29 156,29-29-125,-1 0-16,-614 0-15,381 0-16,146 0 15,-88 0 1,30 0 0,58 0-1,87 0 63,1 0-62,-88 58 31,29-58-47,-58 0 15,87 0-15,1 0 16,29 0-16,-1 0 31,1 0 32,0-29-63,-30 29 15,-58 0-15,0 0 16,0-58 0,59 28-1,58 1 32,-30 29-16,1 0 1,-59 0-17,-29-29 1,-88 0 0,88-1-1,88 30 1,0 0-1,-59 0 1,-29 0 0,-88 0-1,88 0 1,-88-29 0,88 29-1,59 0 1,28 0 140,1 0-140,0 29-1,0-29 1,-1 30 0,1-30-1,0 0 32,0 0-31,-118 0-1,59 0 1,-321 0 0,145 0-1,60 0 1,116 0-1,59 29 1,-1-29 0,60 0 343,28-29-343,-29 29-16,30 0 15,-1-30-15,1 30 16,87 0 0,1-29-1,116 0 1,-205 29-1,-28 0 1,-1 0 15,176 0-15,175 0 0,498 0-1,58 0 1,-409 0-1,-351 0 1,-88 0 0,-59 0-16,0 0 62,0 0-31,30 58-15,-1-58 0,30 30-1,0-30 1,-29 0 0,-1 0-1,59 0 1,-58 0-16,58 0 15,0 0 1,29 0 0,-29 0 15,88 0-15,-88 0-1,0 0 1,0 0-1,59 0 1,-30 0 0,30 0-1,-59 0 1,87-30 0,-145 30-1,-1 0 1,30 0-1,-29 0 1,29 0 0,29-29 15,-59 29-15,-29 0-1,1 0 16,-1 0-15,0 0 0,30 0-16,29 0 15,-59 0 1,0 0 0,0 0-1,1 0 16,-1 0 1,29 0-17,59 0 1,0 0 0,59 0-1,-59 0 1,-58 0-16,-30-29 15,0 29 1,30 0 62,-30 0-78,0 0 16,30 0-16,-59-30 15,29 30 1,0 0 125,-58 0-32</inkml:trace>
</inkml:ink>
</file>

<file path=ppt/ink/ink33.xml><?xml version="1.0" encoding="utf-8"?>
<inkml:ink xmlns:inkml="http://www.w3.org/2003/InkML">
  <inkml:definitions>
    <inkml:context xml:id="ctx0">
      <inkml:inkSource xml:id="inkSrc0">
        <inkml:traceFormat>
          <inkml:channel name="X" type="integer" max="2704" units="cm"/>
          <inkml:channel name="Y" type="integer" max="1280" units="cm"/>
          <inkml:channel name="T" type="integer" max="2.14748E9" units="dev"/>
        </inkml:traceFormat>
        <inkml:channelProperties>
          <inkml:channelProperty channel="X" name="resolution" value="62.44804" units="1/cm"/>
          <inkml:channelProperty channel="Y" name="resolution" value="47.23247" units="1/cm"/>
          <inkml:channelProperty channel="T" name="resolution" value="1" units="1/dev"/>
        </inkml:channelProperties>
      </inkml:inkSource>
      <inkml:timestamp xml:id="ts0" timeString="2015-02-18T08:23:42.3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12827 3157 0,'18'0'62,"37"0"797,417 0-859,-237 0 16,56 0-16,180 0 16,-398 0-1,-19 0-15,-35 0 16,-1 0-16,0 0 16,0 0 46,218 0-62,-91 0 16,55 0-16,35 0 15,-89 0-15,325 0 16,-235 0-16,54 0 16,182 36-16,-236-36 15,54 0-15,-108 18 16,-55-18-16,-73 0 15,37 0-15,-37 0 16,1 0-16,144 0 16,-144 0-16,108 0 15,-90 0-15,-1 0 16,73 0-16,-54 0 16,-37 0-16,-17 0 15,-19 0-15,0 0 16,18 0-1,-18 0-15,1 0 16,-1 0-16,0 0 16,0 0-16,18 0 15,19 0-15,54 0 16,-73 37-16,55-37 16,-37 0-16,0 0 15,37 0-15,-18 0 16,-19 0-16,37 0 15,18 0-15,-73 0 16,55 0-16,-55 0 16,18 0-16,146-19 15,-164 19-15,109 0 16,55 0-16,-146 0 16,1 0-16,36 0 15,-55 0-15,0 0 16,-18 0-16,0 0 15,1 0-15,-1 0 16,0 0 15,0 0-31,0 0 16,37 0 0,-19 0-16,0 0 15,19 0-15,-19 0 16,0-18-16,37 18 15,-37 0-15,-18 0 16,0 0-16,19 0 16,-19 0-16,0 0 31,0 0-15,0 0-16,0 0 15,0 0 1,1 0-16,-1 0 15,0 0 1,0 0-16,0 0 16,0-18-16,0 18 15,1-18 110,17 18-125,-18 0 16,0 0-16,0 0 16</inkml:trace>
</inkml:ink>
</file>

<file path=ppt/ink/ink34.xml><?xml version="1.0" encoding="utf-8"?>
<inkml:ink xmlns:inkml="http://www.w3.org/2003/InkML">
  <inkml:definitions>
    <inkml:context xml:id="ctx0">
      <inkml:inkSource xml:id="inkSrc0">
        <inkml:traceFormat>
          <inkml:channel name="X" type="integer" max="2704" units="cm"/>
          <inkml:channel name="Y" type="integer" max="1280" units="cm"/>
          <inkml:channel name="T" type="integer" max="2.14748E9" units="dev"/>
        </inkml:traceFormat>
        <inkml:channelProperties>
          <inkml:channelProperty channel="X" name="resolution" value="62.44804" units="1/cm"/>
          <inkml:channelProperty channel="Y" name="resolution" value="47.23247" units="1/cm"/>
          <inkml:channelProperty channel="T" name="resolution" value="1" units="1/dev"/>
        </inkml:channelProperties>
      </inkml:inkSource>
      <inkml:timestamp xml:id="ts0" timeString="2015-02-18T08:23:45.7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1742 4354 0,'200'0'78,"-164"0"-63,109 37-15,-54-37 16,145 0-16,36 0 16,72 0-16,-235 0 15,-36 0-15,272 0 16,-291 0-16,0 0 15,146 0-15,-146 0 16,92 0-16,53 0 16,37 0-16,199 0 15,-90 0-15,290 0 16,-36 0-16,36 0 16,-91 0-16,-108 0 15,126 0 1,-163 0-16,-254 0 15,55 0-15,-164 0 16,19 0-16,-37 0 16,18 0-16,37 0 15,-37 0-15,363 0 16,-127 0-16,218 0 16,54 0-16,128 0 15,-110 0-15,0 0 16,-54 0-16,-308 0 15,-91 18-15,-55-18 16,-36 0-16,19 0 47,489 0-31,-200 0-16,74 0 15,198 0-15,-35 0 16,-19 0-16,55 0 15,-255 0-15,-108 0 16,-181 0-16,-37 18 16,0-18-16,0 0 62,454 0-46,-73 0-16,-109 0 15,55 0-15,54 0 16,-109 0-16,37 0 16,-254 0-16,-19 0 15,-36 0-15,18 0 16,-17 0-16,17 0 16,36 0-16,-17 0 15,36 0-15,-37 0 16,109 0-16,19 0 15,-73 0-15,54 0 16,18 0-16,-144 0 16,-1 0-16,-18 0 15,0 0-15,327 0 78,-309 0-62,37-18-16,108 18 16,-126 0-16,-37 0 15,0 0-15,-18-18 16</inkml:trace>
</inkml:ink>
</file>

<file path=ppt/ink/ink35.xml><?xml version="1.0" encoding="utf-8"?>
<inkml:ink xmlns:inkml="http://www.w3.org/2003/InkML">
  <inkml:definitions>
    <inkml:context xml:id="ctx0">
      <inkml:inkSource xml:id="inkSrc0">
        <inkml:traceFormat>
          <inkml:channel name="X" type="integer" max="2704" units="cm"/>
          <inkml:channel name="Y" type="integer" max="1280" units="cm"/>
          <inkml:channel name="T" type="integer" max="2.14748E9" units="dev"/>
        </inkml:traceFormat>
        <inkml:channelProperties>
          <inkml:channelProperty channel="X" name="resolution" value="62.44804" units="1/cm"/>
          <inkml:channelProperty channel="Y" name="resolution" value="47.23247" units="1/cm"/>
          <inkml:channelProperty channel="T" name="resolution" value="1" units="1/dev"/>
        </inkml:channelProperties>
      </inkml:inkSource>
      <inkml:timestamp xml:id="ts0" timeString="2015-02-18T08:23:50.7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1724 5469 0,'102'0'172,"-50"0"-172,436 0 16,-334 0-16,259 0 15,254 0-15,-332 0 16,283 0-1,-131 0-15,182 0 16,-53 0-16,-127 0 16,-154 0-16,76 0 15,-154 0-15,-206 0 16,155 0-16,-77 0 16,-27 0-16,-24 0 15,51 0-15,-53 0 16,130 0-16,-77 0 15,25 0-15,257 0 16,-127 0-16,-131 0 16,-75 0-16,51 0 15,24 0-15,-50 0 16,1-44 0,-53 44-16,25 0 0,-24 0 15,-26 0-15,51 0 16,-26 0-16,52 0 15,-27 0-15,53 0 16,26 0-16,256 0 16,-153 0-16,-104 0 15,488 0-15,-538 0 16,-2 0 0,-24 0-16,-53 0 15,1 0-15,-1 0 16,1 0-1,-1 44-15,2-44 16,24 0-16,0 0 16,53 0-16,-2 0 15,-50 0-15,50 0 16,27 0-16,-52 0 16,0 0-16,51 0 15,-50 0-15,24 0 16,-50 0-16,-1 0 15,-25 0-15,-1 0 16,1 0-16,1 44 63,-2-44-48,1 44-15,-1 1 16,1-45-16,-1 0 15,28 0-15,-28 0 16,1 0 0,25 0-16,0 0 15,27 0-15,-27 44 16,0-44-16,1 0 16,-26 0-16,-1 0 15,1 0 1,-1 0 93,1 0-93,26 0-16,-26 0 15,-1 0 1,1 0-16,-1 0 16,1 0-16,26 0 15,-26 0-15,-1 0 16,1 0-16,-1 0 94,1 0-63,26 0-15,-1 0-16,0 0 15,2 0-15,23 0 16,-25 0-16,2 0 15,-28 0-15,1 0 16,-1 0-16,1 0 47,-1 0-16,28 0-31,-28 0 16,26 0-16,0 0 15,-25 0-15,26 46 16,-52-1 0,26-45-16,-1 0 93,1 0-46,-52 0 188</inkml:trace>
</inkml:ink>
</file>

<file path=ppt/ink/ink36.xml><?xml version="1.0" encoding="utf-8"?>
<inkml:ink xmlns:inkml="http://www.w3.org/2003/InkML">
  <inkml:definitions>
    <inkml:context xml:id="ctx0">
      <inkml:inkSource xml:id="inkSrc0">
        <inkml:traceFormat>
          <inkml:channel name="X" type="integer" max="2704" units="cm"/>
          <inkml:channel name="Y" type="integer" max="1280" units="cm"/>
          <inkml:channel name="T" type="integer" max="2.14748E9" units="dev"/>
        </inkml:traceFormat>
        <inkml:channelProperties>
          <inkml:channelProperty channel="X" name="resolution" value="62.44804" units="1/cm"/>
          <inkml:channelProperty channel="Y" name="resolution" value="47.23247" units="1/cm"/>
          <inkml:channelProperty channel="T" name="resolution" value="1" units="1/dev"/>
        </inkml:channelProperties>
      </inkml:inkSource>
      <inkml:timestamp xml:id="ts0" timeString="2015-02-24T07:59:36.0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14079 1470 0,'45'0'109,"46"0"-93,-23 0 0,45 0-16,-68 31 15,137-31-15,-69 0 16,-45 0-16,-23 32 16,-22-32-16,-1 0 15,1 0-15,0 0 16,45 0-16,-46 0 15,23 0-15,-21 0 16,43 0-16,-22 31 16,47-31-16,-25 0 15,-21 0-15,89 0 16,-44 0-16,317 0 16,-249 0-16,181 0 15,-92 31-15,-112-31 16,45 0-16,-112 0 15,-2 0-15,-22 0 16,1 0-16,-23 0 16,22 0 62,658 0-78,-410 0 15,251 0-15,-430 0 16,179 0-16,-224 0 16,-24 0-16,0 0 15,-21 0-15,-2 0 78,68 0-62,-44 0-16,89 0 16,-66 0-16,44 0 15,-68 0-15,-22 0 16,-1 0 359,114 0-375,-68 0 16,23 0-16,67 0 15,23 0-15,409 0 16,-454 0-16,67 0 15,206-31-15,-251 31 16,-90 0 0,-23 0-16,-23 0 15,2 0 48</inkml:trace>
</inkml:ink>
</file>

<file path=ppt/ink/ink37.xml><?xml version="1.0" encoding="utf-8"?>
<inkml:ink xmlns:inkml="http://www.w3.org/2003/InkML">
  <inkml:definitions>
    <inkml:context xml:id="ctx0">
      <inkml:inkSource xml:id="inkSrc0">
        <inkml:traceFormat>
          <inkml:channel name="X" type="integer" max="2704" units="cm"/>
          <inkml:channel name="Y" type="integer" max="1280" units="cm"/>
          <inkml:channel name="T" type="integer" max="2.14748E9" units="dev"/>
        </inkml:traceFormat>
        <inkml:channelProperties>
          <inkml:channelProperty channel="X" name="resolution" value="62.44804" units="1/cm"/>
          <inkml:channelProperty channel="Y" name="resolution" value="47.23247" units="1/cm"/>
          <inkml:channelProperty channel="T" name="resolution" value="1" units="1/dev"/>
        </inkml:channelProperties>
      </inkml:inkSource>
      <inkml:timestamp xml:id="ts0" timeString="2015-02-24T07:59:38.9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1415 2721 0,'19'0'63,"-1"0"-48,0 0 1,0 0-16,18 0 16,37 0-16,-37 0 15,146 0-15,-55 0 16,381 0-16,-37 0 16,92 0-16,-55 0 15,290 0-15,-72 0 16,-55 0-16,-36 0 15,-91 0 1,-108 0-16,54 0 16,-436 0-16,91 0 15,55 0-15,-164 0 16,109 0-16,55 0 16,-91 0-16,-55 0 15,146 0-15,199 0 16,-109 0-16,37 0 15,-255 0-15,73 0 16,200 37-16,-109-37 16,-91 0-16,36 0 15,-54 0-15,-72 0 16,36 0-16,17 18 16,38-18-16,-56 0 15,-35 0-15,108 0 16,-90 0-16,54 0 15,-73 0-15,37 0 16,-37 0-16,91 0 16,-54 0-16,-18-36 15,-19 36 1,37 0-16,-55 0 0,0 0 16,55 0-16,-55 0 15,19 0 1,-19 0-16,0 0 15,19 0-15,-37 0 16,0 0-16,0 0 63,18 0-48,73 18-15,182-18 16,35 0-16,73 0 15,-108 0-15,53 0 16,-289 0-16,-19 0 16,18 0-16</inkml:trace>
</inkml:ink>
</file>

<file path=ppt/ink/ink38.xml><?xml version="1.0" encoding="utf-8"?>
<inkml:ink xmlns:inkml="http://www.w3.org/2003/InkML">
  <inkml:definitions>
    <inkml:context xml:id="ctx0">
      <inkml:inkSource xml:id="inkSrc0">
        <inkml:traceFormat>
          <inkml:channel name="X" type="integer" max="2704" units="cm"/>
          <inkml:channel name="Y" type="integer" max="1280" units="cm"/>
          <inkml:channel name="T" type="integer" max="2.14748E9" units="dev"/>
        </inkml:traceFormat>
        <inkml:channelProperties>
          <inkml:channelProperty channel="X" name="resolution" value="62.44804" units="1/cm"/>
          <inkml:channelProperty channel="Y" name="resolution" value="47.23247" units="1/cm"/>
          <inkml:channelProperty channel="T" name="resolution" value="1" units="1/dev"/>
        </inkml:channelProperties>
      </inkml:inkSource>
      <inkml:timestamp xml:id="ts0" timeString="2015-02-24T07:59:42.8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22298 2721 0,'18'0'156,"0"0"-124,18 0-32,1 0 15,53 0-15,-53 0 16,35 0-16,-35 0 15,-1 0-15,-18 0 16,18 0-16,-18 0 16,1 0-1,-1 0 1,0 0-16,0 0 31,0 0-15,0 0 31,0 0-16,1 0 47,-1 0-15,0 0 374,0 0-359,73 0-78,-19 0 16,-35 0-16,-19 0 15,18 0-15,-18 0 16,0 0 0,0 0-16,1 0 31,-1 0 47,0 0-31,0 0 0,0 0 15,18 0 79,1 0-125,-19 0-16,0 0 31,-36 0 109,0 0-93,0 0-15</inkml:trace>
</inkml:ink>
</file>

<file path=ppt/ink/ink39.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19:25.670"/>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13754 8516 0,'29'0'32,"439"-322"46,-438 322-63,-1-29-15,59 29 32,-30-30-1,-28 1-15,-1 29-1,59 29 48,-30 30-63,1 0 15,-1 58-15,88-88 16,1 205 0,-30-146-1,-88 29 1,-29-88-16,0 0 15,0-87 110,0-1-109,88-29-16,-59-29 16,673-351-1,-233 293 1,-235 87 0,-205 117 30,-29 30-46,0-30 16,59 59 0,-59 29 15,0 88-15,-30-118-1,30 1 1,0 0-1,-29 0 1,29-59 0,29-29-1,118-59 1,496-116 0,1 58-1,-556 117 1,-88 29 46,29-29-46,0 0 46</inkml:trace>
</inkml:ink>
</file>

<file path=ppt/ink/ink4.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1:59.067"/>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5326 9013 0,'0'30'172,"0"-1"-172,30 0 15,-1 0 1,0 1-16,0-30 15,1 0 1,87 0 0,-30-30-1,60-87 1,-59 30 0,-88 57-1,0-28 1,-205 58 46,117 0-62,-468 88 16,497-59-16,30 0 16,29 0 15,29-29-16,30 30 1,877 28 0,-146-58-1,-702 0 1,-146 0 78,-1 0-94,-87 0 15,87 0-15,-28 0 16,57 0-16,1 29 16,29 1 15,29-1-16,1 0 1,204 0 0,-117-29-1,-88-29-15,29 0 16,-87 0 15,-117-30-15,-30 59-1,89 0 1,57 0 0,30 29-1,0 30 1,117-1 0,1083-58-1,-966-29 1,-29-59-1,-176 59 17,-29 0-17,-87 29 1,-1 0 0,-29 29-1,87 30 1,30-30-1,0 0 1,147-29 0,-30 0-1,0-58 1,-88 28-16,0-28 16,-29 87 93,0 0 16,0 30-125,0-30 16,0 30-16,0-30 15,30-58 32,-1-1-31,0 1-16,0 0 15,-29 0 32,30 29 16,-1 0-48,0 58 1,30-58-16,87 0 16,-58 0-16,117 0 15,-176 0 1,-29 29 46,-29-29-30,-1-29 171,30 0-203</inkml:trace>
</inkml:ink>
</file>

<file path=ppt/ink/ink40.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19:26.406"/>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13666 8399 0,'0'29'63</inkml:trace>
</inkml:ink>
</file>

<file path=ppt/ink/ink41.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19:27.353"/>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13695 8457 0,'30'0'125,"-30"59"-125,0-30 16,0 59-16,0-30 16,29 89-1,-29-1 1,0-58 0,0-59 140,-59 88-141,-28-88-15,57 30 16,1-30 0,29 1 15,0 28-31,0-29 16,0 30 15,0-30 31,-29-29 1,-30 0-63,30 0 15,-29-29-15,-1 29 16,0-29 0,615 29 77,-380 0-93,58 0 32,-88 0-32,-58-30 15</inkml:trace>
</inkml:ink>
</file>

<file path=ppt/ink/ink42.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19:29.638"/>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5385 7667 0,'29'0'62,"0"0"16,527 0-62,-175 59-16,-147-59 16,527 58-16,-118-58 15,-233 30 16,-381-30-31,1 0 16,87 0 125,-59 0-126,89 0-15,-60 0 16,1 0-16,0 0 16,-30-30 15,-28 30-16,233 0 64,-204 0-79,28 0 0,-57 0 15,28 0 1,1 0 62,204 0-62,264 0-16,-147 0 15,410 0 1,-702 0-1,-59 0 1,1 0 47,-1 30-48,0-1-15,0-29 16,1 0-16,-1 29 15,29-29 1,-28 0 0,-1 0-1,0 0 1,1 0 0</inkml:trace>
</inkml:ink>
</file>

<file path=ppt/ink/ink43.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19:32.854"/>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14076 7697 0,'146'0'125,"761"0"-125,-468 0 16,-380 0-16,58 0 15,0 0 1,-59 0 0,-28 0 62,145 29-78,-58-29 15,410 0 1,-147 0 0,-204 0-1,-147 0-15,1 0 16,-1 0 31,29 0-32,89 0 1,28 0 0,-58 0-1,30-59 1,-118 59 46,29 0-62,-28-29 16,-1 29 0,29-29 15,-28 29-16,-1 0 1,-29 58 78,0 1-94,58-30 15,-58 30-15,0-1 16,30 59 0,-1-29 15,0-88-15,-29-59 62,0 30-78,-29 0 15,0 0-15,-1-30 16,-28 1 0,-30 28-1,0 30 1,-58 0-1,88 30 1,-60 116 0,60-146-1,-59 58 1,58-28 0,-58-30 15,-58 0-16,28 0 1,118 0 0,0-30 46,-30 30-62,59-29 16,-29 0-16,0 0 15,-30-1 1,-116 30 0,58 0 15,87 0-15,1 0 46,-29 0-62,-1 0 16,-146 0-1,88 0 1,88-29 0,29 0 15,-29 29-31,-1 0 15,-28 0 1,29 0 0,-1 0-1,-28-29-15,-30 29 16,-29-30 0,29 30 15,0 0-16,59 0 1,0 0 0,0 30-1,-1-30 126,1 0-125,0 0-16,-30 0 15,1-30 1,-59 1-1,29 29 1,0 0 0,59 0-1,0 0 1,-1 0 62,1 0-62,-29 0-16,28 0 15,-57 0 1,-30 0 0,87 0 15,1 0-16,-30 0 79,30-29-94,-29 29 16,28-29-1,30-1 1,-29 30 0</inkml:trace>
</inkml:ink>
</file>

<file path=ppt/ink/ink44.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19:36.369"/>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5180 7609 0,'29'15'156,"1"1"-156,28-2 16,-29 1-16,30 0 16,87 30-1,0-30 1,-28-15-1,-89 0 1,0 0 109,498-75-125,-439 46 16,146-17-16,-176 46 15,30-15 1,-59 15 46,0 30-46,89-15-16,-89 15 16,-29-15-1,0 0 1,58 1 0,-28-2 15,-1-14-16,0 15 1,30-15 0,-30 0-1,0 0 1,0 0 0,1 0-16,28 0 15,1 0 1,58-15-1,-59 1 1,89-32 0,-30 32 15,-88-2-15,-29 1 15,0 46 47,0-17-78,88 1 16,-59 16-16,-29-2 15,88 16 1,-59-30-1,0 0 1,1-15 0,-1 0-1,0 0 1,147-44 0,-59 28 15,-59-14-16,-58 16 1,30-2 0,-1 16 46,0 16-46,30 13-16,-1 31 15,-29-45 1,176 106 0,-146-92-1,-30-29 17,30 0-1,28-14-16,30-62 1,-87 1 0,28 46-1,-58-2 1,29 31 15,30 45-15,87 1-1,-29-2 1,-87-14 0,-1-30-1,0 0 1,0 0 0,30-14 15,58-32-16,0 16 1,-88 15 0,0 15-1,1 15 1,-1 1 0,30 28-1,-30-44 1,0 0 31,30-15-47,-30 0 31,29-15-15,-28 30 15,28 0-16,30 45 1,58 0 0,-58-14-1,-29-31 1,-30 0 0,-29-16-1,0 1 1,0-30-1,29 0 1,-29 15 0,0 90 15,29-60-15,1 15 15,28-15-16,-29 0 1,1 0 0,28-15-1,-29-15 1,30 0 0,-30 30-1,1 0 1,57 15-1,-28 16 1,29-17 0,-59-14 15,-29-14 16,0-2-32,0 1-15,-29 0 16,29-15 0</inkml:trace>
</inkml:ink>
</file>

<file path=ppt/ink/ink45.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19:39.654"/>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13403 7667 0,'0'30'109,"29"28"-62,0-29-47,30-29 16,-30 30-16,30 57 15,-30-57 1,88 57-1,-29-87 1,-59 0 0,-58 0 31,-1 0-32,1 0-15,146-58 16,-29-1-1,-59 59 32,-29 30-31,59-30 0,233 87 15,-116-57-16,-59-30 1,59 0 0,467-88-1,-233-117 1,205 0 0,-411 88-1,-174 88 1,-1 29 31,-29 29-47,0 0 31,59 1-15,-59-1-1,29-29 48,88 0-63,-29 29 0,351 30 15,117-59 1,58 0 0,-409 29-1,-176-29 1,30 0 109,-59 59-125,29-30 15,59 59-15,-59-30 16,30 1 0,58-1-1,-117-29 1,0-58 0,0 0-1,29-30 1,0-28-1,0-30 1,30 146 47,146 176 30,-176-235-77,0 1 0,30-59-1,-30 88 16,59 30-31,-59 28 16,147 88 0,-1-58-1,-116-59 1,-30-58 31,30-59-32,-30 1 1,29-1 0,-58 29-1,0 147 17,30-29-17,-1 28 1,29-28-1,1-30 1,-59-58 47,58-59-48,-58 30 1,30-1-1,-1 59 1,30 0 0,-1 59-1,88-1 1,-58-29 0,-59 1-1,-29-89 16,0 1-15,0 28 0,0 1-1,30 29 17,-1 0-32,-29 29 31,29 1-16,0-30 1,-58-30 62,29 1-62,-58 29-16</inkml:trace>
</inkml:ink>
</file>

<file path=ppt/ink/ink46.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43.744"/>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849 8896 0,'-29'59'16,"29"-30"-1,0 0-15,0 1 16,0-1-16,0 29 15,0-28 17,58 87-32,59-117 15,-58 0 1,-1 0 0,-28 0-1,-1 0 1,0 0 15,1 0-15,57-147-1,-87 118 1,59 0 0,-88 29 93,-1 0-78,1-29-31,29 58 94,29 0-78,-29 59-16,176-30 15,-59-58 1,-88 0-1,0 0 32,1 0-47,87-87 16,88-60 0,-118 60-1,-28 28 1,-88 59 46,-1 0-15,-28-58-31,29 28-16,-1 30 15,30 117 32,0 30-31,88-30 15,0-30-15,88-57-1,-59-1 1,0-29 0,-59-29-1,88-88 1,-87 0 0,-30 58-1,-29-58 1,0 88-1,-29 0 48,-30 29-47,30 0-16,0 0 31,0 0 0,-1 58-15,30 59-1,0-29-15,30 58 16,57-87 0,118-1-1,29-58 1,30 0-1,-89-29 1,-87-30 0,-29-28-1,-30-30 1,0 58 15,-29 30-15,-29 29 31,0-29-47,-30-30 15,-58 59 1,117-29 0,0 58 30,0 117-46,29-58 16,88 29 0,30 0-1,-60-29 1,60-59-16,175-29 16,-88 0-1,-59-58 1,1-147 15,0 29-15,-176 118-1,0 29 1,-30 29 0,-28-30-1,-59 30 1,-264 0-1,206 0 1,-89-29 0,206 29-1,87 29 63,-29 30-62,59-30-16,-59 30 16,117-1-1,-59 1 1,118-59 0,-30 0-1,-87-30 1,-1-57-1,-29-1 1,-29 0-16,-29 30 31,-29-1-15,-30 30 0,-59 29-1,-87 29 1,0 0-1,59-29 1,58 30 0,0-30-1,-235 0 1,206 0 0,88 0-1,28 0 110,-262 0-109,87 0-16,-29 0 15,-527 0 1,790 0 78,-29 29-94,0 0 15,0 30-15,0 28 16,0 30 0,0 0-1,59-29 1,29-58 0,-30-30-1,-29 0 1,30 0 15,-1-30-15,-28-58-1,-89-87 1,-87 58 0,117 88-16</inkml:trace>
</inkml:ink>
</file>

<file path=ppt/ink/ink47.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44.266"/>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1522 8955 0,'0'0'0,"-58"29"15,-1 30 1,30-1 15,29 59 32,29-117-32,0 0-31,1 0 16,-30 29-1</inkml:trace>
</inkml:ink>
</file>

<file path=ppt/ink/ink48.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47.198"/>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9043 9306 0,'-30'0'78,"1"-29"-62,-205 29-16,-88-59 16,-322-58-1,-1199-58 1,116-1-1,528 176 1,1023 0 0,176-29-1,29 263 48,1-176-63,28 30 15,1-29-15,-30-30 16,29-29 62,30 29-62,-59 30-16,59-30 15,410 176 1,760 87 0,-175 30-1,-527-292 1,-527-30 0,-29-30 15,58-87-16,-58 88 1,30-29 0,87 28-1,58 30 1,937 30 15,-643-1-15,-294 0-1,-116-29 1,-1-29 0,59-59-1,147-146 1,-89 29 0,-146 88-1,1 29 1,-1-29-1,-29 88 1,29 0 15,0 29 47,264 58-78,-176 1 16,-58-1-16,438-29 16,-263-29-1,-87-29 1,-89-29 0,-58 28-1,0 1 16,0 0-15,59-30 0,-30 59 46,0 0-46,88 0 78,585 0-94,323 0 15,-147 0-15,-410 0 16,88 0-1,-498-29-15,-58 0 79,-29 29-64,-30-29-15,-58-1 16,-878-116-1,-497-88 1,-30 175 0,1435 59-1,57 0 1,1 59 0,29 58-1,29-59-15,30 30 16,-30-88-1,-58 0 48,-30 0-63,-87 0 31,-147 0-15,206 0-1,57 0 1,30 30 15,0-1-31,0 0 16,-29-29 0,0 59-1,-59-30 1,-117 29-1,59-58 1,-59 0 15,147 0-15,28 0 62,1 0-78,-29 0 16,-60-29-1,89 0-15,29-59 16,-117 88 0,88 0 30,29 29-30,0 1 31,-644-30-31,205 0-1,-731 0 1,906 0-1,732 87 48,-409-57-47,0-1-16,-30-29 171,527 0-155,-381 0-16,59 0 0,-87 0 16</inkml:trace>
</inkml:ink>
</file>

<file path=ppt/ink/ink49.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51.869"/>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16292 9345 0,'-26'0'31,"-718"-184"-15,240 91-16,-81 2 15,-106 91 1,479 0-1,106 0 1,80 0 15,26 45 32,-27 1-48,0-1 1,27 3 47,0-3-63,0 1 15,0-1-15,106 94 16,0 90-1,187-181 1,-81-48 0,-79 0-1,-80 0 1,1 0 15,-2 0-15,2 0-1,52 0 1,0 0 0,53 0-1,81 0 1,-108 0 0,28 0-1,-1 0 1,-26 0-1,-54 0 1,27 91 15,-26 2-15,-26 90 0,-28-91-1,1-45 1,0-47-1,-27 45 1,79 47 0,54-45-1,132-2 1,-52-45 0,318-92-1,-212-322 1,-239 185-1,-54 181 1,1 3 0,-27-1-1,26 1 1,1-48 15,-27 47-15,0 1-1,26 45 1,-26-48 0,0 3 77,0-1-77,0 1 0,0-3-1,-26-43 1,-27-1 0,-54 46-1,-265 0 1,27 46-1,133 92 1,158 0 0,28-1-1,0-91 110,-1 0-125,-26 0 16,-27 0-16,0 0 31,27 0-15,53 48 15,0-3 0,53 46-31,-26-43 16,0-48-16,25 91 16,-24-46-1,-2 3 1,54-3-1,185 46 1,107-91 15,-240 0-15,-78-45 0,-54-1-1,0-47 1,-26 48-1,-28-1 1,28 1 0,52 45 62,80 0-78,160 0 15,-160 0-15,293 0 16,-267 0 0,81 45-1,-107 46 1,0 48 15,80-1-15,-132-92-16,52 47 15,-26-48 1,-54-45 0,-26-91 15,0-47-15,0-46-1,53 0 1,-26 91-1,-1 2 1,1 43 15,-27 3-15,-106 45 15,-877-46-15,-186 46-1,1063 0 1,106 91 0,0 2-1,27 137 1,317-46 0,-210-46-1,-81-92 16,-26-46 1,25 0-17,108 47 1,53-47 0,504 91-1,398 2 1,-823-93-1,-319-47 17,1-90-17,0-1 1,-1 45 0,27 47-16,0 1 15,0-3 1,0 3-1,53-1 1,-27 1 15,1 45-15,26 0 0,27 0-1,52 0 1,2 45-1,-28 1 1,239-1 0,-213-45-1,-104 0 157,-28-45-156,0-1-16,0 1 15,0-48 1,-80 2 0,-53-2-1,-850-184 1,-769 93-16,1061 184 31,664 0-15,27 47-1,0-1 1,0 0 15,53 46-31,-26-46 16,26 0 0,-27 46-1,1-92 1,53 91-1,-1 48 1,28-1 0,105-47-1,187 2 1,-213 46 0,504-139-1,-425 45 16,-52-45-15,-213-45 0,160-48-1,1247-275 1,266 184 0,-105 0-1,-905 0 1,-609 184-16,-28 0 0,-52 0 62,-54-46-46,-212-1-16,-292 47 16,371-91-16,160 91 15,-1 0-15,28 0 16,0 46-1,26-1 1,0 2 15,0 45-15,0 0 0,0 0-1,-26 0 1,-108-1-1,-105 48 1,186-139 0,53 45-16,53-90 78,-53-1-63,27 46-15,-1-45 16,1-3 0,-27 3-1,-27-46 1,-26-2 0,53 47-1,-53-1-15</inkml:trace>
</inkml:ink>
</file>

<file path=ppt/ink/ink5.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2:10.239"/>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10886 9569 0,'59'30'172,"29"-30"-156,-59 0-16,29 0 15,30 0-15,88 0 16,58 29-1,-117-29 17,-88 0-32,0 0 15,-58 0 157,58 0-156,88-29-16,30 29 15,-89 0 1,1-30 0,-30 30-1,0 0 17,-29 30-17,30-1 1,-30 0-1,29 0 1,-29 1 140,29-1-156,0 0 16,1 0-16,-1-29 16,-29 59-1,88-30-15,-1-29 16,60 0-1,-59 0 1,-59 0 0,-29-29-1,0 0 17,0-1 61,29 30-93,0 0 16,1 0 46,57 0-46,469 118-16,-175-60 16,321-58-16,-380 0 15,-263 29 1,-59-58 78,-30 29-16,30-29-63,-29 29-15,0-59 16,29-58 0,-30 59-1,30-59 1,0 87 0,59 1-1,-30 29 1,-29-29-1,88 29 17,29-29-17,-29 29 1,-59 0 93,293 29-109,-234-29 16,0 0-16,58 0 16,-88 0-16,147 0 15,146-59 1,147-87-1,-410 87 17,-118 59 186,-87 30-218,30 28 16,28-58-16,1 0 16,-30 30-1,58-1 1,148-29 15,-1 0-15,87 0-1,-145 0 1,-88 0 47,-1 0-48,1 29-15,0-29 16,-30 0-16,-87 59 15,-176-30 1,117-29 0,30 58 15,116-58-15,30 0 140,0 0-141,-147 0 1,118 0 0,-1 0-16,1 0 15,-30 0 1,-59 0 0,1 0-1,-88 30 1,176-30-1,28 0 1,30-30 78,30 30 46,408 0-124,353 0-16,233 0 16,-205 0-16,-29 0 15,-761-29 126,30 0-141,58 0 16,-58 29-16,-1-30 15,-58 1 48,0 0-32,29 0-15,1 29-16,-30-30 15,0 1-15,29-30 16,0 30-1,0 29 17,1-29 30,-1 29-62,0 0 16,30-29-1,-59-1 1,29 30 0,29-29-1,1 0 1,146-59 0,0 59-1,-147 29 1,1-29-1,-30 29-15,30 0 32,28 0-17,1 0 1,0 0 0,0 0-1,-1 0 1,31 0-1,-89 0 1,0 29 0,0 0-1,1 0 1,-30 1 0,58-30-1,1 58 1,58 1-1,-30-30 1,-28 0 15,-30-29-15,1 0 0,28 0 46,30 29-46,29-29-16,0 30 15,-59-30-15,-28 0 16,-1 29 0,0-29-1,-58 0 126,0 0-141,-88 0 15,58 0-15,-58 0 16,29 0 0,30 0-1,-30-29 1,29-1 0,-28 1-1,-1 0 1,0 0-1,-175-1 1,-59 30 15,205 0-15,88 0 281,29 30-282,0-1 1,29 0-16,-29 0 16,88 30-1,204 29 1,-58-59 0,-58-29-1,-118 0 95,235 0-95,-234 0-15,-1 0 16,-29 0 93,352 0-93,-293 0-16,-1 0 15,-57 0 1,-30 29 0,29-29 15,0 0 47,30 0-78,-1 0 16,-58-29-16,29 29 15,1 0 1,-30-29 140,-30 29-156,1 0 16,29-29-1,-29-1-15,0 1 16,29 0 0,-59-1-1,30 1 1,-30 29 0,-28 0-1,-60 0 1,118 0-1,29-58 48,59-30-47,-59 29-16,58 1 15,-58-1 1,0 30-1,-58 88 126,-30-1-141,29-29 16,1 59-16,-1-59 15,30 1 1,58-1 187,0-29-203,1 0 16,-1 29-16,0-29 15,0 29 1,30 1 0,0-1-1,-30 0 1,-29 1-1,-29-1 157,-1 0-156,30-58 46,0 0-62,-29 29 94</inkml:trace>
</inkml:ink>
</file>

<file path=ppt/ink/ink50.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53.633"/>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24493 8721 0,'-117'117'16,"117"-29"-1,0-59 1,0 0-16,30-29 62,28 0-46,-58 29 62,29 30-78,-29-30 16,0 0 156,0 1-110,-29-30-62,-29 0 16,-1 29-16,-234 59 15,89-30 1,-294 1 0,440-30-1,58 0 1,29 30 31,0-30-47,0 0 15,1 1 1,-60-1 47,-116-29-48,-30 0-15,-87 0 16,-29 0-1,174 0 1,118-29 0,-29 29 62,0 0-63,-59 29 1,0 0-16,-204-29 16,87 29-1,-88-29 1,88 0 0,176 0 30,0 0-30,0 0-16,-1-29 16,-28 0-1,-59 0 1,0-30-16,87 59 31,323 0 0,-264 59-15,205-1 15,-58 1-31,29-30 32,-147-29 14,-58-59-30,0 1-16,0-59 31,0 88-15,-29-1 0,0 30-1,0 0 16,-1 0-15,30 30 0,-29-30-1,0 0 1,-59 0 0,-117 0-1,88 0-15,29 0 16,59 0 15,58 0 32,1 0-63,87 0 15,-30 0-15,-28 0 16,29 0-1,-59 0 1,-29-30 15,29 30-31</inkml:trace>
</inkml:ink>
</file>

<file path=ppt/ink/ink51.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7:02.822"/>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6204 9277 0,'0'0'0,"59"0"0,-1 0 16,-28 0-16,-1 0 15,-29 29 95,29-29 15,-29 88-125,29-59 15,-29 30 1,0-30-1,0 59-15,0 29 16,0-59-16,-29-58 78,0-58-47,-30 28-31,1-57 16,-1 57-16,1 1 16,28 0 15,1 29 0,-59 0-15,-87 0-1,-30-29 17,-175 29-17,262-59 1,89 30-16,0 0 16,0 29 30,87-59 1,-29 30-47,1-1 0,-1 30 16,30-29 0,-59 0-1,58 29 16,1-29-15,58 29-16,439 29 16,87 29-1,-204-28 1,-322-1 15,-58-29-31,-59 29 16,29-29 46,0 30-46,30-30 0,146 58-1,117-29-15,-235-29 16,-28 0-1,-30 0 48,88-58-63,-117-1 16,30 30-16,28-30 15,-29 1 16,30 58-15,58-29 15,263 29-31,206 0 16,-206 0 0,-263 0 15,-117 29 31,0 0-62,-29 0 16,0 1-16,-59 28 16,59-28-1,-30 28 1,30-58 31,-1 0-32,-28 0 1,-1 0 0,-204-58-1,117 28-15,29 30 16,87 0-1,1 30 157,0-1-172,0-29 0,-1 0 16,30 29 31,205 0-32,-117-29 1,58 0-16,-116 0 16,-1 0-16,0 0 15,-29 30 17,29-30 46,30 29-63,-30 0-15,0 0 16,30 1 0,-1-1-1,1 0-15,-59 0 16,59-29 249,58 0-265,-59 0 16,-29 0-16,1 0 0,-1 0 16,0 0 31,0 0 15,59 0-62,-29 0 16,-30 0-1,0 0 17,0 0 46,-29-29-63,30 29 1,-1 0-16,0 0 16,1 0-1,-1 0 32,0 0-47,30 0 31,145 0-31,-87-29 16,-87 0 0,-1-1 124,0 1-124,1 29-1,-30-29-15,29 0 47,-29-1-31,29 30-16,0-29 109,30-29-93,-30 58 62,0 0-47,1 0-31,28 0 0,-58 29 16,29-29 0,1 0-1,-30 29 1,29-29 62,0 0-78,0-29 16,1 0-16,28-1 15,30 1 16,-59 29-15,1-29-16,28 29 16,-29-30-1,30 30 1,-30 0 15,0 0-15,1 0-16,28 30 15,-29 28 1,1-58 93,28 0-109,59 0 16,0 0-16,-29 0 16,1902 0-1,-1054 0 1,-789 0 0,-177 0 62,1 0-16,29 30 32,29-30-47,1 0-32,-1 0-15,30 0 16,28 0 0,60 0-1,-1 0 17,-88 0-17,-28 0 1,-30 29 31,0 0-32,29-29 1,-29 29 0,29-29-16,-29 30 15,59 28 1,-30 1-1,0-59 1,1-30 47,-1 1-63,29-29 15,1-1 16,29-29-15,-30 59 0,30 29-1,58 0 1,-87 29 0,-1 30-1,-28-30 1,-30 0-1,29-58 79,0 0-78,0 29-1,1 0 1,-1 0-16,29 0 16,-28 29-1,28-29-15,-29 59 16</inkml:trace>
</inkml:ink>
</file>

<file path=ppt/ink/ink52.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43.744"/>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849 8896 0,'-29'59'16,"29"-30"-1,0 0-15,0 1 16,0-1-16,0 29 15,0-28 17,58 87-32,59-117 15,-58 0 1,-1 0 0,-28 0-1,-1 0 1,0 0 15,1 0-15,57-147-1,-87 118 1,59 0 0,-88 29 93,-1 0-78,1-29-31,29 58 94,29 0-78,-29 59-16,176-30 15,-59-58 1,-88 0-1,0 0 32,1 0-47,87-87 16,88-60 0,-118 60-1,-28 28 1,-88 59 46,-1 0-15,-28-58-31,29 28-16,-1 30 15,30 117 32,0 30-31,88-30 15,0-30-15,88-57-1,-59-1 1,0-29 0,-59-29-1,88-88 1,-87 0 0,-30 58-1,-29-58 1,0 88-1,-29 0 48,-30 29-47,30 0-16,0 0 31,0 0 0,-1 58-15,30 59-1,0-29-15,30 58 16,57-87 0,118-1-1,29-58 1,30 0-1,-89-29 1,-87-30 0,-29-28-1,-30-30 1,0 58 15,-29 30-15,-29 29 31,0-29-47,-30-30 15,-58 59 1,117-29 0,0 58 30,0 117-46,29-58 16,88 29 0,30 0-1,-60-29 1,60-59-16,175-29 16,-88 0-1,-59-58 1,1-147 15,0 29-15,-176 118-1,0 29 1,-30 29 0,-28-30-1,-59 30 1,-264 0-1,206 0 1,-89-29 0,206 29-1,87 29 63,-29 30-62,59-30-16,-59 30 16,117-1-1,-59 1 1,118-59 0,-30 0-1,-87-30 1,-1-57-1,-29-1 1,-29 0-16,-29 30 31,-29-1-15,-30 30 0,-59 29-1,-87 29 1,0 0-1,59-29 1,58 30 0,0-30-1,-235 0 1,206 0 0,88 0-1,28 0 110,-262 0-109,87 0-16,-29 0 15,-527 0 1,790 0 78,-29 29-94,0 0 15,0 30-15,0 28 16,0 30 0,0 0-1,59-29 1,29-58 0,-30-30-1,-29 0 1,30 0 15,-1-30-15,-28-58-1,-89-87 1,-87 58 0,117 88-16</inkml:trace>
</inkml:ink>
</file>

<file path=ppt/ink/ink53.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44.266"/>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1522 8955 0,'0'0'0,"-58"29"15,-1 30 1,30-1 15,29 59 32,29-117-32,0 0-31,1 0 16,-30 29-1</inkml:trace>
</inkml:ink>
</file>

<file path=ppt/ink/ink54.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47.198"/>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9043 9306 0,'-30'0'78,"1"-29"-62,-205 29-16,-88-59 16,-322-58-1,-1199-58 1,116-1-1,528 176 1,1023 0 0,176-29-1,29 263 48,1-176-63,28 30 15,1-29-15,-30-30 16,29-29 62,30 29-62,-59 30-16,59-30 15,410 176 1,760 87 0,-175 30-1,-527-292 1,-527-30 0,-29-30 15,58-87-16,-58 88 1,30-29 0,87 28-1,58 30 1,937 30 15,-643-1-15,-294 0-1,-116-29 1,-1-29 0,59-59-1,147-146 1,-89 29 0,-146 88-1,1 29 1,-1-29-1,-29 88 1,29 0 15,0 29 47,264 58-78,-176 1 16,-58-1-16,438-29 16,-263-29-1,-87-29 1,-89-29 0,-58 28-1,0 1 16,0 0-15,59-30 0,-30 59 46,0 0-46,88 0 78,585 0-94,323 0 15,-147 0-15,-410 0 16,88 0-1,-498-29-15,-58 0 79,-29 29-64,-30-29-15,-58-1 16,-878-116-1,-497-88 1,-30 175 0,1435 59-1,57 0 1,1 59 0,29 58-1,29-59-15,30 30 16,-30-88-1,-58 0 48,-30 0-63,-87 0 31,-147 0-15,206 0-1,57 0 1,30 30 15,0-1-31,0 0 16,-29-29 0,0 59-1,-59-30 1,-117 29-1,59-58 1,-59 0 15,147 0-15,28 0 62,1 0-78,-29 0 16,-60-29-1,89 0-15,29-59 16,-117 88 0,88 0 30,29 29-30,0 1 31,-644-30-31,205 0-1,-731 0 1,906 0-1,732 87 48,-409-57-47,0-1-16,-30-29 171,527 0-155,-381 0-16,59 0 0,-87 0 16</inkml:trace>
</inkml:ink>
</file>

<file path=ppt/ink/ink55.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51.869"/>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16292 9345 0,'-26'0'31,"-718"-184"-15,240 91-16,-81 2 15,-106 91 1,479 0-1,106 0 1,80 0 15,26 45 32,-27 1-48,0-1 1,27 3 47,0-3-63,0 1 15,0-1-15,106 94 16,0 90-1,187-181 1,-81-48 0,-79 0-1,-80 0 1,1 0 15,-2 0-15,2 0-1,52 0 1,0 0 0,53 0-1,81 0 1,-108 0 0,28 0-1,-1 0 1,-26 0-1,-54 0 1,27 91 15,-26 2-15,-26 90 0,-28-91-1,1-45 1,0-47-1,-27 45 1,79 47 0,54-45-1,132-2 1,-52-45 0,318-92-1,-212-322 1,-239 185-1,-54 181 1,1 3 0,-27-1-1,26 1 1,1-48 15,-27 47-15,0 1-1,26 45 1,-26-48 0,0 3 77,0-1-77,0 1 0,0-3-1,-26-43 1,-27-1 0,-54 46-1,-265 0 1,27 46-1,133 92 1,158 0 0,28-1-1,0-91 110,-1 0-125,-26 0 16,-27 0-16,0 0 31,27 0-15,53 48 15,0-3 0,53 46-31,-26-43 16,0-48-16,25 91 16,-24-46-1,-2 3 1,54-3-1,185 46 1,107-91 15,-240 0-15,-78-45 0,-54-1-1,0-47 1,-26 48-1,-28-1 1,28 1 0,52 45 62,80 0-78,160 0 15,-160 0-15,293 0 16,-267 0 0,81 45-1,-107 46 1,0 48 15,80-1-15,-132-92-16,52 47 15,-26-48 1,-54-45 0,-26-91 15,0-47-15,0-46-1,53 0 1,-26 91-1,-1 2 1,1 43 15,-27 3-15,-106 45 15,-877-46-15,-186 46-1,1063 0 1,106 91 0,0 2-1,27 137 1,317-46 0,-210-46-1,-81-92 16,-26-46 1,25 0-17,108 47 1,53-47 0,504 91-1,398 2 1,-823-93-1,-319-47 17,1-90-17,0-1 1,-1 45 0,27 47-16,0 1 15,0-3 1,0 3-1,53-1 1,-27 1 15,1 45-15,26 0 0,27 0-1,52 0 1,2 45-1,-28 1 1,239-1 0,-213-45-1,-104 0 157,-28-45-156,0-1-16,0 1 15,0-48 1,-80 2 0,-53-2-1,-850-184 1,-769 93-16,1061 184 31,664 0-15,27 47-1,0-1 1,0 0 15,53 46-31,-26-46 16,26 0 0,-27 46-1,1-92 1,53 91-1,-1 48 1,28-1 0,105-47-1,187 2 1,-213 46 0,504-139-1,-425 45 16,-52-45-15,-213-45 0,160-48-1,1247-275 1,266 184 0,-105 0-1,-905 0 1,-609 184-16,-28 0 0,-52 0 62,-54-46-46,-212-1-16,-292 47 16,371-91-16,160 91 15,-1 0-15,28 0 16,0 46-1,26-1 1,0 2 15,0 45-15,0 0 0,0 0-1,-26 0 1,-108-1-1,-105 48 1,186-139 0,53 45-16,53-90 78,-53-1-63,27 46-15,-1-45 16,1-3 0,-27 3-1,-27-46 1,-26-2 0,53 47-1,-53-1-15</inkml:trace>
</inkml:ink>
</file>

<file path=ppt/ink/ink56.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6:53.633"/>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24493 8721 0,'-117'117'16,"117"-29"-1,0-59 1,0 0-16,30-29 62,28 0-46,-58 29 62,29 30-78,-29-30 16,0 0 156,0 1-110,-29-30-62,-29 0 16,-1 29-16,-234 59 15,89-30 1,-294 1 0,440-30-1,58 0 1,29 30 31,0-30-47,0 0 15,1 1 1,-60-1 47,-116-29-48,-30 0-15,-87 0 16,-29 0-1,174 0 1,118-29 0,-29 29 62,0 0-63,-59 29 1,0 0-16,-204-29 16,87 29-1,-88-29 1,88 0 0,176 0 30,0 0-30,0 0-16,-1-29 16,-28 0-1,-59 0 1,0-30-16,87 59 31,323 0 0,-264 59-15,205-1 15,-58 1-31,29-30 32,-147-29 14,-58-59-30,0 1-16,0-59 31,0 88-15,-29-1 0,0 30-1,0 0 16,-1 0-15,30 30 0,-29-30-1,0 0 1,-59 0 0,-117 0-1,88 0-15,29 0 16,59 0 15,58 0 32,1 0-63,87 0 15,-30 0-15,-28 0 16,29 0-1,-59 0 1,-29-30 15,29 30-31</inkml:trace>
</inkml:ink>
</file>

<file path=ppt/ink/ink57.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8:27:02.822"/>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6204 9277 0,'0'0'0,"59"0"0,-1 0 16,-28 0-16,-1 0 15,-29 29 95,29-29 15,-29 88-125,29-59 15,-29 30 1,0-30-1,0 59-15,0 29 16,0-59-16,-29-58 78,0-58-47,-30 28-31,1-57 16,-1 57-16,1 1 16,28 0 15,1 29 0,-59 0-15,-87 0-1,-30-29 17,-175 29-17,262-59 1,89 30-16,0 0 16,0 29 30,87-59 1,-29 30-47,1-1 0,-1 30 16,30-29 0,-59 0-1,58 29 16,1-29-15,58 29-16,439 29 16,87 29-1,-204-28 1,-322-1 15,-58-29-31,-59 29 16,29-29 46,0 30-46,30-30 0,146 58-1,117-29-15,-235-29 16,-28 0-1,-30 0 48,88-58-63,-117-1 16,30 30-16,28-30 15,-29 1 16,30 58-15,58-29 15,263 29-31,206 0 16,-206 0 0,-263 0 15,-117 29 31,0 0-62,-29 0 16,0 1-16,-59 28 16,59-28-1,-30 28 1,30-58 31,-1 0-32,-28 0 1,-1 0 0,-204-58-1,117 28-15,29 30 16,87 0-1,1 30 157,0-1-172,0-29 0,-1 0 16,30 29 31,205 0-32,-117-29 1,58 0-16,-116 0 16,-1 0-16,0 0 15,-29 30 17,29-30 46,30 29-63,-30 0-15,0 0 16,30 1 0,-1-1-1,1 0-15,-59 0 16,59-29 249,58 0-265,-59 0 16,-29 0-16,1 0 0,-1 0 16,0 0 31,0 0 15,59 0-62,-29 0 16,-30 0-1,0 0 17,0 0 46,-29-29-63,30 29 1,-1 0-16,0 0 16,1 0-1,-1 0 32,0 0-47,30 0 31,145 0-31,-87-29 16,-87 0 0,-1-1 124,0 1-124,1 29-1,-30-29-15,29 0 47,-29-1-31,29 30-16,0-29 109,30-29-93,-30 58 62,0 0-47,1 0-31,28 0 0,-58 29 16,29-29 0,1 0-1,-30 29 1,29-29 62,0 0-78,0-29 16,1 0-16,28-1 15,30 1 16,-59 29-15,1-29-16,28 29 16,-29-30-1,30 30 1,-30 0 15,0 0-15,1 0-16,28 30 15,-29 28 1,1-58 93,28 0-109,59 0 16,0 0-16,-29 0 16,1902 0-1,-1054 0 1,-789 0 0,-177 0 62,1 0-16,29 30 32,29-30-47,1 0-32,-1 0-15,30 0 16,28 0 0,60 0-1,-1 0 17,-88 0-17,-28 0 1,-30 29 31,0 0-32,29-29 1,-29 29 0,29-29-16,-29 30 15,59 28 1,-30 1-1,0-59 1,1-30 47,-1 1-63,29-29 15,1-1 16,29-29-15,-30 59 0,30 29-1,58 0 1,-87 29 0,-1 30-1,-28-30 1,-30 0-1,29-58 79,0 0-78,0 29-1,1 0 1,-1 0-16,29 0 16,-28 29-1,28-29-15,-29 59 16</inkml:trace>
</inkml:ink>
</file>

<file path=ppt/ink/ink58.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5T13:51:28.964"/>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11442 8428 0,'29'59'172,"1"-59"-157,-1 29-15,0 0 16,1-29-16,-1 29 16,29 1-1,30 28 1,-59-29-1,1-29 1,-1 0-16,0 0 16,0 0 15,1 0-15,-1 0-16,-29-29 31,0 0 16,-29 29 46,29 29-77,117 59 0,117-29-1,351-1 1,-292-58 0,-264 0 15,0 0-31,-29-146 15,-146 29 17,87 29-17,1 88 1,29 0 46,29 29-30,0 0 30,0 59-46,29-29-1,0-30-15,30 0 16,87 30 0,-88-30-1,-58-58 32,0-30-47,-58-29 16,-30-87-1,59 87 1,0 88 0,-30 59 46,59-1-46,0 1-1,0-30-15,29 0 32,88-29-17,59 0 1,-59-29 0,-29-30-1,-117 59 110,29 59-109,29 29-1,146 0 1,60-118 15,-89 30-15,-88 0 0,-145 0-1,28-58 1,1-147-1,-1 176-15,-117-205 16,118 146 0,-1 146 31,59 1-32,0-1-15,0 59 16,0-29-1,59-88 17,-59-117 30,0 59-46,0 87 46,0 0-46,0 30 0,29-1-1,88-58 1,-29 0-1,-29 0 17,-30 0 15,29 29-32,-28 1 1,-1 28-1,0-29 1,-29 1 0,146-89 15,-116-29-31,-1 30 16,-29-59-1,0 58 1,-29 59 46,-1 0-46,30 30 0,0 28-1,0 30 1,59 0-1,29 58 1,117-146 0,29 29-1,29-29 1,-234-29 15,-29 0-31,0-59 16,-29 29 15,-29 59-31,28-29 16,1 58 31,29 1-32,-29-30 1,29 58-1,0-29 1,0 1 0,0-1-1,29-58-15,117 29 16,-58-30 0,29 30-1,0 0 1,-58-29-1,29-29 17,-88-59-17,-88 29 1,29 29 0,30 30-1,0 29 1,-1 117-1,30-29 1,30 117 0,57-147-1,60-28 1,-30-30 0,-29-59-1,-30-29 16,-87-146-15,-30 117-16,1 29 16,29 88 15,-1 0-15,-28 88-1,29-59 1,29 1-1,29-1 1,0-29 31</inkml:trace>
</inkml:ink>
</file>

<file path=ppt/ink/ink59.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5T13:51:38.419"/>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13549 7638 0,'0'29'0,"0"1"31,-29-30-16,29 29 17,29 0-17,0 0 1,1-29-16,-1 30 16,0-1-1,0-29 1,1 0-1,-1 0 1,29 0 0,1 0-1,0 0 1,28 0 0,-57 0 15,-30-29 78,0-1-109,0 1 16,0 0-1,0 0 1,-30 29 15,30 29-31,-29 0 16,-29 88 0,-1 29-1,59-87 1,0-30 124,0 0-140,29-29 16,-29-58 78,-29-1-94,-88 1 15,58 58 1</inkml:trace>
</inkml:ink>
</file>

<file path=ppt/ink/ink6.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2:14.645"/>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3190 9423 0,'146'0'125,"-87"-29"-125,-30 29 15,1 0 1,28 0 0,59-29-1,0-1 1,-58 1-1,28 29 1,1 0 0,0-29-1,-29 29 1,28 0 0,30-30-1,-29 30 1,58-29-1,-28 29 1,-31-29 0,-28 0-1,-30-1 1,0 30 0,1-87-1,-1 57 1,-29 1-1,0-29 1,0 28 0,0 1 15,0 0 0,0-30-15,0 30-1,0 0 1,-59 29 109,1 29-109,-1 30-16,-58-1 15,-29 30 1,0 0 0,116-88-1,1 0 1,0 0 46,-30 0-62,-28 0 16,-177 0 0,89 0-1,116 0 1,59 29 31,0 0-16,-29-29-15,29 59-1,-29-30 1,29 88-1,0-88 1,0 1 0,0-1-1,29 0 1,88-29 0,58 59-1,60 28 1,145-87-1,-292 0 1,-30 0 0,-28 0 31,28-58-47,59 58 15,29-29 1,59-30-1,0 1 1,-176 28 0,1 30 93,409-58-93,-410 28-1,59 1-15,-59 29 16,0 0-16,0 0 94,1 0-94,57 0 15,-28 0-15,0 0 16,87 0 0,-58 0-1,-30 0 173,1-58-188,-1 28 15,1-57-15,-118 174 125,30-57-125,0-1 16,29 0 0</inkml:trace>
</inkml:ink>
</file>

<file path=ppt/ink/ink60.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5T13:51:41.307"/>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13491 7989 0,'0'0'15,"-30"59"1,1-30 0,29 0-1,0 59 1,88 29 0,0-117-1,-59 29-15,29 1 16,30-30-1,-59-30 64,-29 1-64,-29 29 48,0 0-48,-30-29 17,59 0-32,-29-1 15,-88-58 1,29 88-1,59 0 1,-29 0 31,28 0-31,1 0 15,-30 0 0,30 0-15,-29 0-1,-30 0 1,59-29 0,58 29 46,-29-29-31,29 0-31,-29-1 16,0 1 0,-29-29-1,-59 28 1,30 1-1,-1 29 1,118 29 47,-30-29-48,88 0 1,-88 0 140,88 0-140,-58 0-1,-30 0-15,0 0 16,1 0 0,57 0 62,-28 0-63,-30 0-15,88 0 32,-29 0-17,-30 0 63,89 0-62,-59 0 0,-1 0-1,-57 0 1,28 0-1,1 0 110,-1 0-125,1 0 16,29 0 0,-1 0-1,-57 0 17,-30 30 108,-30 57-109,30-28-15,-29-30 0,0-29 31,0 29-32,-1-29 1,1 30-1,-30-30 1,-58 0 0,59 0 15,29 29-31,87-58 47,-29-1 15,-29 60 63,-29-1-109,0 0 0,29 30-1,-29-30 1,-1-29 109,1 0-110,0 0 1,0-58 0,-1 58-16,1-30 31,0 30-31,0 0 31</inkml:trace>
</inkml:ink>
</file>

<file path=ppt/ink/ink61.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5T13:51:56.060"/>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17617 10974 0</inkml:trace>
</inkml:ink>
</file>

<file path=ppt/ink/ink6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7-03-21T17:32:05.484"/>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14774 7747 0,'-42'21'31,"21"0"-15,21 22 0,-42-22-16,42 21 15,-22 22 1,1-22-1,21 0-15,0 22 16,0-22 0,43 22-1,62-22 1,1-21 0,-42-21-1,-1 0 16,-42 0-15,-21-21 15,0 0-15,0 0 0,-42-22-1,-127 43 1,-22 21-1,-20 85 1,126-42 0,43 63-1,42-64 1,84 64 15,128-42-15,127 0-1,-212-85 1,-85 0 0,-42-22 31,-42 22-32,-1 0 1,-20 0-1,20 0 1,22-21 62</inkml:trace>
</inkml:ink>
</file>

<file path=ppt/ink/ink6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7-03-21T17:32:06.406"/>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13208 7916 0,'-21'0'32,"-21"21"-17,-1 1-15,22-1 16,-21 21-16,-1 0 15,1 43 1,21-64 0,0 64-1,21-64 1,21 21 15,21-20-15,64-22-1,21-22 1,-21-62 0,-21 20-1,-43 1 1,-42-1 0,-85 1-1,-42 20 1,-106 43-1,-84 22 1,148 83 0,63-20-1,42 0 1,64-22 15,0-42-15,21-21-1,106 0 1,64-63 0,-43-22-1,-63 22 1,-64 42 0,-21-22-1,-42 43 16,-64 0-15</inkml:trace>
</inkml:ink>
</file>

<file path=ppt/ink/ink6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7-03-21T17:32:07.421"/>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11536 8149 0,'0'21'0,"0"0"16,0 1-16,0-1 16,0 0-1,0 0 1,21 21-1,-21-20 1,0 20 0,21-42-1,-21 21 1,106-21 0,21-21-1,0-43 1,-63 1-1,-64-1 1,0 1 0,-85 42-1,-106 0 1,1 21 0,-1 63-1,43 43 16,42 21-15,22 42 0,41-42-1,43-63 1,22-64 0,83 0-1,107-85 1,-64-21-1,-63 0 1,-85 64 0,0 21-1,-64 0 17,-190 21-32,-169 106 15,42 63 16,254-63-15,106-64 0,42-42-1,466-42 1,-191-22-16,106-42 16,-253 22-1,-149 63 1,-85 21 31,-63 0-47</inkml:trace>
</inkml:ink>
</file>

<file path=ppt/ink/ink6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7-03-21T17:32:08.453"/>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8911 8869 0,'21'0'31,"1"0"0,-22 21 0,0 21-31,0 1 16,-22 20 0,1 22-1,21-1 1,0-41 0,0-22-1,127-21 1,106-127-1,106-148 1,-297 105 0,-42 65-1,-85 20 17,-232 64-17,-255 21 1,107 42-1,190 85 1,211-63 0,64-22-1,64-21 1,359 0 0,-169-21-16,-42 0 15,169-84 1,-339 41-1,-42 22 32,-64 21-47,-253 0 16,-191 21 15,106 85-15,254-21-1,148-64 1,0 0 0,169-21-1,-42 0-15,190-42 16,-190-1 0,-105 22-1,-1 21 1,-42 0 31,-22 0-47,-126 21 15,105 1 1</inkml:trace>
</inkml:ink>
</file>

<file path=ppt/ink/ink6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7-03-21T17:32:09.531"/>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7176 9123 0,'-22'21'31,"1"-21"-15,0 21-16,-21 0 16,-64 43-1,-296 84 1,105 21-1,192-105-15,83-43 16,298-85 15,316-274-15,1-43 0,-318 21-1,-254 191 16,-21 105-15,-169 1 0,-191 63-1,-106 63 1,149 22 0,253 21-1,22-22 1,42-41-16,42 20 15,255-42 1,105-63 0,-169-22-1,-170 1 1,-42 63 15,-21-21-15,-21 21-1,-169 0 1,-85 42 0,148 64-1,127-85 1,338 0 0,255-21-1,-254-106 1,-255 43-1,-168 63 48,20 0-47,1 0-1,-1 0 1,43 0-1</inkml:trace>
</inkml:ink>
</file>

<file path=ppt/ink/ink6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7-03-21T17:32:12.250"/>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14012 8594 0,'0'0'0,"0"21"16,-21-21-16,21 21 16,0 0-16,-21 0 15,21 22 1,-21-1-1,21-21 1,21-21 0,21 21-1,64-21 1,42 0 0,-126-21-1,41 0 1,-63-21-1,-21-1 1,-212-20 0,-254 20-1,-148 43 1,233 64 0,233 21-1,169-43 1,169 85-1,403 21 1,465-63 0,-572-85-1,-422 0 1,-86-64 15,-147 1 0,-212 20-15,148 22 0,148 21-1,85 0 1,21 43 0,21-22-1,42 0-15,1 0 16,-43-21-1,0 0 1</inkml:trace>
</inkml:ink>
</file>

<file path=ppt/ink/ink6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7-03-21T17:32:13.968"/>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22204 8318 0,'21'22'0,"0"-22"16,-21 21 171,0 0-187,-42 21 16,0 22-16,20-22 16,-41 22-1,21 20 1,42-63-1,0 1 17,21-22-32,233 21 15,148-21 1,-148-21 15,-169-1-15,-85 1-1,0 0 1,-127-21 0,-170-22-1,-41 64 1,-1 43 0,212-1-1,127 0 1,0 1-1,85 41 1,147-20 0,1-64-1,-106 0 1,-63-21 0,-43-1-1,-21 1 1,-42-21 15,-107 42-15,-20 21-1,21 64 1,148-64 0,0 0 15,63-21-16,22-21-15,-21-21 16,-43 20-16,63-20 16,-62 21-1</inkml:trace>
</inkml:ink>
</file>

<file path=ppt/ink/ink6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7-03-21T17:32:15.015"/>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21251 8318 0,'0'43'0,"-21"-22"16,0 0-16,0 21 15,0-20 1,21-1-16,-21 0 31,21 0-15,0 0-1,21 22 1,148-22 0,85-21-1,-85 0 1,-126-21 0,-43-1-1,-21 1 16,-85 21-31,-42 0 16,-318 43 0,127 126-1,191-63 17,148-64-17,169 22 1,191-43-1,0-21 1,-191-21 0,-147 21-1,-65 0 17,-41 0-17,-107 0 1,22 21-1,148-21 1,42 0 31,21 0-31,43-21-1,-22-1 1,-63 1-16</inkml:trace>
</inkml:ink>
</file>

<file path=ppt/ink/ink7.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2:32.380"/>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6351 10330 0,'0'29'32,"0"59"-17,0-59-15,29-29 16,0 0 0,0 30-1,1-30 1,28 0-1,1 29 1,28 0 0,-28 59-1,-30-59 1,-29 1 0,29-30-1,-29 29 16,0 0-31,0 59 32,-58 29-17,-1 0 1,30 29 0,29-116 93,117 28-109,-88-58 16,-29 59-16,30-30 15,-1 0-15,29 59 16,60-88-1,57 29 1,-146 0 78,1 59-79,-30-58 1,29-1-16,-29 0 16,29 0-16,-29 30 15,29-30 1,30-29 0,58 59-1,29-1 1,59 30-1,176 0 1,-294-88 0,-57 0 15,-60 0-15,30-30-1,-29-28 1,-29 29-1,28 29 79,30-30-78,30-28-1,28 29-15,-58-30 16,29 30-16,30-117 31,-59 58-15,29 117 31,59 117-32,-30-58 1,-58-29 0,0-30 62,0 0-47,30 0-15,-30-58 62,0 0-78,0-30 15,0 30-15,0-29 16,0-59 0,0 87-1,0 1 126,-30-30-141,30 30 16,-29 29-16,0-29 15,58 29 48,0 0-63,1 0 15</inkml:trace>
</inkml:ink>
</file>

<file path=ppt/ink/ink7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7-03-21T17:32:16.187"/>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nkml:trace contextRef="#ctx0" brushRef="#br0">17420 9461 0,'0'22'63,"0"20"-48,0-21-15,0 0 16,0 0 0,21 1-1,233 20 17,0-63-17,-148-43 1,-148 43 15,-43 0-31,-63-21 16,-318 20-1,-20 22 1,147 64 0,297-22-1,42 22 1,169 42-1,783 21 1,-253-127 0,-276 0-1,-380-22 1,-107 22 31,-42-21-32,-105 21 1,62 0 0,128 43-1,21-22 1,43-21 0,41 0-1,-41 0 1,-22-21-1,0-1 1,-21 1 15</inkml:trace>
</inkml:ink>
</file>

<file path=ppt/ink/ink8.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2:33.911"/>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7784 10535 0,'0'29'93,"0"1"-77,0 28 0,59 1-16,-30-30 15,0 29 1,88 89 0,30-60-1,-59-28 1,-30-30-1,-58 1 110,29-1-109,30 0-16,-30 30 31,30-59-15,-1 0 0,-58 29-1,0 29 32,0-28-47,0 57 16,-29 30-1,29-58 1,0-30 0,58-29-1,118 30 1,1053 28-1,-761-58 1,-468 29 47,0 1-48,-29 28 1,-30 1-1,30-59 17,0 0-1,0 0-31,-1 0 16,30-59-1,-58 30 1,-147 0-1,88 29-15</inkml:trace>
</inkml:ink>
</file>

<file path=ppt/ink/ink9.xml><?xml version="1.0" encoding="utf-8"?>
<inkml:ink xmlns:inkml="http://www.w3.org/2003/InkML">
  <inkml:definitions>
    <inkml:context xml:id="ctx0">
      <inkml:inkSource xml:id="inkSrc0">
        <inkml:traceFormat>
          <inkml:channel name="X" type="integer" max="3840" units="cm"/>
          <inkml:channel name="Y" type="integer" max="1242" units="cm"/>
          <inkml:channel name="T" type="integer" max="2.14748E9" units="dev"/>
        </inkml:traceFormat>
        <inkml:channelProperties>
          <inkml:channelProperty channel="X" name="resolution" value="80.67227" units="1/cm"/>
          <inkml:channelProperty channel="Y" name="resolution" value="46.34328" units="1/cm"/>
          <inkml:channelProperty channel="T" name="resolution" value="1" units="1/dev"/>
        </inkml:channelProperties>
      </inkml:inkSource>
      <inkml:timestamp xml:id="ts0" timeString="2017-03-14T07:22:35.427"/>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10447 10798 0,'30'0'94,"-1"30"-78,0-1-1,30 29-15,28 1 16,1-30 0,88-29-1,58 59 17,-146-59-17,-59 0 1,-29 29 78,29 30-79,-29-30-15,59 0 16,-59 0-16,29-29 15,0 30 1,0-30-16,30 0 16,87 0 15,-87 0-15,-1-30-1,-28 1 1,28-29-1,1-1 1,-1 0 0,-29 59 31,1 30-32,-30 28-15,29 30 16,30-29-1,-30 28 1,29 1 0,30-59 15,29 1-15,-58-30-1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1D0ED-2063-4C53-98BF-C7C32318A709}" type="datetimeFigureOut">
              <a:rPr lang="fr-FR" smtClean="0"/>
              <a:t>26/04/2017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1CBC9-7626-421E-BEAF-74E047020CA9}" type="slidenum">
              <a:rPr lang="fr-FR" smtClean="0"/>
              <a:t>‹N°›</a:t>
            </a:fld>
            <a:endParaRPr lang="fr-FR"/>
          </a:p>
        </p:txBody>
      </p:sp>
    </p:spTree>
    <p:extLst>
      <p:ext uri="{BB962C8B-B14F-4D97-AF65-F5344CB8AC3E}">
        <p14:creationId xmlns:p14="http://schemas.microsoft.com/office/powerpoint/2010/main" val="2389714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r.wikipedia.org/w/index.php?title=Merle_(ruisseau)&amp;veaction=edit&amp;section=1"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fr.wikipedia.org/wiki/Merle_(ruisseau)#cite_note-3" TargetMode="External"/><Relationship Id="rId4" Type="http://schemas.openxmlformats.org/officeDocument/2006/relationships/hyperlink" Target="https://fr.wikipedia.org/w/index.php?title=Merle_(ruisseau)&amp;action=edit&amp;section=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t>Ce diaporama vous propose de façon « imagée » de faire un « tour d ’horizon » des problèmes liés à l’eau dans notre région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t>Nous n’entrerons  pas dans les détails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a:t>Et si vous relevez des erreurs merci de me les signaler</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a:t>
            </a:fld>
            <a:endParaRPr lang="fr-FR"/>
          </a:p>
        </p:txBody>
      </p:sp>
    </p:spTree>
    <p:extLst>
      <p:ext uri="{BB962C8B-B14F-4D97-AF65-F5344CB8AC3E}">
        <p14:creationId xmlns:p14="http://schemas.microsoft.com/office/powerpoint/2010/main" val="68294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Qui mieux que CDF peut nous expliquer cela ?</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13</a:t>
            </a:fld>
            <a:endParaRPr lang="fr-FR"/>
          </a:p>
        </p:txBody>
      </p:sp>
    </p:spTree>
    <p:extLst>
      <p:ext uri="{BB962C8B-B14F-4D97-AF65-F5344CB8AC3E}">
        <p14:creationId xmlns:p14="http://schemas.microsoft.com/office/powerpoint/2010/main" val="292601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CDF nous explique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14</a:t>
            </a:fld>
            <a:endParaRPr lang="fr-FR"/>
          </a:p>
        </p:txBody>
      </p:sp>
    </p:spTree>
    <p:extLst>
      <p:ext uri="{BB962C8B-B14F-4D97-AF65-F5344CB8AC3E}">
        <p14:creationId xmlns:p14="http://schemas.microsoft.com/office/powerpoint/2010/main" val="5390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 PERMIEN est étanche c’est une couche argileuse alors que le grès est très poreux perméable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15</a:t>
            </a:fld>
            <a:endParaRPr lang="fr-FR"/>
          </a:p>
        </p:txBody>
      </p:sp>
    </p:spTree>
    <p:extLst>
      <p:ext uri="{BB962C8B-B14F-4D97-AF65-F5344CB8AC3E}">
        <p14:creationId xmlns:p14="http://schemas.microsoft.com/office/powerpoint/2010/main" val="2506091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16</a:t>
            </a:fld>
            <a:endParaRPr lang="fr-FR"/>
          </a:p>
        </p:txBody>
      </p:sp>
    </p:spTree>
    <p:extLst>
      <p:ext uri="{BB962C8B-B14F-4D97-AF65-F5344CB8AC3E}">
        <p14:creationId xmlns:p14="http://schemas.microsoft.com/office/powerpoint/2010/main" val="90306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 les eaux se mélangent et l’eau puisée n’est plus potable</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17</a:t>
            </a:fld>
            <a:endParaRPr lang="fr-FR"/>
          </a:p>
        </p:txBody>
      </p:sp>
    </p:spTree>
    <p:extLst>
      <p:ext uri="{BB962C8B-B14F-4D97-AF65-F5344CB8AC3E}">
        <p14:creationId xmlns:p14="http://schemas.microsoft.com/office/powerpoint/2010/main" val="1291053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18</a:t>
            </a:fld>
            <a:endParaRPr lang="fr-FR"/>
          </a:p>
        </p:txBody>
      </p:sp>
    </p:spTree>
    <p:extLst>
      <p:ext uri="{BB962C8B-B14F-4D97-AF65-F5344CB8AC3E}">
        <p14:creationId xmlns:p14="http://schemas.microsoft.com/office/powerpoint/2010/main" val="1063737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19</a:t>
            </a:fld>
            <a:endParaRPr lang="fr-FR"/>
          </a:p>
        </p:txBody>
      </p:sp>
    </p:spTree>
    <p:extLst>
      <p:ext uri="{BB962C8B-B14F-4D97-AF65-F5344CB8AC3E}">
        <p14:creationId xmlns:p14="http://schemas.microsoft.com/office/powerpoint/2010/main" val="3703684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Des pompes sont installées au fond (pompes d’exhaure) et renvoient l’eau qui s’est infiltrée en surface pour pouvoir assécher artificiellement les exploitations</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20</a:t>
            </a:fld>
            <a:endParaRPr lang="fr-FR"/>
          </a:p>
        </p:txBody>
      </p:sp>
    </p:spTree>
    <p:extLst>
      <p:ext uri="{BB962C8B-B14F-4D97-AF65-F5344CB8AC3E}">
        <p14:creationId xmlns:p14="http://schemas.microsoft.com/office/powerpoint/2010/main" val="148717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Cela augmente le débit des rivières</a:t>
            </a:r>
          </a:p>
          <a:p>
            <a:r>
              <a:rPr lang="fr-FR" dirty="0"/>
              <a:t>La nappe phréatique se vide mais les rivières se remplissent durant la phase d’exploitation</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21</a:t>
            </a:fld>
            <a:endParaRPr lang="fr-FR"/>
          </a:p>
        </p:txBody>
      </p:sp>
    </p:spTree>
    <p:extLst>
      <p:ext uri="{BB962C8B-B14F-4D97-AF65-F5344CB8AC3E}">
        <p14:creationId xmlns:p14="http://schemas.microsoft.com/office/powerpoint/2010/main" val="3307721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Selon certains rapports, la nappe est descendue par endroit d’environ 100 m</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22</a:t>
            </a:fld>
            <a:endParaRPr lang="fr-FR"/>
          </a:p>
        </p:txBody>
      </p:sp>
    </p:spTree>
    <p:extLst>
      <p:ext uri="{BB962C8B-B14F-4D97-AF65-F5344CB8AC3E}">
        <p14:creationId xmlns:p14="http://schemas.microsoft.com/office/powerpoint/2010/main" val="3575189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Compte tenu de la durée du diaporama, nous n’entrerons pas dans les détails, mais chaque point pourra, ultérieurement, faire l’objet d’une analyse plus précise.</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a:t>
            </a:fld>
            <a:endParaRPr lang="fr-FR"/>
          </a:p>
        </p:txBody>
      </p:sp>
    </p:spTree>
    <p:extLst>
      <p:ext uri="{BB962C8B-B14F-4D97-AF65-F5344CB8AC3E}">
        <p14:creationId xmlns:p14="http://schemas.microsoft.com/office/powerpoint/2010/main" val="3781389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Tant que fonctionnait l’exhaure il n’y avait pas de pollution de na nappe</a:t>
            </a:r>
          </a:p>
          <a:p>
            <a:r>
              <a:rPr lang="fr-FR" dirty="0"/>
              <a:t>L’eau circulait du haut vers le bas</a:t>
            </a:r>
          </a:p>
          <a:p>
            <a:endParaRPr lang="fr-FR" dirty="0"/>
          </a:p>
          <a:p>
            <a:r>
              <a:rPr lang="fr-FR" dirty="0"/>
              <a:t>L’effondrement des galeries a provoqué des tassements de terrain et des effondrements en surface   15 m à Rosbruck</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23</a:t>
            </a:fld>
            <a:endParaRPr lang="fr-FR"/>
          </a:p>
        </p:txBody>
      </p:sp>
    </p:spTree>
    <p:extLst>
      <p:ext uri="{BB962C8B-B14F-4D97-AF65-F5344CB8AC3E}">
        <p14:creationId xmlns:p14="http://schemas.microsoft.com/office/powerpoint/2010/main" val="972506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Mais ceci est un autre problème que connaissent bien les habitants de Rosbruck</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24</a:t>
            </a:fld>
            <a:endParaRPr lang="fr-FR"/>
          </a:p>
        </p:txBody>
      </p:sp>
    </p:spTree>
    <p:extLst>
      <p:ext uri="{BB962C8B-B14F-4D97-AF65-F5344CB8AC3E}">
        <p14:creationId xmlns:p14="http://schemas.microsoft.com/office/powerpoint/2010/main" val="974899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 terrain est descendu de 15 m suite aux tassement des galeries et effondrements du sous sol qui en résultent</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25</a:t>
            </a:fld>
            <a:endParaRPr lang="fr-FR"/>
          </a:p>
        </p:txBody>
      </p:sp>
    </p:spTree>
    <p:extLst>
      <p:ext uri="{BB962C8B-B14F-4D97-AF65-F5344CB8AC3E}">
        <p14:creationId xmlns:p14="http://schemas.microsoft.com/office/powerpoint/2010/main" val="693270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En cas de crue et de rupture de la digue le lotissement qui est descendu sous le niveau de la Rosselle sera  submergé</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26</a:t>
            </a:fld>
            <a:endParaRPr lang="fr-FR"/>
          </a:p>
        </p:txBody>
      </p:sp>
    </p:spTree>
    <p:extLst>
      <p:ext uri="{BB962C8B-B14F-4D97-AF65-F5344CB8AC3E}">
        <p14:creationId xmlns:p14="http://schemas.microsoft.com/office/powerpoint/2010/main" val="2161945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27</a:t>
            </a:fld>
            <a:endParaRPr lang="fr-FR"/>
          </a:p>
        </p:txBody>
      </p:sp>
    </p:spTree>
    <p:extLst>
      <p:ext uri="{BB962C8B-B14F-4D97-AF65-F5344CB8AC3E}">
        <p14:creationId xmlns:p14="http://schemas.microsoft.com/office/powerpoint/2010/main" val="3101643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Une idée de ce qui pourrait arriver</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28</a:t>
            </a:fld>
            <a:endParaRPr lang="fr-FR"/>
          </a:p>
        </p:txBody>
      </p:sp>
    </p:spTree>
    <p:extLst>
      <p:ext uri="{BB962C8B-B14F-4D97-AF65-F5344CB8AC3E}">
        <p14:creationId xmlns:p14="http://schemas.microsoft.com/office/powerpoint/2010/main" val="3134187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29</a:t>
            </a:fld>
            <a:endParaRPr lang="fr-FR"/>
          </a:p>
        </p:txBody>
      </p:sp>
    </p:spTree>
    <p:extLst>
      <p:ext uri="{BB962C8B-B14F-4D97-AF65-F5344CB8AC3E}">
        <p14:creationId xmlns:p14="http://schemas.microsoft.com/office/powerpoint/2010/main" val="474500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La pente étant inversée, le sens des écoulements des eaux est également inversé et les eaux stagnent au fond de la cuvette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30</a:t>
            </a:fld>
            <a:endParaRPr lang="fr-FR"/>
          </a:p>
        </p:txBody>
      </p:sp>
    </p:spTree>
    <p:extLst>
      <p:ext uri="{BB962C8B-B14F-4D97-AF65-F5344CB8AC3E}">
        <p14:creationId xmlns:p14="http://schemas.microsoft.com/office/powerpoint/2010/main" val="1494762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31</a:t>
            </a:fld>
            <a:endParaRPr lang="fr-FR"/>
          </a:p>
        </p:txBody>
      </p:sp>
    </p:spTree>
    <p:extLst>
      <p:ext uri="{BB962C8B-B14F-4D97-AF65-F5344CB8AC3E}">
        <p14:creationId xmlns:p14="http://schemas.microsoft.com/office/powerpoint/2010/main" val="487861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32</a:t>
            </a:fld>
            <a:endParaRPr lang="fr-FR"/>
          </a:p>
        </p:txBody>
      </p:sp>
    </p:spTree>
    <p:extLst>
      <p:ext uri="{BB962C8B-B14F-4D97-AF65-F5344CB8AC3E}">
        <p14:creationId xmlns:p14="http://schemas.microsoft.com/office/powerpoint/2010/main" val="7030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sz="1200" b="0" i="1" kern="1200" dirty="0">
                <a:solidFill>
                  <a:schemeClr val="tx1"/>
                </a:solidFill>
                <a:effectLst/>
                <a:latin typeface="+mn-lt"/>
                <a:ea typeface="+mn-ea"/>
                <a:cs typeface="+mn-cs"/>
              </a:rPr>
              <a:t>WIKIPEDIA : La Merle</a:t>
            </a:r>
            <a:r>
              <a:rPr lang="fr-FR" sz="1200" b="0" kern="1200" dirty="0">
                <a:solidFill>
                  <a:schemeClr val="tx1"/>
                </a:solidFill>
                <a:effectLst/>
                <a:latin typeface="+mn-lt"/>
                <a:ea typeface="+mn-ea"/>
                <a:cs typeface="+mn-cs"/>
              </a:rPr>
              <a:t> improprement appelée </a:t>
            </a:r>
            <a:r>
              <a:rPr lang="fr-FR" sz="1200" b="0" i="1" kern="1200" dirty="0">
                <a:solidFill>
                  <a:schemeClr val="tx1"/>
                </a:solidFill>
                <a:effectLst/>
                <a:latin typeface="+mn-lt"/>
                <a:ea typeface="+mn-ea"/>
                <a:cs typeface="+mn-cs"/>
              </a:rPr>
              <a:t>le Merle</a:t>
            </a:r>
            <a:r>
              <a:rPr lang="fr-FR" sz="1200" b="0" kern="1200" dirty="0">
                <a:solidFill>
                  <a:schemeClr val="tx1"/>
                </a:solidFill>
                <a:effectLst/>
                <a:latin typeface="+mn-lt"/>
                <a:ea typeface="+mn-ea"/>
                <a:cs typeface="+mn-cs"/>
              </a:rPr>
              <a:t>, est un ruisseau français qui coule dans le département de la Moselle en France. </a:t>
            </a:r>
          </a:p>
          <a:p>
            <a:endParaRPr lang="fr-FR" sz="1200" b="0" kern="1200" dirty="0">
              <a:solidFill>
                <a:schemeClr val="tx1"/>
              </a:solidFill>
              <a:effectLst/>
              <a:latin typeface="+mn-lt"/>
              <a:ea typeface="+mn-ea"/>
              <a:cs typeface="+mn-cs"/>
            </a:endParaRPr>
          </a:p>
          <a:p>
            <a:pPr rtl="0"/>
            <a:r>
              <a:rPr lang="fr-FR" b="1" dirty="0">
                <a:effectLst/>
              </a:rPr>
              <a:t>Étymologie[</a:t>
            </a:r>
            <a:r>
              <a:rPr lang="fr-FR" b="1" dirty="0">
                <a:effectLst/>
                <a:hlinkClick r:id="rId3" tooltip="Modifier la section : Étymologie"/>
              </a:rPr>
              <a:t>modifier</a:t>
            </a:r>
            <a:r>
              <a:rPr lang="fr-FR" sz="1200" b="1" kern="1200" dirty="0">
                <a:solidFill>
                  <a:schemeClr val="tx1"/>
                </a:solidFill>
                <a:effectLst/>
                <a:latin typeface="+mn-lt"/>
                <a:ea typeface="+mn-ea"/>
                <a:cs typeface="+mn-cs"/>
              </a:rPr>
              <a:t> | </a:t>
            </a:r>
            <a:r>
              <a:rPr lang="fr-FR" b="1" dirty="0">
                <a:effectLst/>
                <a:hlinkClick r:id="rId4" tooltip="Modifier la section : Étymologie"/>
              </a:rPr>
              <a:t>modifier le code</a:t>
            </a:r>
            <a:r>
              <a:rPr lang="fr-FR" b="1" dirty="0">
                <a:effectLst/>
              </a:rPr>
              <a:t>]</a:t>
            </a:r>
          </a:p>
          <a:p>
            <a:pPr rtl="0"/>
            <a:r>
              <a:rPr lang="fr-FR" dirty="0">
                <a:effectLst/>
              </a:rPr>
              <a:t>Le nom </a:t>
            </a:r>
            <a:r>
              <a:rPr lang="fr-FR" i="1" dirty="0">
                <a:effectLst/>
              </a:rPr>
              <a:t>Merle</a:t>
            </a:r>
            <a:r>
              <a:rPr lang="fr-FR" dirty="0">
                <a:effectLst/>
              </a:rPr>
              <a:t> provient du vieil-allemand </a:t>
            </a:r>
            <a:r>
              <a:rPr lang="fr-FR" i="1" dirty="0" err="1">
                <a:effectLst/>
              </a:rPr>
              <a:t>Muor</a:t>
            </a:r>
            <a:r>
              <a:rPr lang="fr-FR" dirty="0">
                <a:effectLst/>
              </a:rPr>
              <a:t> qui signifie marais et par extension ruisseau coulant dans un lieu marécageux</a:t>
            </a:r>
            <a:r>
              <a:rPr lang="fr-FR" baseline="30000" dirty="0">
                <a:effectLst/>
                <a:hlinkClick r:id="rId5"/>
              </a:rPr>
              <a:t>[3]</a:t>
            </a:r>
            <a:r>
              <a:rPr lang="fr-FR" dirty="0">
                <a:effectLst/>
              </a:rPr>
              <a:t>.</a:t>
            </a:r>
          </a:p>
          <a:p>
            <a:pPr rtl="0"/>
            <a:r>
              <a:rPr lang="fr-FR" dirty="0">
                <a:effectLst/>
              </a:rPr>
              <a:t>Pour le ruisseau Merle : die </a:t>
            </a:r>
            <a:r>
              <a:rPr lang="fr-FR" dirty="0" err="1">
                <a:effectLst/>
              </a:rPr>
              <a:t>Mörle</a:t>
            </a:r>
            <a:r>
              <a:rPr lang="fr-FR" dirty="0">
                <a:effectLst/>
              </a:rPr>
              <a:t> (1593), die </a:t>
            </a:r>
            <a:r>
              <a:rPr lang="fr-FR" dirty="0" err="1">
                <a:effectLst/>
              </a:rPr>
              <a:t>Merel</a:t>
            </a:r>
            <a:r>
              <a:rPr lang="fr-FR" dirty="0">
                <a:effectLst/>
              </a:rPr>
              <a:t> (1602), la Merle (1618), le Merlebach (1879), die Merle (1888).</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a:t>
            </a:fld>
            <a:endParaRPr lang="fr-FR"/>
          </a:p>
        </p:txBody>
      </p:sp>
    </p:spTree>
    <p:extLst>
      <p:ext uri="{BB962C8B-B14F-4D97-AF65-F5344CB8AC3E}">
        <p14:creationId xmlns:p14="http://schemas.microsoft.com/office/powerpoint/2010/main" val="1334090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C’est une véritable honte et une arnaque grossière</a:t>
            </a:r>
          </a:p>
          <a:p>
            <a:r>
              <a:rPr lang="fr-FR" dirty="0"/>
              <a:t>Espérons que la justice saisie de l’affaire fera preuve du bon sens le plus élémentaire et obligera l’</a:t>
            </a:r>
            <a:r>
              <a:rPr lang="fr-FR" dirty="0" err="1"/>
              <a:t>Etat</a:t>
            </a:r>
            <a:r>
              <a:rPr lang="fr-FR" dirty="0"/>
              <a:t> à assurer ses responsabilités si évidentes</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33</a:t>
            </a:fld>
            <a:endParaRPr lang="fr-FR"/>
          </a:p>
        </p:txBody>
      </p:sp>
    </p:spTree>
    <p:extLst>
      <p:ext uri="{BB962C8B-B14F-4D97-AF65-F5344CB8AC3E}">
        <p14:creationId xmlns:p14="http://schemas.microsoft.com/office/powerpoint/2010/main" val="1979771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Petit schéma pour comprendre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34</a:t>
            </a:fld>
            <a:endParaRPr lang="fr-FR"/>
          </a:p>
        </p:txBody>
      </p:sp>
    </p:spTree>
    <p:extLst>
      <p:ext uri="{BB962C8B-B14F-4D97-AF65-F5344CB8AC3E}">
        <p14:creationId xmlns:p14="http://schemas.microsoft.com/office/powerpoint/2010/main" val="22636049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36</a:t>
            </a:fld>
            <a:endParaRPr lang="fr-FR"/>
          </a:p>
        </p:txBody>
      </p:sp>
    </p:spTree>
    <p:extLst>
      <p:ext uri="{BB962C8B-B14F-4D97-AF65-F5344CB8AC3E}">
        <p14:creationId xmlns:p14="http://schemas.microsoft.com/office/powerpoint/2010/main" val="3133968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C’est exactement ce qui risque de se passer à Rosbruck au niveau du lotissement qui est descendu jusqu’à 15 m</a:t>
            </a:r>
          </a:p>
          <a:p>
            <a:r>
              <a:rPr lang="fr-FR" dirty="0"/>
              <a:t>Examinons en détail la situation du lotissement de Rosbruck</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37</a:t>
            </a:fld>
            <a:endParaRPr lang="fr-FR"/>
          </a:p>
        </p:txBody>
      </p:sp>
    </p:spTree>
    <p:extLst>
      <p:ext uri="{BB962C8B-B14F-4D97-AF65-F5344CB8AC3E}">
        <p14:creationId xmlns:p14="http://schemas.microsoft.com/office/powerpoint/2010/main" val="1820271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Examinons le cas particulier du lotissement de Rosbruck et de la station de relevage du </a:t>
            </a:r>
            <a:r>
              <a:rPr lang="fr-FR" dirty="0" err="1"/>
              <a:t>Weihergraben</a:t>
            </a:r>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38</a:t>
            </a:fld>
            <a:endParaRPr lang="fr-FR"/>
          </a:p>
        </p:txBody>
      </p:sp>
    </p:spTree>
    <p:extLst>
      <p:ext uri="{BB962C8B-B14F-4D97-AF65-F5344CB8AC3E}">
        <p14:creationId xmlns:p14="http://schemas.microsoft.com/office/powerpoint/2010/main" val="3043069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Voici ce qui arriverait si aucune mesure n’était prise</a:t>
            </a:r>
          </a:p>
          <a:p>
            <a:r>
              <a:rPr lang="fr-FR" dirty="0"/>
              <a:t>La nappe phréatique inonderait les maisons par en dessous</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39</a:t>
            </a:fld>
            <a:endParaRPr lang="fr-FR"/>
          </a:p>
        </p:txBody>
      </p:sp>
    </p:spTree>
    <p:extLst>
      <p:ext uri="{BB962C8B-B14F-4D97-AF65-F5344CB8AC3E}">
        <p14:creationId xmlns:p14="http://schemas.microsoft.com/office/powerpoint/2010/main" val="1746397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Des relevés sont réalisés régulièrement par le BRGM pour suivre la remontée de la nappe</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40</a:t>
            </a:fld>
            <a:endParaRPr lang="fr-FR"/>
          </a:p>
        </p:txBody>
      </p:sp>
    </p:spTree>
    <p:extLst>
      <p:ext uri="{BB962C8B-B14F-4D97-AF65-F5344CB8AC3E}">
        <p14:creationId xmlns:p14="http://schemas.microsoft.com/office/powerpoint/2010/main" val="3102895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41</a:t>
            </a:fld>
            <a:endParaRPr lang="fr-FR"/>
          </a:p>
        </p:txBody>
      </p:sp>
    </p:spTree>
    <p:extLst>
      <p:ext uri="{BB962C8B-B14F-4D97-AF65-F5344CB8AC3E}">
        <p14:creationId xmlns:p14="http://schemas.microsoft.com/office/powerpoint/2010/main" val="2802287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Selon certains rapports la remontée serait plus rapide que prévue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42</a:t>
            </a:fld>
            <a:endParaRPr lang="fr-FR"/>
          </a:p>
        </p:txBody>
      </p:sp>
    </p:spTree>
    <p:extLst>
      <p:ext uri="{BB962C8B-B14F-4D97-AF65-F5344CB8AC3E}">
        <p14:creationId xmlns:p14="http://schemas.microsoft.com/office/powerpoint/2010/main" val="791612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Pour éviter ce scénario catastrophe où des quartiers entiers seraient inondés par en dessous du fait de la remontée de la nappe, les services publics ont imaginé une solution pour supprimer ce risque.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43</a:t>
            </a:fld>
            <a:endParaRPr lang="fr-FR"/>
          </a:p>
        </p:txBody>
      </p:sp>
    </p:spTree>
    <p:extLst>
      <p:ext uri="{BB962C8B-B14F-4D97-AF65-F5344CB8AC3E}">
        <p14:creationId xmlns:p14="http://schemas.microsoft.com/office/powerpoint/2010/main" val="1071114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La Merle recueille les rejets de la plate forme chimique de Carling</a:t>
            </a:r>
          </a:p>
          <a:p>
            <a:r>
              <a:rPr lang="fr-FR" dirty="0"/>
              <a:t>La Merle se jette dans la Rosselle à Merlebach</a:t>
            </a:r>
          </a:p>
          <a:p>
            <a:r>
              <a:rPr lang="fr-FR" dirty="0"/>
              <a:t>On peut voir que vers </a:t>
            </a:r>
            <a:r>
              <a:rPr lang="fr-FR" dirty="0" err="1"/>
              <a:t>Hombourg</a:t>
            </a:r>
            <a:r>
              <a:rPr lang="fr-FR" dirty="0"/>
              <a:t> haut avant le rejet de la Merle l’eau de la Rosselle est claire…ensuite moins !</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a:t>
            </a:fld>
            <a:endParaRPr lang="fr-FR"/>
          </a:p>
        </p:txBody>
      </p:sp>
    </p:spTree>
    <p:extLst>
      <p:ext uri="{BB962C8B-B14F-4D97-AF65-F5344CB8AC3E}">
        <p14:creationId xmlns:p14="http://schemas.microsoft.com/office/powerpoint/2010/main" val="4041165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Les forages de rabattement seront des pompes qui aspireront l’eau du sous sol pour faire baisser le niveau de la nappe de façon qu’elle reste à 3 m sous la surface.</a:t>
            </a:r>
          </a:p>
          <a:p>
            <a:r>
              <a:rPr lang="fr-FR" dirty="0"/>
              <a:t>Si vous avez un sous sol de 2,50 m l’eau sera 50 cm sous votre dalle ! </a:t>
            </a:r>
          </a:p>
          <a:p>
            <a:r>
              <a:rPr lang="fr-FR" dirty="0"/>
              <a:t>Les calculs ont intérêt à être précis ! </a:t>
            </a:r>
          </a:p>
          <a:p>
            <a:r>
              <a:rPr lang="fr-FR" dirty="0"/>
              <a:t>Hélas les hypothèses de calcul sont floues</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44</a:t>
            </a:fld>
            <a:endParaRPr lang="fr-FR"/>
          </a:p>
        </p:txBody>
      </p:sp>
    </p:spTree>
    <p:extLst>
      <p:ext uri="{BB962C8B-B14F-4D97-AF65-F5344CB8AC3E}">
        <p14:creationId xmlns:p14="http://schemas.microsoft.com/office/powerpoint/2010/main" val="3353034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45</a:t>
            </a:fld>
            <a:endParaRPr lang="fr-FR"/>
          </a:p>
        </p:txBody>
      </p:sp>
    </p:spTree>
    <p:extLst>
      <p:ext uri="{BB962C8B-B14F-4D97-AF65-F5344CB8AC3E}">
        <p14:creationId xmlns:p14="http://schemas.microsoft.com/office/powerpoint/2010/main" val="3098876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CDF nous explique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46</a:t>
            </a:fld>
            <a:endParaRPr lang="fr-FR"/>
          </a:p>
        </p:txBody>
      </p:sp>
    </p:spTree>
    <p:extLst>
      <p:ext uri="{BB962C8B-B14F-4D97-AF65-F5344CB8AC3E}">
        <p14:creationId xmlns:p14="http://schemas.microsoft.com/office/powerpoint/2010/main" val="1727601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Ce qu’il faut retenir de cette vidéo</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47</a:t>
            </a:fld>
            <a:endParaRPr lang="fr-FR"/>
          </a:p>
        </p:txBody>
      </p:sp>
    </p:spTree>
    <p:extLst>
      <p:ext uri="{BB962C8B-B14F-4D97-AF65-F5344CB8AC3E}">
        <p14:creationId xmlns:p14="http://schemas.microsoft.com/office/powerpoint/2010/main" val="2920822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Les techniciens prévoient que la cote d’alerte sera atteinte à Rosbruck en 2033</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48</a:t>
            </a:fld>
            <a:endParaRPr lang="fr-FR"/>
          </a:p>
        </p:txBody>
      </p:sp>
    </p:spTree>
    <p:extLst>
      <p:ext uri="{BB962C8B-B14F-4D97-AF65-F5344CB8AC3E}">
        <p14:creationId xmlns:p14="http://schemas.microsoft.com/office/powerpoint/2010/main" val="479649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Pour le moment ce ne sont que des projets</a:t>
            </a:r>
            <a:br>
              <a:rPr lang="fr-FR" dirty="0"/>
            </a:br>
            <a:r>
              <a:rPr lang="fr-FR" dirty="0"/>
              <a:t>Aucune installation n’est planifiée à ce jour</a:t>
            </a:r>
          </a:p>
          <a:p>
            <a:r>
              <a:rPr lang="fr-FR" dirty="0"/>
              <a:t>4 forages sont prévus débit 100 à 200 m3/h  soit une marge d’erreur  du simple au double , on ne sait pas trop</a:t>
            </a:r>
          </a:p>
          <a:p>
            <a:r>
              <a:rPr lang="fr-FR" dirty="0"/>
              <a:t>Quand on sait que l’eau sera à 50 cm ou 1 m des caves et fondations on peut s’inquiéter de cette marge d’erreur</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49</a:t>
            </a:fld>
            <a:endParaRPr lang="fr-FR"/>
          </a:p>
        </p:txBody>
      </p:sp>
    </p:spTree>
    <p:extLst>
      <p:ext uri="{BB962C8B-B14F-4D97-AF65-F5344CB8AC3E}">
        <p14:creationId xmlns:p14="http://schemas.microsoft.com/office/powerpoint/2010/main" val="4248234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Examinons le cas particulier du lotissement de Rosbruck et de la station de relevage du </a:t>
            </a:r>
            <a:r>
              <a:rPr lang="fr-FR" dirty="0" err="1"/>
              <a:t>Weihergraben</a:t>
            </a:r>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50</a:t>
            </a:fld>
            <a:endParaRPr lang="fr-FR"/>
          </a:p>
        </p:txBody>
      </p:sp>
    </p:spTree>
    <p:extLst>
      <p:ext uri="{BB962C8B-B14F-4D97-AF65-F5344CB8AC3E}">
        <p14:creationId xmlns:p14="http://schemas.microsoft.com/office/powerpoint/2010/main" val="39140869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Une autre image pour vous montrer l’importance du problème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51</a:t>
            </a:fld>
            <a:endParaRPr lang="fr-FR"/>
          </a:p>
        </p:txBody>
      </p:sp>
    </p:spTree>
    <p:extLst>
      <p:ext uri="{BB962C8B-B14F-4D97-AF65-F5344CB8AC3E}">
        <p14:creationId xmlns:p14="http://schemas.microsoft.com/office/powerpoint/2010/main" val="327813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Les quantités sont impressionnantes !</a:t>
            </a:r>
          </a:p>
          <a:p>
            <a:r>
              <a:rPr lang="fr-FR" dirty="0"/>
              <a:t>Le débit de la Rosselle est de 2,5 m3 par seconde soit 7200 m3 par heure</a:t>
            </a:r>
          </a:p>
          <a:p>
            <a:r>
              <a:rPr lang="fr-FR" dirty="0"/>
              <a:t>800/7200 = 11 %   augmentation du risque en cas de crue   rien de naturel</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52</a:t>
            </a:fld>
            <a:endParaRPr lang="fr-FR"/>
          </a:p>
        </p:txBody>
      </p:sp>
    </p:spTree>
    <p:extLst>
      <p:ext uri="{BB962C8B-B14F-4D97-AF65-F5344CB8AC3E}">
        <p14:creationId xmlns:p14="http://schemas.microsoft.com/office/powerpoint/2010/main" val="3954885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N’y </a:t>
            </a:r>
            <a:r>
              <a:rPr lang="fr-FR" dirty="0" err="1"/>
              <a:t>a-t-il</a:t>
            </a:r>
            <a:r>
              <a:rPr lang="fr-FR" dirty="0"/>
              <a:t> pas d’autres solutions à envisager?</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53</a:t>
            </a:fld>
            <a:endParaRPr lang="fr-FR"/>
          </a:p>
        </p:txBody>
      </p:sp>
    </p:spTree>
    <p:extLst>
      <p:ext uri="{BB962C8B-B14F-4D97-AF65-F5344CB8AC3E}">
        <p14:creationId xmlns:p14="http://schemas.microsoft.com/office/powerpoint/2010/main" val="267674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Je vous propose une petite expérience pour comprendre ce qu’est la nappe phréatique et ce qui se passe sous nos pieds</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a:t>
            </a:fld>
            <a:endParaRPr lang="fr-FR"/>
          </a:p>
        </p:txBody>
      </p:sp>
    </p:spTree>
    <p:extLst>
      <p:ext uri="{BB962C8B-B14F-4D97-AF65-F5344CB8AC3E}">
        <p14:creationId xmlns:p14="http://schemas.microsoft.com/office/powerpoint/2010/main" val="3971876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Reprenons notre éponge pour comprendre le phénomène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54</a:t>
            </a:fld>
            <a:endParaRPr lang="fr-FR"/>
          </a:p>
        </p:txBody>
      </p:sp>
    </p:spTree>
    <p:extLst>
      <p:ext uri="{BB962C8B-B14F-4D97-AF65-F5344CB8AC3E}">
        <p14:creationId xmlns:p14="http://schemas.microsoft.com/office/powerpoint/2010/main" val="3313361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Comment sera l’eau que nous pompons pour boire ?</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55</a:t>
            </a:fld>
            <a:endParaRPr lang="fr-FR"/>
          </a:p>
        </p:txBody>
      </p:sp>
    </p:spTree>
    <p:extLst>
      <p:ext uri="{BB962C8B-B14F-4D97-AF65-F5344CB8AC3E}">
        <p14:creationId xmlns:p14="http://schemas.microsoft.com/office/powerpoint/2010/main" val="4168541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CDF va nous expliquer ce qui se passerait si rien n’était fait</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56</a:t>
            </a:fld>
            <a:endParaRPr lang="fr-FR"/>
          </a:p>
        </p:txBody>
      </p:sp>
    </p:spTree>
    <p:extLst>
      <p:ext uri="{BB962C8B-B14F-4D97-AF65-F5344CB8AC3E}">
        <p14:creationId xmlns:p14="http://schemas.microsoft.com/office/powerpoint/2010/main" val="3381944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CDF nous explique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57</a:t>
            </a:fld>
            <a:endParaRPr lang="fr-FR"/>
          </a:p>
        </p:txBody>
      </p:sp>
    </p:spTree>
    <p:extLst>
      <p:ext uri="{BB962C8B-B14F-4D97-AF65-F5344CB8AC3E}">
        <p14:creationId xmlns:p14="http://schemas.microsoft.com/office/powerpoint/2010/main" val="41816304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Ce qu’il faut retenir de cette vidéo</a:t>
            </a:r>
          </a:p>
          <a:p>
            <a:r>
              <a:rPr lang="fr-FR" dirty="0"/>
              <a:t>Si rien n’était fait</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58</a:t>
            </a:fld>
            <a:endParaRPr lang="fr-FR"/>
          </a:p>
        </p:txBody>
      </p:sp>
    </p:spTree>
    <p:extLst>
      <p:ext uri="{BB962C8B-B14F-4D97-AF65-F5344CB8AC3E}">
        <p14:creationId xmlns:p14="http://schemas.microsoft.com/office/powerpoint/2010/main" val="1222104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CDF nous explique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60</a:t>
            </a:fld>
            <a:endParaRPr lang="fr-FR"/>
          </a:p>
        </p:txBody>
      </p:sp>
    </p:spTree>
    <p:extLst>
      <p:ext uri="{BB962C8B-B14F-4D97-AF65-F5344CB8AC3E}">
        <p14:creationId xmlns:p14="http://schemas.microsoft.com/office/powerpoint/2010/main" val="3215703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Je n’ai rien trouvé pour expliquer comment seront traitées ces boues de décantation surchargées de polluants </a:t>
            </a:r>
          </a:p>
          <a:p>
            <a:r>
              <a:rPr lang="fr-FR" dirty="0"/>
              <a:t>Les bassins ne risquent ils pas de se remplir</a:t>
            </a:r>
            <a:br>
              <a:rPr lang="fr-FR" dirty="0"/>
            </a:br>
            <a:r>
              <a:rPr lang="fr-FR" dirty="0"/>
              <a:t>Questions a poser aux responsables des installations si vous les connaissez</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61</a:t>
            </a:fld>
            <a:endParaRPr lang="fr-FR"/>
          </a:p>
        </p:txBody>
      </p:sp>
    </p:spTree>
    <p:extLst>
      <p:ext uri="{BB962C8B-B14F-4D97-AF65-F5344CB8AC3E}">
        <p14:creationId xmlns:p14="http://schemas.microsoft.com/office/powerpoint/2010/main" val="1852260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Une installation identique existe au puits </a:t>
            </a:r>
            <a:r>
              <a:rPr lang="fr-FR" dirty="0" err="1"/>
              <a:t>Vouters</a:t>
            </a:r>
            <a:r>
              <a:rPr lang="fr-FR" dirty="0"/>
              <a:t> entre Merlebach et l’Hôpital</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62</a:t>
            </a:fld>
            <a:endParaRPr lang="fr-FR"/>
          </a:p>
        </p:txBody>
      </p:sp>
    </p:spTree>
    <p:extLst>
      <p:ext uri="{BB962C8B-B14F-4D97-AF65-F5344CB8AC3E}">
        <p14:creationId xmlns:p14="http://schemas.microsoft.com/office/powerpoint/2010/main" val="28454169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3 Installations</a:t>
            </a:r>
          </a:p>
          <a:p>
            <a:r>
              <a:rPr lang="fr-FR" dirty="0"/>
              <a:t>Puits SIMON Forbach</a:t>
            </a:r>
          </a:p>
          <a:p>
            <a:r>
              <a:rPr lang="fr-FR" dirty="0"/>
              <a:t>Puits VOUTERS  Merlebach</a:t>
            </a:r>
          </a:p>
          <a:p>
            <a:r>
              <a:rPr lang="fr-FR" dirty="0"/>
              <a:t>La HOUVE à Creutzwald</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63</a:t>
            </a:fld>
            <a:endParaRPr lang="fr-FR"/>
          </a:p>
        </p:txBody>
      </p:sp>
    </p:spTree>
    <p:extLst>
      <p:ext uri="{BB962C8B-B14F-4D97-AF65-F5344CB8AC3E}">
        <p14:creationId xmlns:p14="http://schemas.microsoft.com/office/powerpoint/2010/main" val="1924989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Ces rejets en augmentant le débit de la Merle et de la Rosselle augmenteront les risques d’inondation</a:t>
            </a:r>
            <a:br>
              <a:rPr lang="fr-FR" dirty="0"/>
            </a:br>
            <a:r>
              <a:rPr lang="fr-FR" dirty="0"/>
              <a:t>Que d’eau perdue! </a:t>
            </a:r>
          </a:p>
          <a:p>
            <a:r>
              <a:rPr lang="fr-FR" dirty="0"/>
              <a:t>Et quel coût de fonctionnement !</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64</a:t>
            </a:fld>
            <a:endParaRPr lang="fr-FR"/>
          </a:p>
        </p:txBody>
      </p:sp>
    </p:spTree>
    <p:extLst>
      <p:ext uri="{BB962C8B-B14F-4D97-AF65-F5344CB8AC3E}">
        <p14:creationId xmlns:p14="http://schemas.microsoft.com/office/powerpoint/2010/main" val="419910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L’eau propre et l’eau sale sont bien séparées</a:t>
            </a:r>
          </a:p>
          <a:p>
            <a:r>
              <a:rPr lang="fr-FR" dirty="0"/>
              <a:t>Pas de pollution de l’eau propre qui est potable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7</a:t>
            </a:fld>
            <a:endParaRPr lang="fr-FR"/>
          </a:p>
        </p:txBody>
      </p:sp>
    </p:spTree>
    <p:extLst>
      <p:ext uri="{BB962C8B-B14F-4D97-AF65-F5344CB8AC3E}">
        <p14:creationId xmlns:p14="http://schemas.microsoft.com/office/powerpoint/2010/main" val="33607340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65</a:t>
            </a:fld>
            <a:endParaRPr lang="fr-FR"/>
          </a:p>
        </p:txBody>
      </p:sp>
    </p:spTree>
    <p:extLst>
      <p:ext uri="{BB962C8B-B14F-4D97-AF65-F5344CB8AC3E}">
        <p14:creationId xmlns:p14="http://schemas.microsoft.com/office/powerpoint/2010/main" val="25047145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66</a:t>
            </a:fld>
            <a:endParaRPr lang="fr-FR"/>
          </a:p>
        </p:txBody>
      </p:sp>
    </p:spTree>
    <p:extLst>
      <p:ext uri="{BB962C8B-B14F-4D97-AF65-F5344CB8AC3E}">
        <p14:creationId xmlns:p14="http://schemas.microsoft.com/office/powerpoint/2010/main" val="6669086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Du fait des diverses industries</a:t>
            </a:r>
          </a:p>
          <a:p>
            <a:r>
              <a:rPr lang="fr-FR" dirty="0"/>
              <a:t>Exploitation minières</a:t>
            </a:r>
          </a:p>
          <a:p>
            <a:r>
              <a:rPr lang="fr-FR" dirty="0"/>
              <a:t>Cokerie</a:t>
            </a:r>
          </a:p>
          <a:p>
            <a:r>
              <a:rPr lang="fr-FR" dirty="0"/>
              <a:t>Usines de traitement des huiles et goudrons</a:t>
            </a:r>
          </a:p>
          <a:p>
            <a:r>
              <a:rPr lang="fr-FR" dirty="0"/>
              <a:t>Plate forme chimique de Carling</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67</a:t>
            </a:fld>
            <a:endParaRPr lang="fr-FR"/>
          </a:p>
        </p:txBody>
      </p:sp>
    </p:spTree>
    <p:extLst>
      <p:ext uri="{BB962C8B-B14F-4D97-AF65-F5344CB8AC3E}">
        <p14:creationId xmlns:p14="http://schemas.microsoft.com/office/powerpoint/2010/main" val="2494059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69</a:t>
            </a:fld>
            <a:endParaRPr lang="fr-FR"/>
          </a:p>
        </p:txBody>
      </p:sp>
    </p:spTree>
    <p:extLst>
      <p:ext uri="{BB962C8B-B14F-4D97-AF65-F5344CB8AC3E}">
        <p14:creationId xmlns:p14="http://schemas.microsoft.com/office/powerpoint/2010/main" val="1109524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Usine chimique, cokerie</a:t>
            </a:r>
          </a:p>
          <a:p>
            <a:r>
              <a:rPr lang="fr-FR" dirty="0"/>
              <a:t>Les polluants sont concentrés en surface</a:t>
            </a:r>
            <a:br>
              <a:rPr lang="fr-FR" dirty="0"/>
            </a:br>
            <a:r>
              <a:rPr lang="fr-FR" dirty="0"/>
              <a:t>A certains endroits la nappe va atteindre la surface et les polluants seront dispersés dans la nappe</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70</a:t>
            </a:fld>
            <a:endParaRPr lang="fr-FR"/>
          </a:p>
        </p:txBody>
      </p:sp>
    </p:spTree>
    <p:extLst>
      <p:ext uri="{BB962C8B-B14F-4D97-AF65-F5344CB8AC3E}">
        <p14:creationId xmlns:p14="http://schemas.microsoft.com/office/powerpoint/2010/main" val="23531837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Les sources de pollution sont nombreuses dans la région ignorant les frontières</a:t>
            </a:r>
          </a:p>
          <a:p>
            <a:r>
              <a:rPr lang="fr-FR" dirty="0"/>
              <a:t>Toutes ces zones ont déjà pollué la nappe lors des exploitation</a:t>
            </a:r>
          </a:p>
          <a:p>
            <a:r>
              <a:rPr lang="fr-FR" dirty="0"/>
              <a:t>Maintenant les friches industrielles présentent un risque de pollution car les polluants n’ont pas été enlevé mais confinés = emballés dans un film en plastique appelé</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72</a:t>
            </a:fld>
            <a:endParaRPr lang="fr-FR"/>
          </a:p>
        </p:txBody>
      </p:sp>
    </p:spTree>
    <p:extLst>
      <p:ext uri="{BB962C8B-B14F-4D97-AF65-F5344CB8AC3E}">
        <p14:creationId xmlns:p14="http://schemas.microsoft.com/office/powerpoint/2010/main" val="979741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Les polluants industriels sont concentrés en surface</a:t>
            </a:r>
          </a:p>
          <a:p>
            <a:r>
              <a:rPr lang="fr-FR" dirty="0"/>
              <a:t>La nappe remonte vers la surface, plus elle remontera plus elle rencontrera de polluants</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73</a:t>
            </a:fld>
            <a:endParaRPr lang="fr-FR"/>
          </a:p>
        </p:txBody>
      </p:sp>
    </p:spTree>
    <p:extLst>
      <p:ext uri="{BB962C8B-B14F-4D97-AF65-F5344CB8AC3E}">
        <p14:creationId xmlns:p14="http://schemas.microsoft.com/office/powerpoint/2010/main" val="517167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Les polluants industriels sont concentrés en surface</a:t>
            </a:r>
          </a:p>
          <a:p>
            <a:r>
              <a:rPr lang="fr-FR" dirty="0"/>
              <a:t>La nappe remonte vers la surface, plus elle remontera plus elle rencontrera de polluants</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74</a:t>
            </a:fld>
            <a:endParaRPr lang="fr-FR"/>
          </a:p>
        </p:txBody>
      </p:sp>
    </p:spTree>
    <p:extLst>
      <p:ext uri="{BB962C8B-B14F-4D97-AF65-F5344CB8AC3E}">
        <p14:creationId xmlns:p14="http://schemas.microsoft.com/office/powerpoint/2010/main" val="25334001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Les matières stockées dans les carrières peuvent subir des effets d’</a:t>
            </a:r>
            <a:r>
              <a:rPr lang="fr-FR" dirty="0" err="1"/>
              <a:t>autocombustion</a:t>
            </a:r>
            <a:endParaRPr lang="fr-FR" dirty="0"/>
          </a:p>
          <a:p>
            <a:r>
              <a:rPr lang="fr-FR" dirty="0"/>
              <a:t>Une Thermographie le prouve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76</a:t>
            </a:fld>
            <a:endParaRPr lang="fr-FR"/>
          </a:p>
        </p:txBody>
      </p:sp>
    </p:spTree>
    <p:extLst>
      <p:ext uri="{BB962C8B-B14F-4D97-AF65-F5344CB8AC3E}">
        <p14:creationId xmlns:p14="http://schemas.microsoft.com/office/powerpoint/2010/main" val="702114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Usine chimique, cokerie</a:t>
            </a:r>
          </a:p>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77</a:t>
            </a:fld>
            <a:endParaRPr lang="fr-FR"/>
          </a:p>
        </p:txBody>
      </p:sp>
    </p:spTree>
    <p:extLst>
      <p:ext uri="{BB962C8B-B14F-4D97-AF65-F5344CB8AC3E}">
        <p14:creationId xmlns:p14="http://schemas.microsoft.com/office/powerpoint/2010/main" val="125708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La couche de grés est épaisse de 200 à 300 m  l</a:t>
            </a:r>
            <a:r>
              <a:rPr lang="fr-FR" b="1" dirty="0"/>
              <a:t>’éponge</a:t>
            </a:r>
          </a:p>
          <a:p>
            <a:r>
              <a:rPr lang="fr-FR" dirty="0"/>
              <a:t>Elle affleure dans notre région….voir carrière Merlebach</a:t>
            </a:r>
          </a:p>
          <a:p>
            <a:r>
              <a:rPr lang="fr-FR" dirty="0"/>
              <a:t>Le grés est séparé des couches « houiller » ( l’eau sale) par une couche imperméable le PERMIEN (</a:t>
            </a:r>
            <a:r>
              <a:rPr lang="fr-FR" b="1" dirty="0"/>
              <a:t>la tôle</a:t>
            </a:r>
            <a:r>
              <a:rPr lang="fr-FR" dirty="0"/>
              <a:t>)	</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8</a:t>
            </a:fld>
            <a:endParaRPr lang="fr-FR"/>
          </a:p>
        </p:txBody>
      </p:sp>
    </p:spTree>
    <p:extLst>
      <p:ext uri="{BB962C8B-B14F-4D97-AF65-F5344CB8AC3E}">
        <p14:creationId xmlns:p14="http://schemas.microsoft.com/office/powerpoint/2010/main" val="29020170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Les schistes libèrent des sulfates</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78</a:t>
            </a:fld>
            <a:endParaRPr lang="fr-FR"/>
          </a:p>
        </p:txBody>
      </p:sp>
    </p:spTree>
    <p:extLst>
      <p:ext uri="{BB962C8B-B14F-4D97-AF65-F5344CB8AC3E}">
        <p14:creationId xmlns:p14="http://schemas.microsoft.com/office/powerpoint/2010/main" val="28667027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80</a:t>
            </a:fld>
            <a:endParaRPr lang="fr-FR"/>
          </a:p>
        </p:txBody>
      </p:sp>
    </p:spTree>
    <p:extLst>
      <p:ext uri="{BB962C8B-B14F-4D97-AF65-F5344CB8AC3E}">
        <p14:creationId xmlns:p14="http://schemas.microsoft.com/office/powerpoint/2010/main" val="12759242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 triangle de </a:t>
            </a:r>
            <a:r>
              <a:rPr lang="fr-FR" dirty="0" err="1"/>
              <a:t>Marienau</a:t>
            </a:r>
            <a:r>
              <a:rPr lang="fr-FR" dirty="0"/>
              <a:t> se situe le long de la Rosselle</a:t>
            </a:r>
            <a:br>
              <a:rPr lang="fr-FR" dirty="0"/>
            </a:br>
            <a:r>
              <a:rPr lang="fr-FR" dirty="0"/>
              <a:t>En cas de défaillance de la membrane de protection les polluants se retrouveront directement dans la Rosselle</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82</a:t>
            </a:fld>
            <a:endParaRPr lang="fr-FR"/>
          </a:p>
        </p:txBody>
      </p:sp>
    </p:spTree>
    <p:extLst>
      <p:ext uri="{BB962C8B-B14F-4D97-AF65-F5344CB8AC3E}">
        <p14:creationId xmlns:p14="http://schemas.microsoft.com/office/powerpoint/2010/main" val="29385923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83</a:t>
            </a:fld>
            <a:endParaRPr lang="fr-FR"/>
          </a:p>
        </p:txBody>
      </p:sp>
    </p:spTree>
    <p:extLst>
      <p:ext uri="{BB962C8B-B14F-4D97-AF65-F5344CB8AC3E}">
        <p14:creationId xmlns:p14="http://schemas.microsoft.com/office/powerpoint/2010/main" val="24938891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Le gazomètre de Marineau, bien dissimulé est une « bombe à retardement »</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84</a:t>
            </a:fld>
            <a:endParaRPr lang="fr-FR"/>
          </a:p>
        </p:txBody>
      </p:sp>
    </p:spTree>
    <p:extLst>
      <p:ext uri="{BB962C8B-B14F-4D97-AF65-F5344CB8AC3E}">
        <p14:creationId xmlns:p14="http://schemas.microsoft.com/office/powerpoint/2010/main" val="15825761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85</a:t>
            </a:fld>
            <a:endParaRPr lang="fr-FR"/>
          </a:p>
        </p:txBody>
      </p:sp>
    </p:spTree>
    <p:extLst>
      <p:ext uri="{BB962C8B-B14F-4D97-AF65-F5344CB8AC3E}">
        <p14:creationId xmlns:p14="http://schemas.microsoft.com/office/powerpoint/2010/main" val="9907037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La pollution n’a pas de frontières</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89</a:t>
            </a:fld>
            <a:endParaRPr lang="fr-FR"/>
          </a:p>
        </p:txBody>
      </p:sp>
    </p:spTree>
    <p:extLst>
      <p:ext uri="{BB962C8B-B14F-4D97-AF65-F5344CB8AC3E}">
        <p14:creationId xmlns:p14="http://schemas.microsoft.com/office/powerpoint/2010/main" val="13711879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93</a:t>
            </a:fld>
            <a:endParaRPr lang="fr-FR"/>
          </a:p>
        </p:txBody>
      </p:sp>
    </p:spTree>
    <p:extLst>
      <p:ext uri="{BB962C8B-B14F-4D97-AF65-F5344CB8AC3E}">
        <p14:creationId xmlns:p14="http://schemas.microsoft.com/office/powerpoint/2010/main" val="1059494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94</a:t>
            </a:fld>
            <a:endParaRPr lang="fr-FR"/>
          </a:p>
        </p:txBody>
      </p:sp>
    </p:spTree>
    <p:extLst>
      <p:ext uri="{BB962C8B-B14F-4D97-AF65-F5344CB8AC3E}">
        <p14:creationId xmlns:p14="http://schemas.microsoft.com/office/powerpoint/2010/main" val="20006403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95</a:t>
            </a:fld>
            <a:endParaRPr lang="fr-FR"/>
          </a:p>
        </p:txBody>
      </p:sp>
    </p:spTree>
    <p:extLst>
      <p:ext uri="{BB962C8B-B14F-4D97-AF65-F5344CB8AC3E}">
        <p14:creationId xmlns:p14="http://schemas.microsoft.com/office/powerpoint/2010/main" val="1109041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Au microscope on pourrait voir ceci</a:t>
            </a:r>
          </a:p>
          <a:p>
            <a:r>
              <a:rPr lang="fr-FR" dirty="0"/>
              <a:t>La quantité d’eau retenue dépend de la taille des espaces entre les grains POROSITE du grès</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10</a:t>
            </a:fld>
            <a:endParaRPr lang="fr-FR"/>
          </a:p>
        </p:txBody>
      </p:sp>
    </p:spTree>
    <p:extLst>
      <p:ext uri="{BB962C8B-B14F-4D97-AF65-F5344CB8AC3E}">
        <p14:creationId xmlns:p14="http://schemas.microsoft.com/office/powerpoint/2010/main" val="1540170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Nous n’avons plus d’eau potable dans notre secteur</a:t>
            </a:r>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98</a:t>
            </a:fld>
            <a:endParaRPr lang="fr-FR"/>
          </a:p>
        </p:txBody>
      </p:sp>
    </p:spTree>
    <p:extLst>
      <p:ext uri="{BB962C8B-B14F-4D97-AF65-F5344CB8AC3E}">
        <p14:creationId xmlns:p14="http://schemas.microsoft.com/office/powerpoint/2010/main" val="7495071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100</a:t>
            </a:fld>
            <a:endParaRPr lang="fr-FR"/>
          </a:p>
        </p:txBody>
      </p:sp>
    </p:spTree>
    <p:extLst>
      <p:ext uri="{BB962C8B-B14F-4D97-AF65-F5344CB8AC3E}">
        <p14:creationId xmlns:p14="http://schemas.microsoft.com/office/powerpoint/2010/main" val="20391215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101</a:t>
            </a:fld>
            <a:endParaRPr lang="fr-FR"/>
          </a:p>
        </p:txBody>
      </p:sp>
    </p:spTree>
    <p:extLst>
      <p:ext uri="{BB962C8B-B14F-4D97-AF65-F5344CB8AC3E}">
        <p14:creationId xmlns:p14="http://schemas.microsoft.com/office/powerpoint/2010/main" val="35593879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102</a:t>
            </a:fld>
            <a:endParaRPr lang="fr-FR"/>
          </a:p>
        </p:txBody>
      </p:sp>
    </p:spTree>
    <p:extLst>
      <p:ext uri="{BB962C8B-B14F-4D97-AF65-F5344CB8AC3E}">
        <p14:creationId xmlns:p14="http://schemas.microsoft.com/office/powerpoint/2010/main" val="2306098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103</a:t>
            </a:fld>
            <a:endParaRPr lang="fr-FR"/>
          </a:p>
        </p:txBody>
      </p:sp>
    </p:spTree>
    <p:extLst>
      <p:ext uri="{BB962C8B-B14F-4D97-AF65-F5344CB8AC3E}">
        <p14:creationId xmlns:p14="http://schemas.microsoft.com/office/powerpoint/2010/main" val="23119885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Diaporama disponible sur demande</a:t>
            </a:r>
          </a:p>
          <a:p>
            <a:endParaRPr lang="fr-FR" dirty="0"/>
          </a:p>
        </p:txBody>
      </p:sp>
      <p:sp>
        <p:nvSpPr>
          <p:cNvPr id="4" name="Espace réservé du numéro de diapositive 3"/>
          <p:cNvSpPr>
            <a:spLocks noGrp="1"/>
          </p:cNvSpPr>
          <p:nvPr>
            <p:ph type="sldNum" sz="quarter" idx="10"/>
          </p:nvPr>
        </p:nvSpPr>
        <p:spPr/>
        <p:txBody>
          <a:bodyPr/>
          <a:lstStyle/>
          <a:p>
            <a:fld id="{3E3617DC-3BA7-4CA5-9FEC-62AF90E9CB0F}" type="slidenum">
              <a:rPr lang="fr-FR" smtClean="0"/>
              <a:t>105</a:t>
            </a:fld>
            <a:endParaRPr lang="fr-FR"/>
          </a:p>
        </p:txBody>
      </p:sp>
    </p:spTree>
    <p:extLst>
      <p:ext uri="{BB962C8B-B14F-4D97-AF65-F5344CB8AC3E}">
        <p14:creationId xmlns:p14="http://schemas.microsoft.com/office/powerpoint/2010/main" val="316494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21CBC9-7626-421E-BEAF-74E047020CA9}" type="slidenum">
              <a:rPr lang="fr-FR" smtClean="0"/>
              <a:t>12</a:t>
            </a:fld>
            <a:endParaRPr lang="fr-FR"/>
          </a:p>
        </p:txBody>
      </p:sp>
    </p:spTree>
    <p:extLst>
      <p:ext uri="{BB962C8B-B14F-4D97-AF65-F5344CB8AC3E}">
        <p14:creationId xmlns:p14="http://schemas.microsoft.com/office/powerpoint/2010/main" val="904573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EB022E29-3186-4F49-84B9-BF00BCDFDDF6}" type="datetime1">
              <a:rPr lang="fr-FR" smtClean="0"/>
              <a:t>26/04/2017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1067021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360BD48-B2A9-47B2-BBCB-F83C2D9D3068}" type="datetime1">
              <a:rPr lang="fr-FR" smtClean="0"/>
              <a:t>26/04/2017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26203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F526A26-06A0-4B61-A5E2-C09486612FC5}" type="datetime1">
              <a:rPr lang="fr-FR" smtClean="0"/>
              <a:t>26/04/2017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337734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3247CE8-818E-480E-B1A6-970124809B14}" type="datetime1">
              <a:rPr lang="fr-FR" smtClean="0"/>
              <a:t>26/04/2017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280448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2605E8F-CFBD-46F8-A30A-DF8215333A68}" type="datetime1">
              <a:rPr lang="fr-FR" smtClean="0"/>
              <a:t>26/04/2017</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1229306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B0EFBE5-079B-4717-94D6-9CB69C035888}" type="datetime1">
              <a:rPr lang="fr-FR" smtClean="0"/>
              <a:t>26/04/2017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2273430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82005F0-3D55-4D56-95EF-1F81A1F04F2C}" type="datetime1">
              <a:rPr lang="fr-FR" smtClean="0"/>
              <a:t>26/04/2017</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226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56CF825-895E-4608-8A06-4C663152CF66}" type="datetime1">
              <a:rPr lang="fr-FR" smtClean="0"/>
              <a:t>26/04/2017</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49750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130D7-F0F8-4621-B1AC-D1C973CF91D1}" type="datetime1">
              <a:rPr lang="fr-FR" smtClean="0"/>
              <a:t>26/04/2017</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423928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50FC72F-6C02-46B0-B5E4-1569F131E175}" type="datetime1">
              <a:rPr lang="fr-FR" smtClean="0"/>
              <a:t>26/04/2017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1883531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651502F6-FCFE-43BB-B254-0F91CCBBB86F}" type="datetime1">
              <a:rPr lang="fr-FR" smtClean="0"/>
              <a:t>26/04/2017</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DBB43F2-5F38-453C-B4D6-FA50B44E37D7}" type="slidenum">
              <a:rPr lang="fr-FR" smtClean="0"/>
              <a:t>‹N°›</a:t>
            </a:fld>
            <a:endParaRPr lang="fr-FR"/>
          </a:p>
        </p:txBody>
      </p:sp>
    </p:spTree>
    <p:extLst>
      <p:ext uri="{BB962C8B-B14F-4D97-AF65-F5344CB8AC3E}">
        <p14:creationId xmlns:p14="http://schemas.microsoft.com/office/powerpoint/2010/main" val="216059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2E4AD-9910-4E90-9808-FB8AAA87C593}" type="datetime1">
              <a:rPr lang="fr-FR" smtClean="0"/>
              <a:t>26/04/2017</a:t>
            </a:fld>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B43F2-5F38-453C-B4D6-FA50B44E37D7}" type="slidenum">
              <a:rPr lang="fr-FR" smtClean="0"/>
              <a:pPr/>
              <a:t>‹N°›</a:t>
            </a:fld>
            <a:endParaRPr lang="fr-FR" dirty="0"/>
          </a:p>
        </p:txBody>
      </p:sp>
    </p:spTree>
    <p:extLst>
      <p:ext uri="{BB962C8B-B14F-4D97-AF65-F5344CB8AC3E}">
        <p14:creationId xmlns:p14="http://schemas.microsoft.com/office/powerpoint/2010/main" val="208157957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jpeg"/><Relationship Id="rId5" Type="http://schemas.microsoft.com/office/2007/relationships/hdphoto" Target="../media/hdphoto1.wdp"/><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0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hyperlink" Target="https://www.google.fr/url?sa=i&amp;rct=j&amp;q=&amp;esrc=s&amp;source=images&amp;cd=&amp;cad=rja&amp;uact=8&amp;ved=0ahUKEwjV5s_EoezSAhXDWhQKHU7oBIIQjRwIBw&amp;url=https://www.revigny-sur-ornain.fr/a257-attention-retablissement-de-l-autorisation-de-sortie-du-territoire-pour-un-mineur.html&amp;bvm=bv.150475504,d.d24&amp;psig=AFQjCNGWnLDf7dqkKsU14bK0JAxbpJerHQ&amp;ust=1490345919862435"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customXml" Target="../ink/ink3.xml"/><Relationship Id="rId18" Type="http://schemas.openxmlformats.org/officeDocument/2006/relationships/image" Target="../media/image20.emf"/><Relationship Id="rId26" Type="http://schemas.openxmlformats.org/officeDocument/2006/relationships/image" Target="../media/image24.emf"/><Relationship Id="rId3" Type="http://schemas.openxmlformats.org/officeDocument/2006/relationships/image" Target="../media/image5.jpg"/><Relationship Id="rId21" Type="http://schemas.openxmlformats.org/officeDocument/2006/relationships/customXml" Target="../ink/ink7.xml"/><Relationship Id="rId7" Type="http://schemas.openxmlformats.org/officeDocument/2006/relationships/image" Target="../media/image7.jpg"/><Relationship Id="rId12" Type="http://schemas.openxmlformats.org/officeDocument/2006/relationships/image" Target="../media/image17.emf"/><Relationship Id="rId17" Type="http://schemas.openxmlformats.org/officeDocument/2006/relationships/customXml" Target="../ink/ink5.xml"/><Relationship Id="rId25" Type="http://schemas.openxmlformats.org/officeDocument/2006/relationships/customXml" Target="../ink/ink9.xml"/><Relationship Id="rId2" Type="http://schemas.openxmlformats.org/officeDocument/2006/relationships/notesSlide" Target="../notesSlides/notesSlide14.xml"/><Relationship Id="rId16" Type="http://schemas.openxmlformats.org/officeDocument/2006/relationships/image" Target="../media/image19.emf"/><Relationship Id="rId20" Type="http://schemas.openxmlformats.org/officeDocument/2006/relationships/image" Target="../media/image21.emf"/><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customXml" Target="../ink/ink2.xml"/><Relationship Id="rId24" Type="http://schemas.openxmlformats.org/officeDocument/2006/relationships/image" Target="../media/image23.emf"/><Relationship Id="rId5" Type="http://schemas.openxmlformats.org/officeDocument/2006/relationships/image" Target="../media/image6.png"/><Relationship Id="rId15" Type="http://schemas.openxmlformats.org/officeDocument/2006/relationships/customXml" Target="../ink/ink4.xml"/><Relationship Id="rId23" Type="http://schemas.openxmlformats.org/officeDocument/2006/relationships/customXml" Target="../ink/ink8.xml"/><Relationship Id="rId28" Type="http://schemas.openxmlformats.org/officeDocument/2006/relationships/image" Target="../media/image25.emf"/><Relationship Id="rId10" Type="http://schemas.openxmlformats.org/officeDocument/2006/relationships/image" Target="../media/image16.emf"/><Relationship Id="rId19" Type="http://schemas.openxmlformats.org/officeDocument/2006/relationships/customXml" Target="../ink/ink6.xml"/><Relationship Id="rId4" Type="http://schemas.openxmlformats.org/officeDocument/2006/relationships/image" Target="../media/image8.jpg"/><Relationship Id="rId9" Type="http://schemas.openxmlformats.org/officeDocument/2006/relationships/customXml" Target="../ink/ink1.xml"/><Relationship Id="rId14" Type="http://schemas.openxmlformats.org/officeDocument/2006/relationships/image" Target="../media/image18.emf"/><Relationship Id="rId22" Type="http://schemas.openxmlformats.org/officeDocument/2006/relationships/image" Target="../media/image22.emf"/><Relationship Id="rId27" Type="http://schemas.openxmlformats.org/officeDocument/2006/relationships/customXml" Target="../ink/ink1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gif"/><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32.jpeg"/><Relationship Id="rId9"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0.jpe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0.jpe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39.jpeg"/><Relationship Id="rId7" Type="http://schemas.openxmlformats.org/officeDocument/2006/relationships/image" Target="../media/image29.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customXml" Target="../ink/ink12.xml"/><Relationship Id="rId5" Type="http://schemas.openxmlformats.org/officeDocument/2006/relationships/image" Target="../media/image28.emf"/><Relationship Id="rId10" Type="http://schemas.openxmlformats.org/officeDocument/2006/relationships/image" Target="../media/image31.gif"/><Relationship Id="rId4" Type="http://schemas.openxmlformats.org/officeDocument/2006/relationships/customXml" Target="../ink/ink11.xml"/><Relationship Id="rId9" Type="http://schemas.openxmlformats.org/officeDocument/2006/relationships/image" Target="../media/image30.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3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59.emf"/><Relationship Id="rId18" Type="http://schemas.openxmlformats.org/officeDocument/2006/relationships/customXml" Target="../ink/ink21.xml"/><Relationship Id="rId3" Type="http://schemas.openxmlformats.org/officeDocument/2006/relationships/image" Target="../media/image49.gif"/><Relationship Id="rId7" Type="http://schemas.openxmlformats.org/officeDocument/2006/relationships/image" Target="../media/image56.emf"/><Relationship Id="rId12" Type="http://schemas.openxmlformats.org/officeDocument/2006/relationships/customXml" Target="../ink/ink18.xml"/><Relationship Id="rId17" Type="http://schemas.openxmlformats.org/officeDocument/2006/relationships/image" Target="../media/image61.emf"/><Relationship Id="rId2" Type="http://schemas.openxmlformats.org/officeDocument/2006/relationships/notesSlide" Target="../notesSlides/notesSlide41.xml"/><Relationship Id="rId16" Type="http://schemas.openxmlformats.org/officeDocument/2006/relationships/customXml" Target="../ink/ink20.xml"/><Relationship Id="rId1" Type="http://schemas.openxmlformats.org/officeDocument/2006/relationships/slideLayout" Target="../slideLayouts/slideLayout7.xml"/><Relationship Id="rId6" Type="http://schemas.openxmlformats.org/officeDocument/2006/relationships/customXml" Target="../ink/ink15.xml"/><Relationship Id="rId11" Type="http://schemas.openxmlformats.org/officeDocument/2006/relationships/image" Target="../media/image58.emf"/><Relationship Id="rId5" Type="http://schemas.openxmlformats.org/officeDocument/2006/relationships/image" Target="../media/image55.emf"/><Relationship Id="rId15" Type="http://schemas.openxmlformats.org/officeDocument/2006/relationships/image" Target="../media/image60.emf"/><Relationship Id="rId10" Type="http://schemas.openxmlformats.org/officeDocument/2006/relationships/customXml" Target="../ink/ink17.xml"/><Relationship Id="rId19" Type="http://schemas.openxmlformats.org/officeDocument/2006/relationships/image" Target="../media/image62.emf"/><Relationship Id="rId4" Type="http://schemas.openxmlformats.org/officeDocument/2006/relationships/customXml" Target="../ink/ink14.xml"/><Relationship Id="rId9" Type="http://schemas.openxmlformats.org/officeDocument/2006/relationships/image" Target="../media/image57.emf"/><Relationship Id="rId14" Type="http://schemas.openxmlformats.org/officeDocument/2006/relationships/customXml" Target="../ink/ink1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0.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image" Target="../media/image52.png"/><Relationship Id="rId7" Type="http://schemas.openxmlformats.org/officeDocument/2006/relationships/image" Target="../media/image54.emf"/><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customXml" Target="../ink/ink23.xml"/><Relationship Id="rId11" Type="http://schemas.openxmlformats.org/officeDocument/2006/relationships/image" Target="../media/image64.emf"/><Relationship Id="rId5" Type="http://schemas.openxmlformats.org/officeDocument/2006/relationships/image" Target="../media/image53.emf"/><Relationship Id="rId10" Type="http://schemas.openxmlformats.org/officeDocument/2006/relationships/customXml" Target="../ink/ink25.xml"/><Relationship Id="rId4" Type="http://schemas.openxmlformats.org/officeDocument/2006/relationships/customXml" Target="../ink/ink22.xml"/><Relationship Id="rId9" Type="http://schemas.openxmlformats.org/officeDocument/2006/relationships/image" Target="../media/image63.emf"/></Relationships>
</file>

<file path=ppt/slides/_rels/slide49.xml.rels><?xml version="1.0" encoding="UTF-8" standalone="yes"?>
<Relationships xmlns="http://schemas.openxmlformats.org/package/2006/relationships"><Relationship Id="rId8" Type="http://schemas.openxmlformats.org/officeDocument/2006/relationships/customXml" Target="../ink/ink28.xml"/><Relationship Id="rId13" Type="http://schemas.openxmlformats.org/officeDocument/2006/relationships/image" Target="../media/image70.emf"/><Relationship Id="rId3" Type="http://schemas.openxmlformats.org/officeDocument/2006/relationships/image" Target="../media/image53.png"/><Relationship Id="rId7" Type="http://schemas.openxmlformats.org/officeDocument/2006/relationships/image" Target="../media/image68.emf"/><Relationship Id="rId12" Type="http://schemas.openxmlformats.org/officeDocument/2006/relationships/customXml" Target="../ink/ink30.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customXml" Target="../ink/ink27.xml"/><Relationship Id="rId11" Type="http://schemas.openxmlformats.org/officeDocument/2006/relationships/image" Target="../media/image66.emf"/><Relationship Id="rId5" Type="http://schemas.openxmlformats.org/officeDocument/2006/relationships/image" Target="../media/image67.emf"/><Relationship Id="rId15" Type="http://schemas.openxmlformats.org/officeDocument/2006/relationships/image" Target="../media/image71.emf"/><Relationship Id="rId10" Type="http://schemas.openxmlformats.org/officeDocument/2006/relationships/customXml" Target="../ink/ink29.xml"/><Relationship Id="rId4" Type="http://schemas.openxmlformats.org/officeDocument/2006/relationships/customXml" Target="../ink/ink26.xml"/><Relationship Id="rId9" Type="http://schemas.openxmlformats.org/officeDocument/2006/relationships/image" Target="../media/image69.emf"/><Relationship Id="rId14" Type="http://schemas.openxmlformats.org/officeDocument/2006/relationships/customXml" Target="../ink/ink3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7.wdp"/><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5.gif"/><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8.wdp"/></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9.gif"/></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5.jpg"/><Relationship Id="rId7" Type="http://schemas.openxmlformats.org/officeDocument/2006/relationships/image" Target="../media/image7.jp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8.jpg"/><Relationship Id="rId9" Type="http://schemas.openxmlformats.org/officeDocument/2006/relationships/image" Target="../media/image32.jpeg"/></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3.png"/><Relationship Id="rId4"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5.png"/><Relationship Id="rId4"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2.emf"/><Relationship Id="rId4" Type="http://schemas.openxmlformats.org/officeDocument/2006/relationships/customXml" Target="../ink/ink32.xml"/></Relationships>
</file>

<file path=ppt/slides/_rels/slide65.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customXml" Target="../ink/ink38.xml"/><Relationship Id="rId3" Type="http://schemas.openxmlformats.org/officeDocument/2006/relationships/customXml" Target="../ink/ink33.xml"/><Relationship Id="rId7" Type="http://schemas.openxmlformats.org/officeDocument/2006/relationships/customXml" Target="../ink/ink35.xml"/><Relationship Id="rId12" Type="http://schemas.openxmlformats.org/officeDocument/2006/relationships/image" Target="../media/image87.emf"/><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84.emf"/><Relationship Id="rId11" Type="http://schemas.openxmlformats.org/officeDocument/2006/relationships/customXml" Target="../ink/ink37.xml"/><Relationship Id="rId5" Type="http://schemas.openxmlformats.org/officeDocument/2006/relationships/customXml" Target="../ink/ink34.xml"/><Relationship Id="rId15" Type="http://schemas.openxmlformats.org/officeDocument/2006/relationships/image" Target="../media/image69.gif"/><Relationship Id="rId10" Type="http://schemas.openxmlformats.org/officeDocument/2006/relationships/image" Target="../media/image86.emf"/><Relationship Id="rId4" Type="http://schemas.openxmlformats.org/officeDocument/2006/relationships/image" Target="../media/image83.emf"/><Relationship Id="rId9" Type="http://schemas.openxmlformats.org/officeDocument/2006/relationships/customXml" Target="../ink/ink36.xml"/><Relationship Id="rId14" Type="http://schemas.openxmlformats.org/officeDocument/2006/relationships/image" Target="../media/image88.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g"/><Relationship Id="rId5" Type="http://schemas.microsoft.com/office/2007/relationships/hdphoto" Target="../media/hdphoto2.wdp"/><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93.emf"/><Relationship Id="rId18" Type="http://schemas.openxmlformats.org/officeDocument/2006/relationships/customXml" Target="../ink/ink43.xml"/><Relationship Id="rId3" Type="http://schemas.openxmlformats.org/officeDocument/2006/relationships/image" Target="../media/image5.jpg"/><Relationship Id="rId21" Type="http://schemas.openxmlformats.org/officeDocument/2006/relationships/image" Target="../media/image700.emf"/><Relationship Id="rId7" Type="http://schemas.openxmlformats.org/officeDocument/2006/relationships/image" Target="../media/image20.jpg"/><Relationship Id="rId12" Type="http://schemas.openxmlformats.org/officeDocument/2006/relationships/customXml" Target="../ink/ink40.xml"/><Relationship Id="rId17" Type="http://schemas.openxmlformats.org/officeDocument/2006/relationships/image" Target="../media/image660.emf"/><Relationship Id="rId2" Type="http://schemas.openxmlformats.org/officeDocument/2006/relationships/notesSlide" Target="../notesSlides/notesSlide64.xml"/><Relationship Id="rId16" Type="http://schemas.openxmlformats.org/officeDocument/2006/relationships/customXml" Target="../ink/ink42.xml"/><Relationship Id="rId20" Type="http://schemas.openxmlformats.org/officeDocument/2006/relationships/customXml" Target="../ink/ink44.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92.emf"/><Relationship Id="rId5" Type="http://schemas.openxmlformats.org/officeDocument/2006/relationships/image" Target="../media/image6.png"/><Relationship Id="rId15" Type="http://schemas.openxmlformats.org/officeDocument/2006/relationships/image" Target="../media/image94.emf"/><Relationship Id="rId23" Type="http://schemas.openxmlformats.org/officeDocument/2006/relationships/image" Target="../media/image710.emf"/><Relationship Id="rId19" Type="http://schemas.openxmlformats.org/officeDocument/2006/relationships/image" Target="../media/image96.emf"/><Relationship Id="rId4" Type="http://schemas.openxmlformats.org/officeDocument/2006/relationships/image" Target="../media/image8.jpg"/><Relationship Id="rId9" Type="http://schemas.openxmlformats.org/officeDocument/2006/relationships/customXml" Target="../ink/ink39.xml"/><Relationship Id="rId14" Type="http://schemas.openxmlformats.org/officeDocument/2006/relationships/customXml" Target="../ink/ink41.xml"/><Relationship Id="rId22" Type="http://schemas.openxmlformats.org/officeDocument/2006/relationships/customXml" Target="../ink/ink4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103.emf"/><Relationship Id="rId13" Type="http://schemas.openxmlformats.org/officeDocument/2006/relationships/customXml" Target="../ink/ink50.xml"/><Relationship Id="rId3" Type="http://schemas.openxmlformats.org/officeDocument/2006/relationships/image" Target="../media/image73.jpeg"/><Relationship Id="rId7" Type="http://schemas.openxmlformats.org/officeDocument/2006/relationships/customXml" Target="../ink/ink47.xml"/><Relationship Id="rId12" Type="http://schemas.openxmlformats.org/officeDocument/2006/relationships/image" Target="../media/image105.emf"/><Relationship Id="rId2" Type="http://schemas.openxmlformats.org/officeDocument/2006/relationships/notesSlide" Target="../notesSlides/notesSlide66.xml"/><Relationship Id="rId16" Type="http://schemas.openxmlformats.org/officeDocument/2006/relationships/image" Target="../media/image107.emf"/><Relationship Id="rId1" Type="http://schemas.openxmlformats.org/officeDocument/2006/relationships/slideLayout" Target="../slideLayouts/slideLayout7.xml"/><Relationship Id="rId6" Type="http://schemas.openxmlformats.org/officeDocument/2006/relationships/image" Target="../media/image102.emf"/><Relationship Id="rId11" Type="http://schemas.openxmlformats.org/officeDocument/2006/relationships/customXml" Target="../ink/ink49.xml"/><Relationship Id="rId5" Type="http://schemas.openxmlformats.org/officeDocument/2006/relationships/customXml" Target="../ink/ink46.xml"/><Relationship Id="rId15" Type="http://schemas.openxmlformats.org/officeDocument/2006/relationships/customXml" Target="../ink/ink51.xml"/><Relationship Id="rId10" Type="http://schemas.openxmlformats.org/officeDocument/2006/relationships/image" Target="../media/image104.emf"/><Relationship Id="rId4" Type="http://schemas.openxmlformats.org/officeDocument/2006/relationships/image" Target="../media/image71.jpg"/><Relationship Id="rId9" Type="http://schemas.openxmlformats.org/officeDocument/2006/relationships/customXml" Target="../ink/ink48.xml"/><Relationship Id="rId14" Type="http://schemas.openxmlformats.org/officeDocument/2006/relationships/image" Target="../media/image106.emf"/></Relationships>
</file>

<file path=ppt/slides/_rels/slide74.xml.rels><?xml version="1.0" encoding="UTF-8" standalone="yes"?>
<Relationships xmlns="http://schemas.openxmlformats.org/package/2006/relationships"><Relationship Id="rId8" Type="http://schemas.openxmlformats.org/officeDocument/2006/relationships/image" Target="../media/image103.emf"/><Relationship Id="rId13" Type="http://schemas.openxmlformats.org/officeDocument/2006/relationships/customXml" Target="../ink/ink56.xml"/><Relationship Id="rId18" Type="http://schemas.openxmlformats.org/officeDocument/2006/relationships/image" Target="../media/image20.jpg"/><Relationship Id="rId3" Type="http://schemas.openxmlformats.org/officeDocument/2006/relationships/image" Target="../media/image73.jpeg"/><Relationship Id="rId7" Type="http://schemas.openxmlformats.org/officeDocument/2006/relationships/customXml" Target="../ink/ink53.xml"/><Relationship Id="rId12" Type="http://schemas.openxmlformats.org/officeDocument/2006/relationships/image" Target="../media/image105.emf"/><Relationship Id="rId17" Type="http://schemas.openxmlformats.org/officeDocument/2006/relationships/image" Target="../media/image74.jpg"/><Relationship Id="rId2" Type="http://schemas.openxmlformats.org/officeDocument/2006/relationships/notesSlide" Target="../notesSlides/notesSlide67.xml"/><Relationship Id="rId16" Type="http://schemas.openxmlformats.org/officeDocument/2006/relationships/image" Target="../media/image107.emf"/><Relationship Id="rId1" Type="http://schemas.openxmlformats.org/officeDocument/2006/relationships/slideLayout" Target="../slideLayouts/slideLayout7.xml"/><Relationship Id="rId6" Type="http://schemas.openxmlformats.org/officeDocument/2006/relationships/image" Target="../media/image102.emf"/><Relationship Id="rId11" Type="http://schemas.openxmlformats.org/officeDocument/2006/relationships/customXml" Target="../ink/ink55.xml"/><Relationship Id="rId5" Type="http://schemas.openxmlformats.org/officeDocument/2006/relationships/customXml" Target="../ink/ink52.xml"/><Relationship Id="rId15" Type="http://schemas.openxmlformats.org/officeDocument/2006/relationships/customXml" Target="../ink/ink57.xml"/><Relationship Id="rId10" Type="http://schemas.openxmlformats.org/officeDocument/2006/relationships/image" Target="../media/image104.emf"/><Relationship Id="rId4" Type="http://schemas.openxmlformats.org/officeDocument/2006/relationships/image" Target="../media/image71.jpg"/><Relationship Id="rId9" Type="http://schemas.openxmlformats.org/officeDocument/2006/relationships/customXml" Target="../ink/ink54.xml"/><Relationship Id="rId14" Type="http://schemas.openxmlformats.org/officeDocument/2006/relationships/image" Target="../media/image106.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customXml" Target="../ink/ink58.xml"/><Relationship Id="rId13" Type="http://schemas.openxmlformats.org/officeDocument/2006/relationships/customXml" Target="../ink/ink60.xml"/><Relationship Id="rId18" Type="http://schemas.openxmlformats.org/officeDocument/2006/relationships/customXml" Target="../ink/ink62.xml"/><Relationship Id="rId26" Type="http://schemas.openxmlformats.org/officeDocument/2006/relationships/customXml" Target="../ink/ink66.xml"/><Relationship Id="rId3" Type="http://schemas.openxmlformats.org/officeDocument/2006/relationships/image" Target="../media/image5.jpg"/><Relationship Id="rId21" Type="http://schemas.openxmlformats.org/officeDocument/2006/relationships/image" Target="../media/image77.emf"/><Relationship Id="rId34" Type="http://schemas.openxmlformats.org/officeDocument/2006/relationships/customXml" Target="../ink/ink70.xml"/><Relationship Id="rId7" Type="http://schemas.openxmlformats.org/officeDocument/2006/relationships/image" Target="../media/image20.jpg"/><Relationship Id="rId12" Type="http://schemas.openxmlformats.org/officeDocument/2006/relationships/image" Target="../media/image110.emf"/><Relationship Id="rId17" Type="http://schemas.openxmlformats.org/officeDocument/2006/relationships/image" Target="../media/image74.jpg"/><Relationship Id="rId25" Type="http://schemas.openxmlformats.org/officeDocument/2006/relationships/image" Target="../media/image79.emf"/><Relationship Id="rId33" Type="http://schemas.openxmlformats.org/officeDocument/2006/relationships/image" Target="../media/image90.emf"/><Relationship Id="rId2" Type="http://schemas.openxmlformats.org/officeDocument/2006/relationships/notesSlide" Target="../notesSlides/notesSlide69.xml"/><Relationship Id="rId16" Type="http://schemas.openxmlformats.org/officeDocument/2006/relationships/image" Target="../media/image112.emf"/><Relationship Id="rId20" Type="http://schemas.openxmlformats.org/officeDocument/2006/relationships/customXml" Target="../ink/ink63.xml"/><Relationship Id="rId29" Type="http://schemas.openxmlformats.org/officeDocument/2006/relationships/image" Target="../media/image81.emf"/><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customXml" Target="../ink/ink59.xml"/><Relationship Id="rId24" Type="http://schemas.openxmlformats.org/officeDocument/2006/relationships/customXml" Target="../ink/ink65.xml"/><Relationship Id="rId32" Type="http://schemas.openxmlformats.org/officeDocument/2006/relationships/customXml" Target="../ink/ink69.xml"/><Relationship Id="rId5" Type="http://schemas.openxmlformats.org/officeDocument/2006/relationships/image" Target="../media/image6.png"/><Relationship Id="rId15" Type="http://schemas.openxmlformats.org/officeDocument/2006/relationships/customXml" Target="../ink/ink61.xml"/><Relationship Id="rId23" Type="http://schemas.openxmlformats.org/officeDocument/2006/relationships/image" Target="../media/image78.emf"/><Relationship Id="rId28" Type="http://schemas.openxmlformats.org/officeDocument/2006/relationships/customXml" Target="../ink/ink67.xml"/><Relationship Id="rId10" Type="http://schemas.openxmlformats.org/officeDocument/2006/relationships/image" Target="../media/image109.emf"/><Relationship Id="rId19" Type="http://schemas.openxmlformats.org/officeDocument/2006/relationships/image" Target="../media/image76.emf"/><Relationship Id="rId31" Type="http://schemas.openxmlformats.org/officeDocument/2006/relationships/image" Target="../media/image89.emf"/><Relationship Id="rId4" Type="http://schemas.openxmlformats.org/officeDocument/2006/relationships/image" Target="../media/image8.jpg"/><Relationship Id="rId14" Type="http://schemas.openxmlformats.org/officeDocument/2006/relationships/image" Target="../media/image111.emf"/><Relationship Id="rId22" Type="http://schemas.openxmlformats.org/officeDocument/2006/relationships/customXml" Target="../ink/ink64.xml"/><Relationship Id="rId27" Type="http://schemas.openxmlformats.org/officeDocument/2006/relationships/image" Target="../media/image80.emf"/><Relationship Id="rId30" Type="http://schemas.openxmlformats.org/officeDocument/2006/relationships/customXml" Target="../ink/ink68.xml"/><Relationship Id="rId35" Type="http://schemas.openxmlformats.org/officeDocument/2006/relationships/image" Target="../media/image91.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99.gif"/><Relationship Id="rId5" Type="http://schemas.microsoft.com/office/2007/relationships/hdphoto" Target="../media/hdphoto2.wdp"/><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99.gif"/></Relationships>
</file>

<file path=ppt/slides/_rels/slide99.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Titre 3"/>
          <p:cNvSpPr>
            <a:spLocks noGrp="1"/>
          </p:cNvSpPr>
          <p:nvPr>
            <p:ph type="ctrTitle"/>
          </p:nvPr>
        </p:nvSpPr>
        <p:spPr>
          <a:xfrm>
            <a:off x="2656585" y="1353601"/>
            <a:ext cx="7533398" cy="3513070"/>
          </a:xfrm>
        </p:spPr>
        <p:txBody>
          <a:bodyPr>
            <a:normAutofit/>
          </a:bodyPr>
          <a:lstStyle/>
          <a:p>
            <a:r>
              <a:rPr lang="fr-FR" b="1" dirty="0">
                <a:effectLst>
                  <a:glow rad="139700">
                    <a:schemeClr val="accent2">
                      <a:satMod val="175000"/>
                      <a:alpha val="40000"/>
                    </a:schemeClr>
                  </a:glow>
                </a:effectLst>
              </a:rPr>
              <a:t>L’eau</a:t>
            </a:r>
            <a:br>
              <a:rPr lang="fr-FR" b="1" dirty="0">
                <a:effectLst>
                  <a:glow rad="139700">
                    <a:schemeClr val="accent2">
                      <a:satMod val="175000"/>
                      <a:alpha val="40000"/>
                    </a:schemeClr>
                  </a:glow>
                </a:effectLst>
              </a:rPr>
            </a:br>
            <a:r>
              <a:rPr lang="fr-FR" sz="4000" b="1" dirty="0">
                <a:effectLst>
                  <a:glow rad="139700">
                    <a:schemeClr val="accent2">
                      <a:satMod val="175000"/>
                      <a:alpha val="40000"/>
                    </a:schemeClr>
                  </a:glow>
                </a:effectLst>
              </a:rPr>
              <a:t> </a:t>
            </a:r>
            <a:br>
              <a:rPr lang="fr-FR" b="1" dirty="0">
                <a:effectLst>
                  <a:glow rad="139700">
                    <a:schemeClr val="accent2">
                      <a:satMod val="175000"/>
                      <a:alpha val="40000"/>
                    </a:schemeClr>
                  </a:glow>
                </a:effectLst>
              </a:rPr>
            </a:br>
            <a:r>
              <a:rPr lang="fr-FR" b="1" dirty="0">
                <a:effectLst>
                  <a:glow rad="139700">
                    <a:schemeClr val="accent2">
                      <a:satMod val="175000"/>
                      <a:alpha val="40000"/>
                    </a:schemeClr>
                  </a:glow>
                </a:effectLst>
              </a:rPr>
              <a:t>dans le bassin houiller</a:t>
            </a:r>
          </a:p>
        </p:txBody>
      </p:sp>
      <p:sp>
        <p:nvSpPr>
          <p:cNvPr id="5" name="Sous-titre 4"/>
          <p:cNvSpPr>
            <a:spLocks noGrp="1"/>
          </p:cNvSpPr>
          <p:nvPr>
            <p:ph type="subTitle" idx="1"/>
          </p:nvPr>
        </p:nvSpPr>
        <p:spPr>
          <a:xfrm>
            <a:off x="2932331" y="5343154"/>
            <a:ext cx="6517482" cy="536713"/>
          </a:xfrm>
        </p:spPr>
        <p:txBody>
          <a:bodyPr>
            <a:normAutofit/>
          </a:bodyPr>
          <a:lstStyle/>
          <a:p>
            <a:r>
              <a:rPr lang="fr-FR" sz="3200" b="1" dirty="0"/>
              <a:t>Mars 2017</a:t>
            </a:r>
          </a:p>
        </p:txBody>
      </p:sp>
      <p:sp>
        <p:nvSpPr>
          <p:cNvPr id="3" name="Espace réservé du numéro de diapositive 2"/>
          <p:cNvSpPr>
            <a:spLocks noGrp="1"/>
          </p:cNvSpPr>
          <p:nvPr>
            <p:ph type="sldNum" sz="quarter" idx="12"/>
          </p:nvPr>
        </p:nvSpPr>
        <p:spPr/>
        <p:txBody>
          <a:bodyPr/>
          <a:lstStyle/>
          <a:p>
            <a:fld id="{4DBB43F2-5F38-453C-B4D6-FA50B44E37D7}" type="slidenum">
              <a:rPr lang="fr-FR" smtClean="0"/>
              <a:t>1</a:t>
            </a:fld>
            <a:endParaRPr lang="fr-FR"/>
          </a:p>
        </p:txBody>
      </p:sp>
      <p:pic>
        <p:nvPicPr>
          <p:cNvPr id="6" name="Picture 3" descr="Logo_Clcv"/>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30013" y="1595975"/>
            <a:ext cx="2017725" cy="1812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B:\MAIRIE\rosbruc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3390" y="1611546"/>
            <a:ext cx="1385341" cy="1828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2279944" y="885696"/>
            <a:ext cx="7997958" cy="68139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6700" dirty="0">
                <a:solidFill>
                  <a:schemeClr val="accent3">
                    <a:lumMod val="75000"/>
                  </a:schemeClr>
                </a:solidFill>
                <a:latin typeface="Times New Roman" pitchFamily="18" charset="0"/>
              </a:rPr>
              <a:t>CLCV</a:t>
            </a:r>
            <a:r>
              <a:rPr lang="fr-FR" sz="5100" dirty="0">
                <a:solidFill>
                  <a:schemeClr val="accent3">
                    <a:lumMod val="75000"/>
                  </a:schemeClr>
                </a:solidFill>
                <a:latin typeface="Times New Roman" pitchFamily="18" charset="0"/>
              </a:rPr>
              <a:t> - ASSOCIATION  de ROSBRUCK et Environs</a:t>
            </a:r>
            <a:br>
              <a:rPr lang="fr-FR" sz="2400" dirty="0">
                <a:solidFill>
                  <a:srgbClr val="009900"/>
                </a:solidFill>
                <a:latin typeface="Times New Roman" pitchFamily="18" charset="0"/>
              </a:rPr>
            </a:br>
            <a:endParaRPr lang="fr-FR" sz="2400" dirty="0">
              <a:solidFill>
                <a:srgbClr val="009900"/>
              </a:solidFill>
              <a:latin typeface="Times New Roman" pitchFamily="18" charset="0"/>
            </a:endParaRPr>
          </a:p>
        </p:txBody>
      </p:sp>
      <p:sp>
        <p:nvSpPr>
          <p:cNvPr id="2" name="Rectangle 1"/>
          <p:cNvSpPr/>
          <p:nvPr/>
        </p:nvSpPr>
        <p:spPr>
          <a:xfrm>
            <a:off x="936884" y="219786"/>
            <a:ext cx="10860375" cy="6274156"/>
          </a:xfrm>
          <a:prstGeom prst="rect">
            <a:avLst/>
          </a:prstGeom>
          <a:noFill/>
          <a:ln w="76200"/>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0539211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r="1494" b="12886"/>
          <a:stretch/>
        </p:blipFill>
        <p:spPr>
          <a:xfrm>
            <a:off x="4516334" y="659785"/>
            <a:ext cx="4345327" cy="40041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Espace réservé du numéro de diapositive 1"/>
          <p:cNvSpPr>
            <a:spLocks noGrp="1"/>
          </p:cNvSpPr>
          <p:nvPr>
            <p:ph type="sldNum" sz="quarter" idx="12"/>
          </p:nvPr>
        </p:nvSpPr>
        <p:spPr>
          <a:xfrm>
            <a:off x="7981950" y="6356352"/>
            <a:ext cx="2057400" cy="365125"/>
          </a:xfrm>
        </p:spPr>
        <p:txBody>
          <a:bodyPr>
            <a:normAutofit/>
          </a:bodyPr>
          <a:lstStyle/>
          <a:p>
            <a:fld id="{4DBB43F2-5F38-453C-B4D6-FA50B44E37D7}" type="slidenum">
              <a:rPr lang="fr-FR">
                <a:solidFill>
                  <a:srgbClr val="FFFFFF"/>
                </a:solidFill>
              </a:rPr>
              <a:pPr/>
              <a:t>10</a:t>
            </a:fld>
            <a:endParaRPr lang="fr-FR">
              <a:solidFill>
                <a:srgbClr val="FFFFFF"/>
              </a:solidFill>
            </a:endParaRPr>
          </a:p>
        </p:txBody>
      </p:sp>
      <p:sp>
        <p:nvSpPr>
          <p:cNvPr id="5" name="Bulle narrative : rectangle à coins arrondis 4"/>
          <p:cNvSpPr/>
          <p:nvPr/>
        </p:nvSpPr>
        <p:spPr>
          <a:xfrm>
            <a:off x="8861661" y="1060839"/>
            <a:ext cx="3031958" cy="924176"/>
          </a:xfrm>
          <a:prstGeom prst="wedgeRoundRectCallout">
            <a:avLst>
              <a:gd name="adj1" fmla="val -111883"/>
              <a:gd name="adj2" fmla="val 1380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a:t>Particule de grès « solide »</a:t>
            </a:r>
          </a:p>
        </p:txBody>
      </p:sp>
      <p:sp>
        <p:nvSpPr>
          <p:cNvPr id="6" name="Bulle narrative : rectangle à coins arrondis 5"/>
          <p:cNvSpPr/>
          <p:nvPr/>
        </p:nvSpPr>
        <p:spPr>
          <a:xfrm>
            <a:off x="8301647" y="4243889"/>
            <a:ext cx="3697637" cy="1373355"/>
          </a:xfrm>
          <a:prstGeom prst="wedgeRoundRectCallout">
            <a:avLst>
              <a:gd name="adj1" fmla="val -96518"/>
              <a:gd name="adj2" fmla="val -14610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3600" b="1" dirty="0"/>
              <a:t>Eau</a:t>
            </a:r>
            <a:r>
              <a:rPr lang="fr-FR" sz="2400" dirty="0"/>
              <a:t> dans les espaces entre les particules de grès</a:t>
            </a:r>
          </a:p>
        </p:txBody>
      </p:sp>
      <p:pic>
        <p:nvPicPr>
          <p:cNvPr id="8" name="Imag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72390" y="320844"/>
            <a:ext cx="2287841" cy="3574751"/>
          </a:xfrm>
          <a:prstGeom prst="rect">
            <a:avLst/>
          </a:prstGeom>
        </p:spPr>
      </p:pic>
      <p:sp>
        <p:nvSpPr>
          <p:cNvPr id="3" name="ZoneTexte 2"/>
          <p:cNvSpPr txBox="1"/>
          <p:nvPr/>
        </p:nvSpPr>
        <p:spPr>
          <a:xfrm>
            <a:off x="3008963" y="36010"/>
            <a:ext cx="9183037" cy="523220"/>
          </a:xfrm>
          <a:prstGeom prst="rect">
            <a:avLst/>
          </a:prstGeom>
          <a:noFill/>
        </p:spPr>
        <p:txBody>
          <a:bodyPr wrap="square" rtlCol="0">
            <a:spAutoFit/>
          </a:bodyPr>
          <a:lstStyle/>
          <a:p>
            <a:r>
              <a:rPr lang="fr-FR" sz="2800" b="1" i="1" dirty="0"/>
              <a:t>Le grès une roche composée de grains de sable compactés</a:t>
            </a:r>
          </a:p>
        </p:txBody>
      </p:sp>
      <p:sp>
        <p:nvSpPr>
          <p:cNvPr id="7" name="ZoneTexte 6"/>
          <p:cNvSpPr txBox="1"/>
          <p:nvPr/>
        </p:nvSpPr>
        <p:spPr>
          <a:xfrm>
            <a:off x="224031" y="4043821"/>
            <a:ext cx="4725961" cy="2677656"/>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fr-FR" sz="2800" dirty="0"/>
              <a:t>Il y a des espaces entre les grains de sable c’est pourquoi le grès est poreux et qu’il peut contenir de l’eau. </a:t>
            </a:r>
          </a:p>
          <a:p>
            <a:pPr algn="just"/>
            <a:r>
              <a:rPr lang="fr-FR" sz="2800" dirty="0"/>
              <a:t>La nappe phréatique est contenue dans ces espaces.</a:t>
            </a:r>
          </a:p>
        </p:txBody>
      </p:sp>
    </p:spTree>
    <p:extLst>
      <p:ext uri="{BB962C8B-B14F-4D97-AF65-F5344CB8AC3E}">
        <p14:creationId xmlns:p14="http://schemas.microsoft.com/office/powerpoint/2010/main" val="118855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4289" y="716607"/>
            <a:ext cx="6272135" cy="2554545"/>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fr-FR" sz="3200" b="1" dirty="0">
                <a:solidFill>
                  <a:srgbClr val="C00000"/>
                </a:solidFill>
              </a:rPr>
              <a:t>L'article 75-1 du Code minier</a:t>
            </a:r>
            <a:r>
              <a:rPr lang="fr-FR" sz="3200" b="1" dirty="0"/>
              <a:t>, instaure expressément un principe de responsabilité à la charge de l'exploitant pour les dommages causés en surface par son activité</a:t>
            </a:r>
            <a:endParaRPr lang="fr-FR" sz="3200" b="1" i="1" kern="1800" dirty="0">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100</a:t>
            </a:fld>
            <a:endParaRPr lang="fr-FR" dirty="0"/>
          </a:p>
        </p:txBody>
      </p:sp>
      <p:grpSp>
        <p:nvGrpSpPr>
          <p:cNvPr id="7" name="Groupe 6"/>
          <p:cNvGrpSpPr/>
          <p:nvPr/>
        </p:nvGrpSpPr>
        <p:grpSpPr>
          <a:xfrm>
            <a:off x="371005" y="3864753"/>
            <a:ext cx="11602387" cy="2677523"/>
            <a:chOff x="-31750" y="3492058"/>
            <a:chExt cx="10035186" cy="2677523"/>
          </a:xfrm>
        </p:grpSpPr>
        <p:sp>
          <p:nvSpPr>
            <p:cNvPr id="3" name="ZoneTexte 2"/>
            <p:cNvSpPr txBox="1"/>
            <p:nvPr/>
          </p:nvSpPr>
          <p:spPr>
            <a:xfrm>
              <a:off x="539749" y="4230589"/>
              <a:ext cx="9463687" cy="1938992"/>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000" b="1" dirty="0">
                  <a:solidFill>
                    <a:srgbClr val="FF0000"/>
                  </a:solidFill>
                </a:rPr>
                <a:t>l’Etat devrait prendre en charge tous les coûts liés à la maitrise de la remontée des eaux et à son traitement… pour l’éternité</a:t>
              </a:r>
            </a:p>
          </p:txBody>
        </p:sp>
        <p:sp>
          <p:nvSpPr>
            <p:cNvPr id="5" name="ZoneTexte 4"/>
            <p:cNvSpPr txBox="1"/>
            <p:nvPr/>
          </p:nvSpPr>
          <p:spPr>
            <a:xfrm>
              <a:off x="-31750" y="3492058"/>
              <a:ext cx="8547100" cy="646331"/>
            </a:xfrm>
            <a:prstGeom prst="rect">
              <a:avLst/>
            </a:prstGeom>
            <a:noFill/>
          </p:spPr>
          <p:txBody>
            <a:bodyPr wrap="square" rtlCol="0">
              <a:spAutoFit/>
            </a:bodyPr>
            <a:lstStyle/>
            <a:p>
              <a:pPr algn="ctr"/>
              <a:r>
                <a:rPr lang="fr-FR" sz="3600" i="1" dirty="0"/>
                <a:t>En vertu de cet article</a:t>
              </a:r>
            </a:p>
          </p:txBody>
        </p:sp>
      </p:gr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898" y="462773"/>
            <a:ext cx="2472926" cy="3222781"/>
          </a:xfrm>
          <a:prstGeom prst="rect">
            <a:avLst/>
          </a:prstGeom>
        </p:spPr>
      </p:pic>
    </p:spTree>
    <p:extLst>
      <p:ext uri="{BB962C8B-B14F-4D97-AF65-F5344CB8AC3E}">
        <p14:creationId xmlns:p14="http://schemas.microsoft.com/office/powerpoint/2010/main" val="159450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4361" y="-84797"/>
            <a:ext cx="10957809" cy="3293209"/>
          </a:xfrm>
          <a:prstGeom prst="rect">
            <a:avLst/>
          </a:prstGeom>
          <a:noFill/>
        </p:spPr>
        <p:txBody>
          <a:bodyPr wrap="square" rtlCol="0">
            <a:spAutoFit/>
          </a:bodyPr>
          <a:lstStyle/>
          <a:p>
            <a:endParaRPr lang="fr-FR" sz="2800" dirty="0"/>
          </a:p>
          <a:p>
            <a:r>
              <a:rPr lang="fr-FR" sz="3200" dirty="0"/>
              <a:t>Mais il est à craindre que </a:t>
            </a:r>
            <a:r>
              <a:rPr lang="fr-FR" sz="3200" b="1" dirty="0"/>
              <a:t>l’</a:t>
            </a:r>
            <a:r>
              <a:rPr lang="fr-FR" sz="3200" b="1" dirty="0" err="1"/>
              <a:t>Etat</a:t>
            </a:r>
            <a:r>
              <a:rPr lang="fr-FR" sz="3200" b="1" dirty="0"/>
              <a:t> fera tout pour fuir ses responsabilités lorsqu’il faudra « payer » </a:t>
            </a:r>
            <a:r>
              <a:rPr lang="fr-FR" sz="3200" dirty="0"/>
              <a:t>pour  installer des pompes et faire fonctionner pour l’éternité</a:t>
            </a:r>
          </a:p>
          <a:p>
            <a:endParaRPr lang="fr-FR" sz="2800" dirty="0"/>
          </a:p>
          <a:p>
            <a:endParaRPr lang="fr-FR" sz="2800" dirty="0"/>
          </a:p>
          <a:p>
            <a:endParaRPr lang="fr-FR" sz="2800" dirty="0"/>
          </a:p>
        </p:txBody>
      </p:sp>
      <p:sp>
        <p:nvSpPr>
          <p:cNvPr id="3" name="Espace réservé du numéro de diapositive 2"/>
          <p:cNvSpPr>
            <a:spLocks noGrp="1"/>
          </p:cNvSpPr>
          <p:nvPr>
            <p:ph type="sldNum" sz="quarter" idx="12"/>
          </p:nvPr>
        </p:nvSpPr>
        <p:spPr/>
        <p:txBody>
          <a:bodyPr/>
          <a:lstStyle/>
          <a:p>
            <a:fld id="{4DBB43F2-5F38-453C-B4D6-FA50B44E37D7}" type="slidenum">
              <a:rPr lang="fr-FR" smtClean="0"/>
              <a:t>101</a:t>
            </a:fld>
            <a:endParaRPr lang="fr-FR" dirty="0"/>
          </a:p>
        </p:txBody>
      </p:sp>
      <p:sp>
        <p:nvSpPr>
          <p:cNvPr id="4" name="ZoneTexte 3"/>
          <p:cNvSpPr txBox="1"/>
          <p:nvPr/>
        </p:nvSpPr>
        <p:spPr>
          <a:xfrm>
            <a:off x="779489" y="2388141"/>
            <a:ext cx="10574311"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400" b="1" dirty="0">
                <a:solidFill>
                  <a:srgbClr val="FF0000"/>
                </a:solidFill>
              </a:rPr>
              <a:t>L’</a:t>
            </a:r>
            <a:r>
              <a:rPr lang="fr-FR" sz="4400" b="1" dirty="0" err="1">
                <a:solidFill>
                  <a:srgbClr val="FF0000"/>
                </a:solidFill>
              </a:rPr>
              <a:t>Etat</a:t>
            </a:r>
            <a:r>
              <a:rPr lang="fr-FR" sz="4400" b="1" dirty="0">
                <a:solidFill>
                  <a:srgbClr val="FF0000"/>
                </a:solidFill>
              </a:rPr>
              <a:t> essayera de transférer ces charges aux collectivités locales</a:t>
            </a:r>
          </a:p>
          <a:p>
            <a:pPr algn="ctr"/>
            <a:r>
              <a:rPr lang="fr-FR" sz="2800" b="1" dirty="0">
                <a:solidFill>
                  <a:srgbClr val="FF0000"/>
                </a:solidFill>
              </a:rPr>
              <a:t> </a:t>
            </a:r>
            <a:r>
              <a:rPr lang="fr-FR" sz="4000" i="1" dirty="0"/>
              <a:t>et donc aux seuls habitants des zones sinistrées</a:t>
            </a:r>
            <a:endParaRPr lang="fr-FR" sz="2800" i="1" dirty="0"/>
          </a:p>
        </p:txBody>
      </p:sp>
      <p:grpSp>
        <p:nvGrpSpPr>
          <p:cNvPr id="8" name="Groupe 7"/>
          <p:cNvGrpSpPr/>
          <p:nvPr/>
        </p:nvGrpSpPr>
        <p:grpSpPr>
          <a:xfrm>
            <a:off x="1131239" y="4755100"/>
            <a:ext cx="9902726" cy="2195232"/>
            <a:chOff x="1587837" y="4704389"/>
            <a:chExt cx="9902726" cy="2195232"/>
          </a:xfrm>
        </p:grpSpPr>
        <p:sp>
          <p:nvSpPr>
            <p:cNvPr id="5" name="ZoneTexte 4"/>
            <p:cNvSpPr txBox="1"/>
            <p:nvPr/>
          </p:nvSpPr>
          <p:spPr>
            <a:xfrm>
              <a:off x="3782860" y="5022184"/>
              <a:ext cx="7707703" cy="1877437"/>
            </a:xfrm>
            <a:prstGeom prst="rect">
              <a:avLst/>
            </a:prstGeom>
            <a:noFill/>
          </p:spPr>
          <p:txBody>
            <a:bodyPr wrap="square" rtlCol="0">
              <a:spAutoFit/>
            </a:bodyPr>
            <a:lstStyle/>
            <a:p>
              <a:pPr algn="ctr"/>
              <a:r>
                <a:rPr lang="fr-FR" sz="4000" b="1" dirty="0"/>
                <a:t>Nos élus, actuels et futurs,</a:t>
              </a:r>
            </a:p>
            <a:p>
              <a:pPr algn="ctr"/>
              <a:r>
                <a:rPr lang="fr-FR" sz="4000" b="1" dirty="0"/>
                <a:t> devront tout faire pour éviter cela</a:t>
              </a:r>
            </a:p>
            <a:p>
              <a:endParaRPr lang="fr-FR" sz="3600"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418" y="4704389"/>
              <a:ext cx="1385861" cy="1256514"/>
            </a:xfrm>
            <a:prstGeom prst="rect">
              <a:avLst/>
            </a:prstGeom>
          </p:spPr>
        </p:pic>
        <p:pic>
          <p:nvPicPr>
            <p:cNvPr id="1026" name="Picture 2" descr="Résultat de recherche d'images pour &quot;attention&quo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837" y="5681350"/>
              <a:ext cx="2537173" cy="9420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992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4725" y="927078"/>
            <a:ext cx="11827238" cy="4062651"/>
          </a:xfrm>
          <a:prstGeom prst="rect">
            <a:avLst/>
          </a:prstGeom>
          <a:noFill/>
        </p:spPr>
        <p:txBody>
          <a:bodyPr wrap="square" rtlCol="0">
            <a:spAutoFit/>
          </a:bodyPr>
          <a:lstStyle/>
          <a:p>
            <a:pPr algn="just"/>
            <a:r>
              <a:rPr lang="fr-FR" sz="4000" dirty="0"/>
              <a:t>Ce sont Les industriels, responsables qui devraient prendre en charge tous les frais liés à la dépollution à l’entretien des zones de confinement et à d’élimination des déchets toxiques…et en aucun cas les collectivités locales.</a:t>
            </a:r>
          </a:p>
          <a:p>
            <a:endParaRPr lang="fr-FR" dirty="0"/>
          </a:p>
          <a:p>
            <a:r>
              <a:rPr lang="fr-FR" sz="4000" i="1" dirty="0"/>
              <a:t>	</a:t>
            </a:r>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102</a:t>
            </a:fld>
            <a:endParaRPr lang="fr-FR" dirty="0"/>
          </a:p>
        </p:txBody>
      </p:sp>
      <p:sp>
        <p:nvSpPr>
          <p:cNvPr id="4" name="ZoneTexte 3"/>
          <p:cNvSpPr txBox="1"/>
          <p:nvPr/>
        </p:nvSpPr>
        <p:spPr>
          <a:xfrm>
            <a:off x="794390" y="157637"/>
            <a:ext cx="10807908" cy="769441"/>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4400" b="1" dirty="0">
                <a:solidFill>
                  <a:srgbClr val="C00000"/>
                </a:solidFill>
                <a:effectLst>
                  <a:outerShdw blurRad="38100" dist="38100" dir="2700000" algn="tl">
                    <a:srgbClr val="000000">
                      <a:alpha val="43137"/>
                    </a:srgbClr>
                  </a:outerShdw>
                </a:effectLst>
              </a:rPr>
              <a:t>Selon le principe du « pollueur-payeur »</a:t>
            </a:r>
          </a:p>
        </p:txBody>
      </p:sp>
      <p:grpSp>
        <p:nvGrpSpPr>
          <p:cNvPr id="8" name="Groupe 7"/>
          <p:cNvGrpSpPr/>
          <p:nvPr/>
        </p:nvGrpSpPr>
        <p:grpSpPr>
          <a:xfrm>
            <a:off x="1703044" y="3822515"/>
            <a:ext cx="9359536" cy="2769035"/>
            <a:chOff x="958248" y="3927866"/>
            <a:chExt cx="9359536" cy="2769035"/>
          </a:xfrm>
        </p:grpSpPr>
        <p:pic>
          <p:nvPicPr>
            <p:cNvPr id="6" name="Imag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493" r="13578"/>
            <a:stretch/>
          </p:blipFill>
          <p:spPr>
            <a:xfrm>
              <a:off x="958248" y="3927866"/>
              <a:ext cx="3822759" cy="2769035"/>
            </a:xfrm>
            <a:prstGeom prst="rect">
              <a:avLst/>
            </a:prstGeom>
          </p:spPr>
        </p:pic>
        <p:sp>
          <p:nvSpPr>
            <p:cNvPr id="7" name="Rectangle 6"/>
            <p:cNvSpPr/>
            <p:nvPr/>
          </p:nvSpPr>
          <p:spPr>
            <a:xfrm>
              <a:off x="4221783" y="4555542"/>
              <a:ext cx="6096001" cy="1938992"/>
            </a:xfrm>
            <a:prstGeom prst="rect">
              <a:avLst/>
            </a:prstGeom>
          </p:spPr>
          <p:txBody>
            <a:bodyPr>
              <a:spAutoFit/>
            </a:bodyPr>
            <a:lstStyle/>
            <a:p>
              <a:pPr marL="1028700" lvl="1" indent="-571500">
                <a:buFont typeface="Wingdings" panose="05000000000000000000" pitchFamily="2" charset="2"/>
                <a:buChar char="Ø"/>
              </a:pPr>
              <a:r>
                <a:rPr lang="fr-FR" sz="4000" i="1" dirty="0"/>
                <a:t>Boues de décantation </a:t>
              </a:r>
            </a:p>
            <a:p>
              <a:pPr marL="1028700" lvl="1" indent="-571500">
                <a:buFont typeface="Wingdings" panose="05000000000000000000" pitchFamily="2" charset="2"/>
                <a:buChar char="Ø"/>
              </a:pPr>
              <a:r>
                <a:rPr lang="fr-FR" sz="4000" i="1" dirty="0"/>
                <a:t>Gazomètre</a:t>
              </a:r>
              <a:endParaRPr lang="fr-FR" sz="1050" i="1" dirty="0"/>
            </a:p>
            <a:p>
              <a:pPr marL="1028700" lvl="1" indent="-571500">
                <a:buFont typeface="Wingdings" panose="05000000000000000000" pitchFamily="2" charset="2"/>
                <a:buChar char="Ø"/>
              </a:pPr>
              <a:r>
                <a:rPr lang="fr-FR" sz="4000" i="1" dirty="0"/>
                <a:t>Triangle de </a:t>
              </a:r>
              <a:r>
                <a:rPr lang="fr-FR" sz="4000" i="1" dirty="0" err="1"/>
                <a:t>Marienau</a:t>
              </a:r>
              <a:endParaRPr lang="fr-FR" sz="4000" i="1" dirty="0"/>
            </a:p>
          </p:txBody>
        </p:sp>
      </p:grpSp>
    </p:spTree>
    <p:extLst>
      <p:ext uri="{BB962C8B-B14F-4D97-AF65-F5344CB8AC3E}">
        <p14:creationId xmlns:p14="http://schemas.microsoft.com/office/powerpoint/2010/main" val="59072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01869" y="465806"/>
            <a:ext cx="8492236" cy="4154984"/>
          </a:xfrm>
          <a:prstGeom prst="rect">
            <a:avLst/>
          </a:prstGeom>
          <a:noFill/>
        </p:spPr>
        <p:txBody>
          <a:bodyPr wrap="square" rtlCol="0">
            <a:spAutoFit/>
          </a:bodyPr>
          <a:lstStyle/>
          <a:p>
            <a:pPr algn="ctr"/>
            <a:r>
              <a:rPr lang="fr-FR" sz="4400" b="1" dirty="0"/>
              <a:t>Des élus ont contacté la préfecture et les ministères</a:t>
            </a:r>
            <a:r>
              <a:rPr lang="fr-FR" sz="4400" dirty="0"/>
              <a:t> </a:t>
            </a:r>
          </a:p>
          <a:p>
            <a:pPr algn="ctr"/>
            <a:endParaRPr lang="fr-FR" sz="4400" dirty="0"/>
          </a:p>
          <a:p>
            <a:r>
              <a:rPr lang="fr-FR" sz="4400" dirty="0"/>
              <a:t>pour les sensibiliser sur nos problèmes mais hélas, ils n’ont obtenu que des  réponses évasives.</a:t>
            </a:r>
          </a:p>
        </p:txBody>
      </p:sp>
      <p:sp>
        <p:nvSpPr>
          <p:cNvPr id="4" name="Espace réservé du numéro de diapositive 3"/>
          <p:cNvSpPr>
            <a:spLocks noGrp="1"/>
          </p:cNvSpPr>
          <p:nvPr>
            <p:ph type="sldNum" sz="quarter" idx="12"/>
          </p:nvPr>
        </p:nvSpPr>
        <p:spPr/>
        <p:txBody>
          <a:bodyPr/>
          <a:lstStyle/>
          <a:p>
            <a:fld id="{4DBB43F2-5F38-453C-B4D6-FA50B44E37D7}" type="slidenum">
              <a:rPr lang="fr-FR" smtClean="0"/>
              <a:t>103</a:t>
            </a:fld>
            <a:endParaRPr lang="fr-FR"/>
          </a:p>
        </p:txBody>
      </p:sp>
      <p:sp>
        <p:nvSpPr>
          <p:cNvPr id="3" name="ZoneTexte 2"/>
          <p:cNvSpPr txBox="1"/>
          <p:nvPr/>
        </p:nvSpPr>
        <p:spPr>
          <a:xfrm>
            <a:off x="1395609" y="5421929"/>
            <a:ext cx="10058400" cy="1015663"/>
          </a:xfrm>
          <a:prstGeom prst="rect">
            <a:avLst/>
          </a:prstGeom>
          <a:noFill/>
        </p:spPr>
        <p:txBody>
          <a:bodyPr wrap="square" rtlCol="0">
            <a:spAutoFit/>
          </a:bodyPr>
          <a:lstStyle/>
          <a:p>
            <a:r>
              <a:rPr lang="fr-FR" sz="6000" b="1" dirty="0">
                <a:solidFill>
                  <a:srgbClr val="FF0000"/>
                </a:solidFill>
              </a:rPr>
              <a:t>Mais</a:t>
            </a:r>
            <a:r>
              <a:rPr lang="fr-FR" sz="6000" dirty="0"/>
              <a:t> </a:t>
            </a:r>
            <a:r>
              <a:rPr lang="fr-FR" sz="6000" b="1" dirty="0">
                <a:solidFill>
                  <a:srgbClr val="FF0000"/>
                </a:solidFill>
              </a:rPr>
              <a:t>aucun résultat concret</a:t>
            </a:r>
            <a:r>
              <a:rPr lang="fr-FR" sz="6000" dirty="0"/>
              <a:t>.</a:t>
            </a:r>
          </a:p>
        </p:txBody>
      </p:sp>
      <p:grpSp>
        <p:nvGrpSpPr>
          <p:cNvPr id="5" name="Groupe 4"/>
          <p:cNvGrpSpPr/>
          <p:nvPr/>
        </p:nvGrpSpPr>
        <p:grpSpPr>
          <a:xfrm>
            <a:off x="9501817" y="1078337"/>
            <a:ext cx="2598108" cy="4367119"/>
            <a:chOff x="9501817" y="1078337"/>
            <a:chExt cx="2598108" cy="4367119"/>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817" y="1078337"/>
              <a:ext cx="2435487" cy="3346470"/>
            </a:xfrm>
            <a:prstGeom prst="rect">
              <a:avLst/>
            </a:prstGeom>
            <a:ln>
              <a:noFill/>
            </a:ln>
            <a:effectLst>
              <a:outerShdw blurRad="292100" dist="139700" dir="2700000" algn="tl" rotWithShape="0">
                <a:srgbClr val="333333">
                  <a:alpha val="65000"/>
                </a:srgbClr>
              </a:outerShdw>
            </a:effectLst>
          </p:spPr>
        </p:pic>
        <p:sp>
          <p:nvSpPr>
            <p:cNvPr id="7" name="Bulle narrative : ronde 6"/>
            <p:cNvSpPr/>
            <p:nvPr/>
          </p:nvSpPr>
          <p:spPr>
            <a:xfrm>
              <a:off x="9532089" y="4620790"/>
              <a:ext cx="2567836" cy="824666"/>
            </a:xfrm>
            <a:prstGeom prst="wedgeEllipseCallout">
              <a:avLst>
                <a:gd name="adj1" fmla="val 5996"/>
                <a:gd name="adj2" fmla="val -13647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dirty="0"/>
                <a:t>Langue de bois</a:t>
              </a:r>
            </a:p>
          </p:txBody>
        </p:sp>
      </p:grpSp>
    </p:spTree>
    <p:extLst>
      <p:ext uri="{BB962C8B-B14F-4D97-AF65-F5344CB8AC3E}">
        <p14:creationId xmlns:p14="http://schemas.microsoft.com/office/powerpoint/2010/main" val="20270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DBB43F2-5F38-453C-B4D6-FA50B44E37D7}" type="slidenum">
              <a:rPr lang="fr-FR" smtClean="0"/>
              <a:t>104</a:t>
            </a:fld>
            <a:endParaRPr lang="fr-FR"/>
          </a:p>
        </p:txBody>
      </p:sp>
      <p:sp>
        <p:nvSpPr>
          <p:cNvPr id="3" name="ZoneTexte 2"/>
          <p:cNvSpPr txBox="1"/>
          <p:nvPr/>
        </p:nvSpPr>
        <p:spPr>
          <a:xfrm>
            <a:off x="914399" y="842943"/>
            <a:ext cx="10897849" cy="5447645"/>
          </a:xfrm>
          <a:prstGeom prst="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600" b="1" i="1" dirty="0">
                <a:solidFill>
                  <a:schemeClr val="tx1"/>
                </a:solidFill>
              </a:rPr>
              <a:t>Nous sommes condamnés à rester dans nos maisons cassées, penchées, gravement menacées par les inondation et INVENDABLES</a:t>
            </a:r>
          </a:p>
          <a:p>
            <a:pPr algn="ctr"/>
            <a:r>
              <a:rPr lang="fr-FR" sz="3600" b="1" i="1" dirty="0">
                <a:solidFill>
                  <a:schemeClr val="tx1"/>
                </a:solidFill>
              </a:rPr>
              <a:t>nos réseaux d’assainissement sont toujours en ruine,</a:t>
            </a:r>
          </a:p>
          <a:p>
            <a:pPr algn="ctr"/>
            <a:r>
              <a:rPr lang="fr-FR" sz="3600" b="1" i="1" dirty="0">
                <a:solidFill>
                  <a:schemeClr val="tx1"/>
                </a:solidFill>
              </a:rPr>
              <a:t>et notre eau est polluée</a:t>
            </a:r>
          </a:p>
          <a:p>
            <a:pPr algn="ctr"/>
            <a:endParaRPr lang="fr-FR" sz="3600" b="1" i="1" dirty="0">
              <a:solidFill>
                <a:schemeClr val="tx1"/>
              </a:solidFill>
            </a:endParaRPr>
          </a:p>
          <a:p>
            <a:pPr algn="ctr"/>
            <a:r>
              <a:rPr lang="fr-FR" sz="4400" b="1" i="1" dirty="0">
                <a:solidFill>
                  <a:srgbClr val="C00000"/>
                </a:solidFill>
              </a:rPr>
              <a:t>Tandis que l’ETAT profitant outrageusement des lenteurs de la justice, fuit impunément ses responsabilités pourtant si évidentes</a:t>
            </a:r>
            <a:endParaRPr lang="fr-FR" sz="4000" b="1" i="1" dirty="0">
              <a:solidFill>
                <a:schemeClr val="tx1"/>
              </a:solidFill>
            </a:endParaRPr>
          </a:p>
        </p:txBody>
      </p:sp>
      <p:sp>
        <p:nvSpPr>
          <p:cNvPr id="4" name="ZoneTexte 3"/>
          <p:cNvSpPr txBox="1"/>
          <p:nvPr/>
        </p:nvSpPr>
        <p:spPr>
          <a:xfrm>
            <a:off x="2056357" y="116270"/>
            <a:ext cx="8141918" cy="646331"/>
          </a:xfrm>
          <a:prstGeom prst="rect">
            <a:avLst/>
          </a:prstGeom>
          <a:noFill/>
        </p:spPr>
        <p:txBody>
          <a:bodyPr wrap="square" rtlCol="0">
            <a:spAutoFit/>
          </a:bodyPr>
          <a:lstStyle/>
          <a:p>
            <a:pPr algn="ctr"/>
            <a:r>
              <a:rPr lang="fr-FR" sz="3600" b="1" i="1" dirty="0"/>
              <a:t>Où en sommes nous en Mars 2017 ? </a:t>
            </a:r>
          </a:p>
        </p:txBody>
      </p:sp>
    </p:spTree>
    <p:extLst>
      <p:ext uri="{BB962C8B-B14F-4D97-AF65-F5344CB8AC3E}">
        <p14:creationId xmlns:p14="http://schemas.microsoft.com/office/powerpoint/2010/main" val="67178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8348" y="2138747"/>
            <a:ext cx="4157576" cy="3170099"/>
          </a:xfrm>
          <a:prstGeom prst="rect">
            <a:avLst/>
          </a:prstGeom>
          <a:noFill/>
        </p:spPr>
        <p:txBody>
          <a:bodyPr wrap="square" lIns="91440" tIns="45720" rIns="91440" bIns="45720">
            <a:spAutoFit/>
          </a:bodyPr>
          <a:lstStyle/>
          <a:p>
            <a:pPr algn="ctr"/>
            <a:r>
              <a:rPr lang="fr-FR" sz="20000" b="1" dirty="0">
                <a:ln w="9525">
                  <a:solidFill>
                    <a:schemeClr val="bg1"/>
                  </a:solidFill>
                  <a:prstDash val="solid"/>
                </a:ln>
                <a:effectLst>
                  <a:outerShdw blurRad="12700" dist="38100" dir="2700000" algn="tl" rotWithShape="0">
                    <a:schemeClr val="bg1">
                      <a:lumMod val="50000"/>
                    </a:schemeClr>
                  </a:outerShdw>
                </a:effectLst>
              </a:rPr>
              <a:t>FIN</a:t>
            </a:r>
          </a:p>
        </p:txBody>
      </p:sp>
      <p:sp>
        <p:nvSpPr>
          <p:cNvPr id="3" name="ZoneTexte 2"/>
          <p:cNvSpPr txBox="1"/>
          <p:nvPr/>
        </p:nvSpPr>
        <p:spPr>
          <a:xfrm>
            <a:off x="1424065" y="634191"/>
            <a:ext cx="9546933" cy="1015663"/>
          </a:xfrm>
          <a:prstGeom prst="rect">
            <a:avLst/>
          </a:prstGeom>
          <a:noFill/>
        </p:spPr>
        <p:txBody>
          <a:bodyPr wrap="square" rtlCol="0">
            <a:spAutoFit/>
          </a:bodyPr>
          <a:lstStyle/>
          <a:p>
            <a:pPr algn="ctr"/>
            <a:r>
              <a:rPr lang="fr-FR" sz="6000" b="1" i="1" dirty="0"/>
              <a:t>Merci pour votre attention</a:t>
            </a:r>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105</a:t>
            </a:fld>
            <a:endParaRPr lang="fr-FR" dirty="0"/>
          </a:p>
        </p:txBody>
      </p:sp>
    </p:spTree>
    <p:extLst>
      <p:ext uri="{BB962C8B-B14F-4D97-AF65-F5344CB8AC3E}">
        <p14:creationId xmlns:p14="http://schemas.microsoft.com/office/powerpoint/2010/main" val="33848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rigine nappe phréatiqu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8600" y="398013"/>
            <a:ext cx="8189350" cy="6140900"/>
          </a:xfrm>
          <a:prstGeom prst="rect">
            <a:avLst/>
          </a:prstGeom>
        </p:spPr>
      </p:pic>
      <p:sp>
        <p:nvSpPr>
          <p:cNvPr id="2" name="Espace réservé du numéro de diapositive 1"/>
          <p:cNvSpPr>
            <a:spLocks noGrp="1"/>
          </p:cNvSpPr>
          <p:nvPr>
            <p:ph type="sldNum" sz="quarter" idx="12"/>
          </p:nvPr>
        </p:nvSpPr>
        <p:spPr/>
        <p:txBody>
          <a:bodyPr/>
          <a:lstStyle/>
          <a:p>
            <a:fld id="{7AA7205A-32C8-4B29-B2D9-1BB3C0E110DB}" type="slidenum">
              <a:rPr lang="fr-FR" smtClean="0"/>
              <a:t>11</a:t>
            </a:fld>
            <a:endParaRPr lang="fr-FR" dirty="0"/>
          </a:p>
        </p:txBody>
      </p:sp>
    </p:spTree>
    <p:extLst>
      <p:ext uri="{BB962C8B-B14F-4D97-AF65-F5344CB8AC3E}">
        <p14:creationId xmlns:p14="http://schemas.microsoft.com/office/powerpoint/2010/main" val="98565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69864" y="296982"/>
            <a:ext cx="8745308" cy="1569660"/>
          </a:xfrm>
          <a:prstGeom prst="rect">
            <a:avLst/>
          </a:prstGeom>
          <a:noFill/>
        </p:spPr>
        <p:txBody>
          <a:bodyPr wrap="square" rtlCol="0">
            <a:spAutoFit/>
          </a:bodyPr>
          <a:lstStyle/>
          <a:p>
            <a:pPr algn="ctr"/>
            <a:r>
              <a:rPr lang="fr-FR" sz="4800" i="1" dirty="0">
                <a:effectLst>
                  <a:outerShdw blurRad="38100" dist="38100" dir="2700000" algn="tl">
                    <a:srgbClr val="000000">
                      <a:alpha val="43137"/>
                    </a:srgbClr>
                  </a:outerShdw>
                </a:effectLst>
              </a:rPr>
              <a:t>Durant plus de 150 ans on a extrait du charbon dans la région</a:t>
            </a:r>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12</a:t>
            </a:fld>
            <a:endParaRPr lang="fr-FR" dirty="0"/>
          </a:p>
        </p:txBody>
      </p:sp>
      <p:sp>
        <p:nvSpPr>
          <p:cNvPr id="3" name="ZoneTexte 2"/>
          <p:cNvSpPr txBox="1"/>
          <p:nvPr/>
        </p:nvSpPr>
        <p:spPr>
          <a:xfrm>
            <a:off x="3409554" y="2267211"/>
            <a:ext cx="8392439" cy="2862322"/>
          </a:xfrm>
          <a:prstGeom prst="rect">
            <a:avLst/>
          </a:prstGeom>
          <a:noFill/>
        </p:spPr>
        <p:txBody>
          <a:bodyPr wrap="square" rtlCol="0">
            <a:spAutoFit/>
          </a:bodyPr>
          <a:lstStyle/>
          <a:p>
            <a:pPr algn="ctr"/>
            <a:r>
              <a:rPr lang="fr-FR" sz="6000" i="1" dirty="0">
                <a:solidFill>
                  <a:srgbClr val="FF0000"/>
                </a:solidFill>
                <a:effectLst>
                  <a:outerShdw blurRad="38100" dist="38100" dir="2700000" algn="tl">
                    <a:srgbClr val="000000">
                      <a:alpha val="43137"/>
                    </a:srgbClr>
                  </a:outerShdw>
                </a:effectLst>
              </a:rPr>
              <a:t>Cette exploitation minière a profondément modifié la nappe phréatique</a:t>
            </a:r>
          </a:p>
        </p:txBody>
      </p:sp>
      <p:pic>
        <p:nvPicPr>
          <p:cNvPr id="6" name="Image 5"/>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8521" y="2389559"/>
            <a:ext cx="3048000" cy="4067175"/>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46" y="116910"/>
            <a:ext cx="2150301" cy="2150301"/>
          </a:xfrm>
          <a:prstGeom prst="rect">
            <a:avLst/>
          </a:prstGeom>
        </p:spPr>
      </p:pic>
    </p:spTree>
    <p:extLst>
      <p:ext uri="{BB962C8B-B14F-4D97-AF65-F5344CB8AC3E}">
        <p14:creationId xmlns:p14="http://schemas.microsoft.com/office/powerpoint/2010/main" val="295085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15233" y="2649078"/>
            <a:ext cx="9407046" cy="2492990"/>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800" b="1" dirty="0">
                <a:ln w="9525">
                  <a:solidFill>
                    <a:schemeClr val="bg1"/>
                  </a:solidFill>
                  <a:prstDash val="solid"/>
                </a:ln>
                <a:effectLst>
                  <a:outerShdw blurRad="12700" dist="38100" dir="2700000" algn="tl" rotWithShape="0">
                    <a:schemeClr val="bg1">
                      <a:lumMod val="50000"/>
                    </a:schemeClr>
                  </a:outerShdw>
                </a:effectLst>
              </a:rPr>
              <a:t>La nappe phréatique</a:t>
            </a:r>
          </a:p>
          <a:p>
            <a:pPr algn="ctr"/>
            <a:r>
              <a:rPr lang="fr-FR" sz="4800" b="1" dirty="0">
                <a:ln w="9525">
                  <a:solidFill>
                    <a:schemeClr val="bg1"/>
                  </a:solidFill>
                  <a:prstDash val="solid"/>
                </a:ln>
                <a:effectLst>
                  <a:outerShdw blurRad="12700" dist="38100" dir="2700000" algn="tl" rotWithShape="0">
                    <a:schemeClr val="bg1">
                      <a:lumMod val="50000"/>
                    </a:schemeClr>
                  </a:outerShdw>
                </a:effectLst>
              </a:rPr>
              <a:t> </a:t>
            </a:r>
            <a:r>
              <a:rPr lang="fr-FR" sz="6000" b="1" u="sng" dirty="0">
                <a:ln w="9525">
                  <a:solidFill>
                    <a:schemeClr val="bg1"/>
                  </a:solidFill>
                  <a:prstDash val="solid"/>
                </a:ln>
                <a:effectLst>
                  <a:outerShdw blurRad="12700" dist="38100" dir="2700000" algn="tl" rotWithShape="0">
                    <a:schemeClr val="bg1">
                      <a:lumMod val="50000"/>
                    </a:schemeClr>
                  </a:outerShdw>
                </a:effectLst>
              </a:rPr>
              <a:t>avant</a:t>
            </a:r>
            <a:r>
              <a:rPr lang="fr-FR" sz="4800" b="1" dirty="0">
                <a:ln w="9525">
                  <a:solidFill>
                    <a:schemeClr val="bg1"/>
                  </a:solidFill>
                  <a:prstDash val="solid"/>
                </a:ln>
                <a:effectLst>
                  <a:outerShdw blurRad="12700" dist="38100" dir="2700000" algn="tl" rotWithShape="0">
                    <a:schemeClr val="bg1">
                      <a:lumMod val="50000"/>
                    </a:schemeClr>
                  </a:outerShdw>
                </a:effectLst>
              </a:rPr>
              <a:t> </a:t>
            </a:r>
          </a:p>
          <a:p>
            <a:pPr algn="ctr"/>
            <a:r>
              <a:rPr lang="fr-FR" sz="4800" b="1" dirty="0">
                <a:ln w="9525">
                  <a:solidFill>
                    <a:schemeClr val="bg1"/>
                  </a:solidFill>
                  <a:prstDash val="solid"/>
                </a:ln>
                <a:effectLst>
                  <a:outerShdw blurRad="12700" dist="38100" dir="2700000" algn="tl" rotWithShape="0">
                    <a:schemeClr val="bg1">
                      <a:lumMod val="50000"/>
                    </a:schemeClr>
                  </a:outerShdw>
                </a:effectLst>
              </a:rPr>
              <a:t>l’exploitation minière</a:t>
            </a:r>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13</a:t>
            </a:fld>
            <a:endParaRPr lang="fr-FR" dirty="0"/>
          </a:p>
        </p:txBody>
      </p:sp>
      <p:sp>
        <p:nvSpPr>
          <p:cNvPr id="4" name="ZoneTexte 3"/>
          <p:cNvSpPr txBox="1"/>
          <p:nvPr/>
        </p:nvSpPr>
        <p:spPr>
          <a:xfrm>
            <a:off x="2739026" y="526094"/>
            <a:ext cx="7114783" cy="1323439"/>
          </a:xfrm>
          <a:prstGeom prst="rect">
            <a:avLst/>
          </a:prstGeom>
          <a:noFill/>
        </p:spPr>
        <p:txBody>
          <a:bodyPr wrap="square" rtlCol="0">
            <a:spAutoFit/>
          </a:bodyPr>
          <a:lstStyle/>
          <a:p>
            <a:pPr algn="ctr"/>
            <a:r>
              <a:rPr lang="fr-FR" sz="4000" i="1" dirty="0"/>
              <a:t>Voyons ce qu’il se passait </a:t>
            </a:r>
          </a:p>
          <a:p>
            <a:pPr algn="ctr"/>
            <a:r>
              <a:rPr lang="fr-FR" sz="4000" i="1" dirty="0"/>
              <a:t>AVANT l’exploitation minière</a:t>
            </a:r>
          </a:p>
        </p:txBody>
      </p:sp>
    </p:spTree>
    <p:extLst>
      <p:ext uri="{BB962C8B-B14F-4D97-AF65-F5344CB8AC3E}">
        <p14:creationId xmlns:p14="http://schemas.microsoft.com/office/powerpoint/2010/main" val="125246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vant exploit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1092" y="307295"/>
            <a:ext cx="8026600" cy="6018860"/>
          </a:xfrm>
          <a:prstGeom prst="rect">
            <a:avLst/>
          </a:prstGeom>
        </p:spPr>
      </p:pic>
      <p:sp>
        <p:nvSpPr>
          <p:cNvPr id="2" name="Espace réservé du numéro de diapositive 1"/>
          <p:cNvSpPr>
            <a:spLocks noGrp="1"/>
          </p:cNvSpPr>
          <p:nvPr>
            <p:ph type="sldNum" sz="quarter" idx="12"/>
          </p:nvPr>
        </p:nvSpPr>
        <p:spPr/>
        <p:txBody>
          <a:bodyPr/>
          <a:lstStyle/>
          <a:p>
            <a:fld id="{7AA7205A-32C8-4B29-B2D9-1BB3C0E110DB}" type="slidenum">
              <a:rPr lang="fr-FR" smtClean="0"/>
              <a:t>14</a:t>
            </a:fld>
            <a:endParaRPr lang="fr-FR" dirty="0"/>
          </a:p>
        </p:txBody>
      </p:sp>
    </p:spTree>
    <p:extLst>
      <p:ext uri="{BB962C8B-B14F-4D97-AF65-F5344CB8AC3E}">
        <p14:creationId xmlns:p14="http://schemas.microsoft.com/office/powerpoint/2010/main" val="2995741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039659" y="0"/>
            <a:ext cx="10597019" cy="5159750"/>
          </a:xfrm>
          <a:prstGeom prst="rect">
            <a:avLst/>
          </a:prstGeom>
        </p:spPr>
      </p:pic>
      <p:sp>
        <p:nvSpPr>
          <p:cNvPr id="3" name="Rectangle à coins arrondis 2"/>
          <p:cNvSpPr/>
          <p:nvPr/>
        </p:nvSpPr>
        <p:spPr>
          <a:xfrm>
            <a:off x="2101757" y="451444"/>
            <a:ext cx="2139518" cy="506027"/>
          </a:xfrm>
          <a:prstGeom prst="wedgeRoundRectCallout">
            <a:avLst>
              <a:gd name="adj1" fmla="val -65994"/>
              <a:gd name="adj2" fmla="val 21699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Partie de grès</a:t>
            </a:r>
          </a:p>
          <a:p>
            <a:pPr algn="ctr"/>
            <a:r>
              <a:rPr lang="fr-FR" dirty="0"/>
              <a:t> « hors eau »</a:t>
            </a:r>
          </a:p>
        </p:txBody>
      </p:sp>
      <p:sp>
        <p:nvSpPr>
          <p:cNvPr id="4" name="Rectangle à coins arrondis 3"/>
          <p:cNvSpPr/>
          <p:nvPr/>
        </p:nvSpPr>
        <p:spPr>
          <a:xfrm>
            <a:off x="6958614" y="1164455"/>
            <a:ext cx="2139518" cy="506027"/>
          </a:xfrm>
          <a:prstGeom prst="wedgeRoundRectCallout">
            <a:avLst>
              <a:gd name="adj1" fmla="val 1351"/>
              <a:gd name="adj2" fmla="val 31260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Nappe phréatique dans le grès</a:t>
            </a:r>
          </a:p>
        </p:txBody>
      </p:sp>
      <p:sp>
        <p:nvSpPr>
          <p:cNvPr id="5" name="Rectangle à coins arrondis 4"/>
          <p:cNvSpPr/>
          <p:nvPr/>
        </p:nvSpPr>
        <p:spPr>
          <a:xfrm>
            <a:off x="1693222" y="3100403"/>
            <a:ext cx="2139518" cy="1211966"/>
          </a:xfrm>
          <a:prstGeom prst="wedgeRoundRectCallout">
            <a:avLst>
              <a:gd name="adj1" fmla="val 92025"/>
              <a:gd name="adj2" fmla="val -2642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000" b="1" dirty="0"/>
              <a:t>Couche imperméable</a:t>
            </a:r>
          </a:p>
          <a:p>
            <a:pPr algn="ctr"/>
            <a:r>
              <a:rPr lang="fr-FR" sz="2000" b="1" dirty="0"/>
              <a:t>permien</a:t>
            </a:r>
          </a:p>
        </p:txBody>
      </p:sp>
      <p:sp>
        <p:nvSpPr>
          <p:cNvPr id="6" name="Rectangle à coins arrondis 5"/>
          <p:cNvSpPr/>
          <p:nvPr/>
        </p:nvSpPr>
        <p:spPr>
          <a:xfrm>
            <a:off x="9098132" y="4312370"/>
            <a:ext cx="1374014" cy="506027"/>
          </a:xfrm>
          <a:prstGeom prst="wedgeRoundRectCallout">
            <a:avLst>
              <a:gd name="adj1" fmla="val -128170"/>
              <a:gd name="adj2" fmla="val 433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Charbon</a:t>
            </a:r>
          </a:p>
        </p:txBody>
      </p:sp>
      <p:sp>
        <p:nvSpPr>
          <p:cNvPr id="7" name="ZoneTexte 6"/>
          <p:cNvSpPr txBox="1"/>
          <p:nvPr/>
        </p:nvSpPr>
        <p:spPr>
          <a:xfrm>
            <a:off x="1848561" y="5159750"/>
            <a:ext cx="8623585" cy="1384995"/>
          </a:xfrm>
          <a:prstGeom prst="rect">
            <a:avLst/>
          </a:prstGeom>
          <a:noFill/>
        </p:spPr>
        <p:txBody>
          <a:bodyPr wrap="square" rtlCol="0">
            <a:spAutoFit/>
          </a:bodyPr>
          <a:lstStyle/>
          <a:p>
            <a:pPr algn="ctr"/>
            <a:r>
              <a:rPr lang="fr-FR" sz="2800" b="1" dirty="0"/>
              <a:t>La nappe phréatique est retenue par une couche imperméable « le PERMIEN »</a:t>
            </a:r>
          </a:p>
          <a:p>
            <a:pPr algn="ctr"/>
            <a:r>
              <a:rPr lang="fr-FR" sz="2800" b="1" dirty="0"/>
              <a:t>Les veines de charbon sont situées sous ce permien</a:t>
            </a:r>
          </a:p>
        </p:txBody>
      </p:sp>
      <p:sp>
        <p:nvSpPr>
          <p:cNvPr id="8" name="Espace réservé du numéro de diapositive 7"/>
          <p:cNvSpPr>
            <a:spLocks noGrp="1"/>
          </p:cNvSpPr>
          <p:nvPr>
            <p:ph type="sldNum" sz="quarter" idx="12"/>
          </p:nvPr>
        </p:nvSpPr>
        <p:spPr/>
        <p:txBody>
          <a:bodyPr/>
          <a:lstStyle/>
          <a:p>
            <a:fld id="{7AA7205A-32C8-4B29-B2D9-1BB3C0E110DB}" type="slidenum">
              <a:rPr lang="fr-FR" smtClean="0"/>
              <a:t>15</a:t>
            </a:fld>
            <a:endParaRPr lang="fr-FR" dirty="0"/>
          </a:p>
        </p:txBody>
      </p:sp>
      <p:sp>
        <p:nvSpPr>
          <p:cNvPr id="9" name="Ellipse 8"/>
          <p:cNvSpPr/>
          <p:nvPr/>
        </p:nvSpPr>
        <p:spPr>
          <a:xfrm>
            <a:off x="4762909" y="2981615"/>
            <a:ext cx="1981200" cy="622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1390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1+#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77863" y="3051122"/>
            <a:ext cx="8417490" cy="2400657"/>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algn="ctr">
              <a:defRPr sz="4800" b="1">
                <a:ln w="9525">
                  <a:solidFill>
                    <a:schemeClr val="bg1"/>
                  </a:solidFill>
                  <a:prstDash val="solid"/>
                </a:ln>
                <a:effectLst>
                  <a:outerShdw blurRad="12700" dist="38100" dir="2700000" algn="tl" rotWithShape="0">
                    <a:schemeClr val="bg1">
                      <a:lumMod val="50000"/>
                    </a:scheme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dirty="0"/>
              <a:t>La nappe phréatique </a:t>
            </a:r>
          </a:p>
          <a:p>
            <a:r>
              <a:rPr lang="fr-FR" sz="5400" u="sng" dirty="0"/>
              <a:t>durant</a:t>
            </a:r>
            <a:r>
              <a:rPr lang="fr-FR" dirty="0"/>
              <a:t> </a:t>
            </a:r>
          </a:p>
          <a:p>
            <a:r>
              <a:rPr lang="fr-FR" dirty="0"/>
              <a:t>l’exploitation minière</a:t>
            </a:r>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16</a:t>
            </a:fld>
            <a:endParaRPr lang="fr-FR" dirty="0"/>
          </a:p>
        </p:txBody>
      </p:sp>
      <p:sp>
        <p:nvSpPr>
          <p:cNvPr id="4" name="ZoneTexte 3"/>
          <p:cNvSpPr txBox="1"/>
          <p:nvPr/>
        </p:nvSpPr>
        <p:spPr>
          <a:xfrm>
            <a:off x="2488504" y="450938"/>
            <a:ext cx="6522146" cy="1200329"/>
          </a:xfrm>
          <a:prstGeom prst="rect">
            <a:avLst/>
          </a:prstGeom>
          <a:noFill/>
        </p:spPr>
        <p:txBody>
          <a:bodyPr wrap="square" rtlCol="0">
            <a:spAutoFit/>
          </a:bodyPr>
          <a:lstStyle/>
          <a:p>
            <a:pPr algn="ctr"/>
            <a:r>
              <a:rPr lang="fr-FR" sz="3600" i="1" dirty="0"/>
              <a:t>Voyons ce qu’il s’est passé PENDANT l’exploitation minière</a:t>
            </a:r>
          </a:p>
        </p:txBody>
      </p:sp>
    </p:spTree>
    <p:extLst>
      <p:ext uri="{BB962C8B-B14F-4D97-AF65-F5344CB8AC3E}">
        <p14:creationId xmlns:p14="http://schemas.microsoft.com/office/powerpoint/2010/main" val="31764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42719" t="15356" r="31681" b="48122"/>
          <a:stretch/>
        </p:blipFill>
        <p:spPr>
          <a:xfrm>
            <a:off x="1831977" y="2485268"/>
            <a:ext cx="8950447" cy="1179754"/>
          </a:xfrm>
          <a:prstGeom prst="rect">
            <a:avLst/>
          </a:prstGeom>
        </p:spPr>
      </p:pic>
      <p:pic>
        <p:nvPicPr>
          <p:cNvPr id="9" name="Imag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89751" y="1282397"/>
            <a:ext cx="1956148" cy="1495766"/>
          </a:xfrm>
          <a:prstGeom prst="rect">
            <a:avLst/>
          </a:prstGeom>
        </p:spPr>
      </p:pic>
      <p:pic>
        <p:nvPicPr>
          <p:cNvPr id="17" name="Image 16"/>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2696158" y="2947920"/>
            <a:ext cx="1643305" cy="632956"/>
          </a:xfrm>
          <a:prstGeom prst="rect">
            <a:avLst/>
          </a:prstGeom>
        </p:spPr>
      </p:pic>
      <p:pic>
        <p:nvPicPr>
          <p:cNvPr id="18" name="Image 17"/>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3884952" y="2901961"/>
            <a:ext cx="1643305" cy="632956"/>
          </a:xfrm>
          <a:prstGeom prst="rect">
            <a:avLst/>
          </a:prstGeom>
        </p:spPr>
      </p:pic>
      <p:pic>
        <p:nvPicPr>
          <p:cNvPr id="19" name="Image 18"/>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5249500" y="2945131"/>
            <a:ext cx="1643305" cy="632956"/>
          </a:xfrm>
          <a:prstGeom prst="rect">
            <a:avLst/>
          </a:prstGeom>
        </p:spPr>
      </p:pic>
      <p:pic>
        <p:nvPicPr>
          <p:cNvPr id="20" name="Image 19"/>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6742780" y="2929122"/>
            <a:ext cx="1643305" cy="632956"/>
          </a:xfrm>
          <a:prstGeom prst="rect">
            <a:avLst/>
          </a:prstGeom>
        </p:spPr>
      </p:pic>
      <p:pic>
        <p:nvPicPr>
          <p:cNvPr id="21" name="Image 20"/>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7493219" y="2886113"/>
            <a:ext cx="1796532" cy="691975"/>
          </a:xfrm>
          <a:prstGeom prst="rect">
            <a:avLst/>
          </a:prstGeom>
        </p:spPr>
      </p:pic>
      <p:pic>
        <p:nvPicPr>
          <p:cNvPr id="22" name="Image 21"/>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6248303" y="2874957"/>
            <a:ext cx="1643305" cy="632956"/>
          </a:xfrm>
          <a:prstGeom prst="rect">
            <a:avLst/>
          </a:prstGeom>
        </p:spPr>
      </p:pic>
      <p:pic>
        <p:nvPicPr>
          <p:cNvPr id="23" name="Image 22"/>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2920803" y="2799671"/>
            <a:ext cx="1643305" cy="632956"/>
          </a:xfrm>
          <a:prstGeom prst="rect">
            <a:avLst/>
          </a:prstGeom>
        </p:spPr>
      </p:pic>
      <p:pic>
        <p:nvPicPr>
          <p:cNvPr id="24" name="Image 23"/>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5060956" y="2983343"/>
            <a:ext cx="1643305" cy="632956"/>
          </a:xfrm>
          <a:prstGeom prst="rect">
            <a:avLst/>
          </a:prstGeom>
        </p:spPr>
      </p:pic>
      <p:pic>
        <p:nvPicPr>
          <p:cNvPr id="28" name="Image 27"/>
          <p:cNvPicPr>
            <a:picLocks noChangeAspect="1"/>
          </p:cNvPicPr>
          <p:nvPr/>
        </p:nvPicPr>
        <p:blipFill rotWithShape="1">
          <a:blip r:embed="rId7">
            <a:duotone>
              <a:prstClr val="black"/>
              <a:schemeClr val="accent2">
                <a:tint val="45000"/>
                <a:satMod val="400000"/>
              </a:schemeClr>
            </a:duotone>
            <a:extLst>
              <a:ext uri="{28A0092B-C50C-407E-A947-70E740481C1C}">
                <a14:useLocalDpi xmlns:a14="http://schemas.microsoft.com/office/drawing/2010/main" val="0"/>
              </a:ext>
            </a:extLst>
          </a:blip>
          <a:srcRect t="31761" r="68042"/>
          <a:stretch/>
        </p:blipFill>
        <p:spPr>
          <a:xfrm>
            <a:off x="1831977" y="3678430"/>
            <a:ext cx="8950447" cy="1577684"/>
          </a:xfrm>
          <a:prstGeom prst="rect">
            <a:avLst/>
          </a:prstGeom>
        </p:spPr>
      </p:pic>
      <p:pic>
        <p:nvPicPr>
          <p:cNvPr id="30" name="Imag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6157" y="1278984"/>
            <a:ext cx="902243" cy="1393964"/>
          </a:xfrm>
          <a:prstGeom prst="rect">
            <a:avLst/>
          </a:prstGeom>
        </p:spPr>
      </p:pic>
      <p:sp>
        <p:nvSpPr>
          <p:cNvPr id="31" name="Rectangle 30"/>
          <p:cNvSpPr/>
          <p:nvPr/>
        </p:nvSpPr>
        <p:spPr>
          <a:xfrm>
            <a:off x="3076994" y="2651241"/>
            <a:ext cx="126035" cy="7027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a:ln w="22225">
                <a:solidFill>
                  <a:schemeClr val="accent2"/>
                </a:solidFill>
                <a:prstDash val="solid"/>
              </a:ln>
              <a:solidFill>
                <a:schemeClr val="accent2">
                  <a:lumMod val="40000"/>
                  <a:lumOff val="60000"/>
                </a:schemeClr>
              </a:solidFill>
            </a:endParaRPr>
          </a:p>
        </p:txBody>
      </p:sp>
      <p:sp>
        <p:nvSpPr>
          <p:cNvPr id="7" name="Rectangle 6"/>
          <p:cNvSpPr/>
          <p:nvPr/>
        </p:nvSpPr>
        <p:spPr>
          <a:xfrm rot="21218431">
            <a:off x="1840941" y="3511646"/>
            <a:ext cx="2179568" cy="2829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sp>
        <p:nvSpPr>
          <p:cNvPr id="32" name="Rectangle 31"/>
          <p:cNvSpPr/>
          <p:nvPr/>
        </p:nvSpPr>
        <p:spPr>
          <a:xfrm rot="336240">
            <a:off x="4132624" y="3535304"/>
            <a:ext cx="2179568" cy="2829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sp>
        <p:nvSpPr>
          <p:cNvPr id="33" name="Rectangle 32"/>
          <p:cNvSpPr/>
          <p:nvPr/>
        </p:nvSpPr>
        <p:spPr>
          <a:xfrm rot="21218431">
            <a:off x="6357611" y="3511646"/>
            <a:ext cx="2179568" cy="2829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sp>
        <p:nvSpPr>
          <p:cNvPr id="35" name="Rectangle 34"/>
          <p:cNvSpPr/>
          <p:nvPr/>
        </p:nvSpPr>
        <p:spPr>
          <a:xfrm rot="422828">
            <a:off x="8593734" y="3543681"/>
            <a:ext cx="2179568" cy="2829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sp>
        <p:nvSpPr>
          <p:cNvPr id="3" name="Éclair 2"/>
          <p:cNvSpPr/>
          <p:nvPr/>
        </p:nvSpPr>
        <p:spPr>
          <a:xfrm>
            <a:off x="5723307" y="3429561"/>
            <a:ext cx="840151" cy="92589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Éclair 25"/>
          <p:cNvSpPr/>
          <p:nvPr/>
        </p:nvSpPr>
        <p:spPr>
          <a:xfrm>
            <a:off x="3744052" y="3292059"/>
            <a:ext cx="840151" cy="925895"/>
          </a:xfrm>
          <a:prstGeom prst="lightningBol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Éclair 26"/>
          <p:cNvSpPr/>
          <p:nvPr/>
        </p:nvSpPr>
        <p:spPr>
          <a:xfrm rot="15353718">
            <a:off x="8226414" y="2996268"/>
            <a:ext cx="840151" cy="925895"/>
          </a:xfrm>
          <a:prstGeom prst="lightningBol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p:cNvSpPr/>
          <p:nvPr/>
        </p:nvSpPr>
        <p:spPr>
          <a:xfrm>
            <a:off x="1831977" y="5638800"/>
            <a:ext cx="9040615" cy="60960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fr-FR" sz="3600" dirty="0"/>
              <a:t>Les eaux propres et sales se mélangent</a:t>
            </a:r>
          </a:p>
        </p:txBody>
      </p:sp>
      <p:sp>
        <p:nvSpPr>
          <p:cNvPr id="8" name="Espace réservé du numéro de diapositive 7"/>
          <p:cNvSpPr>
            <a:spLocks noGrp="1"/>
          </p:cNvSpPr>
          <p:nvPr>
            <p:ph type="sldNum" sz="quarter" idx="12"/>
          </p:nvPr>
        </p:nvSpPr>
        <p:spPr/>
        <p:txBody>
          <a:bodyPr/>
          <a:lstStyle/>
          <a:p>
            <a:fld id="{4DBB43F2-5F38-453C-B4D6-FA50B44E37D7}" type="slidenum">
              <a:rPr lang="fr-FR" smtClean="0"/>
              <a:t>17</a:t>
            </a:fld>
            <a:endParaRPr lang="fr-FR"/>
          </a:p>
        </p:txBody>
      </p:sp>
      <p:sp>
        <p:nvSpPr>
          <p:cNvPr id="34" name="Éclair 33"/>
          <p:cNvSpPr/>
          <p:nvPr/>
        </p:nvSpPr>
        <p:spPr>
          <a:xfrm rot="15353718">
            <a:off x="5839641" y="3400925"/>
            <a:ext cx="840151" cy="925895"/>
          </a:xfrm>
          <a:prstGeom prst="lightningBol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p14="http://schemas.microsoft.com/office/powerpoint/2010/main">
        <mc:Choice Requires="p14">
          <p:contentPart p14:bwMode="auto" r:id="rId9">
            <p14:nvContentPartPr>
              <p14:cNvPr id="12" name="Encre 11"/>
              <p14:cNvContentPartPr/>
              <p14:nvPr/>
            </p14:nvContentPartPr>
            <p14:xfrm>
              <a:off x="6643920" y="3065760"/>
              <a:ext cx="2233800" cy="369000"/>
            </p14:xfrm>
          </p:contentPart>
        </mc:Choice>
        <mc:Fallback xmlns="">
          <p:pic>
            <p:nvPicPr>
              <p:cNvPr id="12" name="Encre 11"/>
              <p:cNvPicPr/>
              <p:nvPr/>
            </p:nvPicPr>
            <p:blipFill>
              <a:blip r:embed="rId10"/>
              <a:stretch>
                <a:fillRect/>
              </a:stretch>
            </p:blipFill>
            <p:spPr>
              <a:xfrm>
                <a:off x="6628080" y="3002400"/>
                <a:ext cx="2265120" cy="495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Encre 12"/>
              <p14:cNvContentPartPr/>
              <p14:nvPr/>
            </p14:nvContentPartPr>
            <p14:xfrm>
              <a:off x="3567720" y="3044520"/>
              <a:ext cx="3318840" cy="464040"/>
            </p14:xfrm>
          </p:contentPart>
        </mc:Choice>
        <mc:Fallback xmlns="">
          <p:pic>
            <p:nvPicPr>
              <p:cNvPr id="13" name="Encre 12"/>
              <p:cNvPicPr/>
              <p:nvPr/>
            </p:nvPicPr>
            <p:blipFill>
              <a:blip r:embed="rId12"/>
              <a:stretch>
                <a:fillRect/>
              </a:stretch>
            </p:blipFill>
            <p:spPr>
              <a:xfrm>
                <a:off x="3551880" y="2981160"/>
                <a:ext cx="3350160" cy="590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Encre 13"/>
              <p14:cNvContentPartPr/>
              <p14:nvPr/>
            </p14:nvContentPartPr>
            <p14:xfrm>
              <a:off x="3336240" y="3455640"/>
              <a:ext cx="10800" cy="360"/>
            </p14:xfrm>
          </p:contentPart>
        </mc:Choice>
        <mc:Fallback xmlns="">
          <p:pic>
            <p:nvPicPr>
              <p:cNvPr id="14" name="Encre 13"/>
              <p:cNvPicPr/>
              <p:nvPr/>
            </p:nvPicPr>
            <p:blipFill>
              <a:blip r:embed="rId14"/>
              <a:stretch>
                <a:fillRect/>
              </a:stretch>
            </p:blipFill>
            <p:spPr>
              <a:xfrm>
                <a:off x="3320400" y="3392280"/>
                <a:ext cx="421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Encre 14"/>
              <p14:cNvContentPartPr/>
              <p14:nvPr/>
            </p14:nvContentPartPr>
            <p14:xfrm>
              <a:off x="3315000" y="3181680"/>
              <a:ext cx="1475280" cy="168840"/>
            </p14:xfrm>
          </p:contentPart>
        </mc:Choice>
        <mc:Fallback xmlns="">
          <p:pic>
            <p:nvPicPr>
              <p:cNvPr id="15" name="Encre 14"/>
              <p:cNvPicPr/>
              <p:nvPr/>
            </p:nvPicPr>
            <p:blipFill>
              <a:blip r:embed="rId16"/>
              <a:stretch>
                <a:fillRect/>
              </a:stretch>
            </p:blipFill>
            <p:spPr>
              <a:xfrm>
                <a:off x="3299160" y="3118320"/>
                <a:ext cx="150660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Encre 15"/>
              <p14:cNvContentPartPr/>
              <p14:nvPr/>
            </p14:nvContentPartPr>
            <p14:xfrm>
              <a:off x="5442960" y="3192120"/>
              <a:ext cx="4151160" cy="411120"/>
            </p14:xfrm>
          </p:contentPart>
        </mc:Choice>
        <mc:Fallback xmlns="">
          <p:pic>
            <p:nvPicPr>
              <p:cNvPr id="16" name="Encre 15"/>
              <p:cNvPicPr/>
              <p:nvPr/>
            </p:nvPicPr>
            <p:blipFill>
              <a:blip r:embed="rId18"/>
              <a:stretch>
                <a:fillRect/>
              </a:stretch>
            </p:blipFill>
            <p:spPr>
              <a:xfrm>
                <a:off x="5427120" y="3128760"/>
                <a:ext cx="4182480" cy="537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Encre 28"/>
              <p14:cNvContentPartPr/>
              <p14:nvPr/>
            </p14:nvContentPartPr>
            <p14:xfrm>
              <a:off x="2672400" y="3139560"/>
              <a:ext cx="1306800" cy="305640"/>
            </p14:xfrm>
          </p:contentPart>
        </mc:Choice>
        <mc:Fallback xmlns="">
          <p:pic>
            <p:nvPicPr>
              <p:cNvPr id="29" name="Encre 28"/>
              <p:cNvPicPr/>
              <p:nvPr/>
            </p:nvPicPr>
            <p:blipFill>
              <a:blip r:embed="rId20"/>
              <a:stretch>
                <a:fillRect/>
              </a:stretch>
            </p:blipFill>
            <p:spPr>
              <a:xfrm>
                <a:off x="2656560" y="3076200"/>
                <a:ext cx="133812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7" name="Encre 36"/>
              <p14:cNvContentPartPr/>
              <p14:nvPr/>
            </p14:nvContentPartPr>
            <p14:xfrm>
              <a:off x="3810360" y="3718800"/>
              <a:ext cx="811440" cy="664200"/>
            </p14:xfrm>
          </p:contentPart>
        </mc:Choice>
        <mc:Fallback xmlns="">
          <p:pic>
            <p:nvPicPr>
              <p:cNvPr id="37" name="Encre 36"/>
              <p:cNvPicPr/>
              <p:nvPr/>
            </p:nvPicPr>
            <p:blipFill>
              <a:blip r:embed="rId22"/>
              <a:stretch>
                <a:fillRect/>
              </a:stretch>
            </p:blipFill>
            <p:spPr>
              <a:xfrm>
                <a:off x="3794520" y="3655440"/>
                <a:ext cx="842760" cy="790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8" name="Encre 37"/>
              <p14:cNvContentPartPr/>
              <p14:nvPr/>
            </p14:nvContentPartPr>
            <p14:xfrm>
              <a:off x="4326240" y="3792600"/>
              <a:ext cx="959040" cy="506160"/>
            </p14:xfrm>
          </p:contentPart>
        </mc:Choice>
        <mc:Fallback xmlns="">
          <p:pic>
            <p:nvPicPr>
              <p:cNvPr id="38" name="Encre 37"/>
              <p:cNvPicPr/>
              <p:nvPr/>
            </p:nvPicPr>
            <p:blipFill>
              <a:blip r:embed="rId24"/>
              <a:stretch>
                <a:fillRect/>
              </a:stretch>
            </p:blipFill>
            <p:spPr>
              <a:xfrm>
                <a:off x="4310400" y="3729240"/>
                <a:ext cx="990360" cy="632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9" name="Encre 38"/>
              <p14:cNvContentPartPr/>
              <p14:nvPr/>
            </p14:nvContentPartPr>
            <p14:xfrm>
              <a:off x="5284920" y="3887280"/>
              <a:ext cx="738000" cy="253440"/>
            </p14:xfrm>
          </p:contentPart>
        </mc:Choice>
        <mc:Fallback xmlns="">
          <p:pic>
            <p:nvPicPr>
              <p:cNvPr id="39" name="Encre 38"/>
              <p:cNvPicPr/>
              <p:nvPr/>
            </p:nvPicPr>
            <p:blipFill>
              <a:blip r:embed="rId26"/>
              <a:stretch>
                <a:fillRect/>
              </a:stretch>
            </p:blipFill>
            <p:spPr>
              <a:xfrm>
                <a:off x="5269080" y="3823920"/>
                <a:ext cx="769320" cy="380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0" name="Encre 39"/>
              <p14:cNvContentPartPr/>
              <p14:nvPr/>
            </p14:nvContentPartPr>
            <p14:xfrm>
              <a:off x="8076720" y="3782160"/>
              <a:ext cx="1095840" cy="210960"/>
            </p14:xfrm>
          </p:contentPart>
        </mc:Choice>
        <mc:Fallback xmlns="">
          <p:pic>
            <p:nvPicPr>
              <p:cNvPr id="40" name="Encre 39"/>
              <p:cNvPicPr/>
              <p:nvPr/>
            </p:nvPicPr>
            <p:blipFill>
              <a:blip r:embed="rId28"/>
              <a:stretch>
                <a:fillRect/>
              </a:stretch>
            </p:blipFill>
            <p:spPr>
              <a:xfrm>
                <a:off x="8060880" y="3718800"/>
                <a:ext cx="1127160" cy="337680"/>
              </a:xfrm>
              <a:prstGeom prst="rect">
                <a:avLst/>
              </a:prstGeom>
            </p:spPr>
          </p:pic>
        </mc:Fallback>
      </mc:AlternateContent>
      <p:sp>
        <p:nvSpPr>
          <p:cNvPr id="2" name="Légende : flèche vers le bas 1"/>
          <p:cNvSpPr/>
          <p:nvPr/>
        </p:nvSpPr>
        <p:spPr>
          <a:xfrm>
            <a:off x="2361970" y="206009"/>
            <a:ext cx="5663811" cy="3292593"/>
          </a:xfrm>
          <a:prstGeom prst="downArrowCallout">
            <a:avLst>
              <a:gd name="adj1" fmla="val 8246"/>
              <a:gd name="adj2" fmla="val 26891"/>
              <a:gd name="adj3" fmla="val 25000"/>
              <a:gd name="adj4" fmla="val 20825"/>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fr-FR" sz="4000" dirty="0"/>
              <a:t>La tôle est fissurée</a:t>
            </a:r>
          </a:p>
        </p:txBody>
      </p:sp>
    </p:spTree>
    <p:extLst>
      <p:ext uri="{BB962C8B-B14F-4D97-AF65-F5344CB8AC3E}">
        <p14:creationId xmlns:p14="http://schemas.microsoft.com/office/powerpoint/2010/main" val="1564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repeatCount="indefinite"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1000" fill="hold"/>
                                        <p:tgtEl>
                                          <p:spTgt spid="26"/>
                                        </p:tgtEl>
                                        <p:attrNameLst>
                                          <p:attrName>ppt_w</p:attrName>
                                        </p:attrNameLst>
                                      </p:cBhvr>
                                      <p:tavLst>
                                        <p:tav tm="0">
                                          <p:val>
                                            <p:fltVal val="0"/>
                                          </p:val>
                                        </p:tav>
                                        <p:tav tm="100000">
                                          <p:val>
                                            <p:strVal val="#ppt_w"/>
                                          </p:val>
                                        </p:tav>
                                      </p:tavLst>
                                    </p:anim>
                                    <p:anim calcmode="lin" valueType="num">
                                      <p:cBhvr>
                                        <p:cTn id="12" dur="1000" fill="hold"/>
                                        <p:tgtEl>
                                          <p:spTgt spid="26"/>
                                        </p:tgtEl>
                                        <p:attrNameLst>
                                          <p:attrName>ppt_h</p:attrName>
                                        </p:attrNameLst>
                                      </p:cBhvr>
                                      <p:tavLst>
                                        <p:tav tm="0">
                                          <p:val>
                                            <p:fltVal val="0"/>
                                          </p:val>
                                        </p:tav>
                                        <p:tav tm="100000">
                                          <p:val>
                                            <p:strVal val="#ppt_h"/>
                                          </p:val>
                                        </p:tav>
                                      </p:tavLst>
                                    </p:anim>
                                    <p:animEffect transition="in" filter="fade">
                                      <p:cBhvr>
                                        <p:cTn id="13" dur="1000"/>
                                        <p:tgtEl>
                                          <p:spTgt spid="26"/>
                                        </p:tgtEl>
                                      </p:cBhvr>
                                    </p:animEffect>
                                  </p:childTnLst>
                                </p:cTn>
                              </p:par>
                            </p:childTnLst>
                          </p:cTn>
                        </p:par>
                        <p:par>
                          <p:cTn id="14" fill="hold">
                            <p:stCondLst>
                              <p:cond delay="1000"/>
                            </p:stCondLst>
                            <p:childTnLst>
                              <p:par>
                                <p:cTn id="15" presetID="53" presetClass="entr" presetSubtype="16" repeatCount="indefinite"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fltVal val="0"/>
                                          </p:val>
                                        </p:tav>
                                        <p:tav tm="100000">
                                          <p:val>
                                            <p:strVal val="#ppt_w"/>
                                          </p:val>
                                        </p:tav>
                                      </p:tavLst>
                                    </p:anim>
                                    <p:anim calcmode="lin" valueType="num">
                                      <p:cBhvr>
                                        <p:cTn id="18" dur="1000" fill="hold"/>
                                        <p:tgtEl>
                                          <p:spTgt spid="34"/>
                                        </p:tgtEl>
                                        <p:attrNameLst>
                                          <p:attrName>ppt_h</p:attrName>
                                        </p:attrNameLst>
                                      </p:cBhvr>
                                      <p:tavLst>
                                        <p:tav tm="0">
                                          <p:val>
                                            <p:fltVal val="0"/>
                                          </p:val>
                                        </p:tav>
                                        <p:tav tm="100000">
                                          <p:val>
                                            <p:strVal val="#ppt_h"/>
                                          </p:val>
                                        </p:tav>
                                      </p:tavLst>
                                    </p:anim>
                                    <p:animEffect transition="in" filter="fade">
                                      <p:cBhvr>
                                        <p:cTn id="19" dur="1000"/>
                                        <p:tgtEl>
                                          <p:spTgt spid="34"/>
                                        </p:tgtEl>
                                      </p:cBhvr>
                                    </p:animEffect>
                                  </p:childTnLst>
                                </p:cTn>
                              </p:par>
                            </p:childTnLst>
                          </p:cTn>
                        </p:par>
                        <p:par>
                          <p:cTn id="20" fill="hold">
                            <p:stCondLst>
                              <p:cond delay="2000"/>
                            </p:stCondLst>
                            <p:childTnLst>
                              <p:par>
                                <p:cTn id="21" presetID="53" presetClass="entr" presetSubtype="16" repeatCount="indefinite"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fltVal val="0"/>
                                          </p:val>
                                        </p:tav>
                                        <p:tav tm="100000">
                                          <p:val>
                                            <p:strVal val="#ppt_w"/>
                                          </p:val>
                                        </p:tav>
                                      </p:tavLst>
                                    </p:anim>
                                    <p:anim calcmode="lin" valueType="num">
                                      <p:cBhvr>
                                        <p:cTn id="24" dur="1000" fill="hold"/>
                                        <p:tgtEl>
                                          <p:spTgt spid="27"/>
                                        </p:tgtEl>
                                        <p:attrNameLst>
                                          <p:attrName>ppt_h</p:attrName>
                                        </p:attrNameLst>
                                      </p:cBhvr>
                                      <p:tavLst>
                                        <p:tav tm="0">
                                          <p:val>
                                            <p:fltVal val="0"/>
                                          </p:val>
                                        </p:tav>
                                        <p:tav tm="100000">
                                          <p:val>
                                            <p:strVal val="#ppt_h"/>
                                          </p:val>
                                        </p:tav>
                                      </p:tavLst>
                                    </p:anim>
                                    <p:animEffect transition="in" filter="fade">
                                      <p:cBhvr>
                                        <p:cTn id="25" dur="1000"/>
                                        <p:tgtEl>
                                          <p:spTgt spid="27"/>
                                        </p:tgtEl>
                                      </p:cBhvr>
                                    </p:animEffect>
                                  </p:childTnLst>
                                </p:cTn>
                              </p:par>
                            </p:childTnLst>
                          </p:cTn>
                        </p:par>
                        <p:par>
                          <p:cTn id="26" fill="hold">
                            <p:stCondLst>
                              <p:cond delay="3000"/>
                            </p:stCondLst>
                            <p:childTnLst>
                              <p:par>
                                <p:cTn id="27" presetID="53" presetClass="entr" presetSubtype="16" repeatCount="indefinite"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Effect transition="in" filter="fade">
                                      <p:cBhvr>
                                        <p:cTn id="31" dur="1000"/>
                                        <p:tgtEl>
                                          <p:spTgt spid="16"/>
                                        </p:tgtEl>
                                      </p:cBhvr>
                                    </p:animEffect>
                                  </p:childTnLst>
                                </p:cTn>
                              </p:par>
                            </p:childTnLst>
                          </p:cTn>
                        </p:par>
                        <p:par>
                          <p:cTn id="32" fill="hold">
                            <p:stCondLst>
                              <p:cond delay="4000"/>
                            </p:stCondLst>
                            <p:childTnLst>
                              <p:par>
                                <p:cTn id="33" presetID="53" presetClass="entr" presetSubtype="16" repeatCount="indefinite"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Effect transition="in" filter="fade">
                                      <p:cBhvr>
                                        <p:cTn id="37" dur="1000"/>
                                        <p:tgtEl>
                                          <p:spTgt spid="13"/>
                                        </p:tgtEl>
                                      </p:cBhvr>
                                    </p:animEffect>
                                  </p:childTnLst>
                                </p:cTn>
                              </p:par>
                              <p:par>
                                <p:cTn id="38" presetID="53" presetClass="entr" presetSubtype="16" repeatCount="indefinite"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1000" fill="hold"/>
                                        <p:tgtEl>
                                          <p:spTgt spid="29"/>
                                        </p:tgtEl>
                                        <p:attrNameLst>
                                          <p:attrName>ppt_w</p:attrName>
                                        </p:attrNameLst>
                                      </p:cBhvr>
                                      <p:tavLst>
                                        <p:tav tm="0">
                                          <p:val>
                                            <p:fltVal val="0"/>
                                          </p:val>
                                        </p:tav>
                                        <p:tav tm="100000">
                                          <p:val>
                                            <p:strVal val="#ppt_w"/>
                                          </p:val>
                                        </p:tav>
                                      </p:tavLst>
                                    </p:anim>
                                    <p:anim calcmode="lin" valueType="num">
                                      <p:cBhvr>
                                        <p:cTn id="41" dur="1000" fill="hold"/>
                                        <p:tgtEl>
                                          <p:spTgt spid="29"/>
                                        </p:tgtEl>
                                        <p:attrNameLst>
                                          <p:attrName>ppt_h</p:attrName>
                                        </p:attrNameLst>
                                      </p:cBhvr>
                                      <p:tavLst>
                                        <p:tav tm="0">
                                          <p:val>
                                            <p:fltVal val="0"/>
                                          </p:val>
                                        </p:tav>
                                        <p:tav tm="100000">
                                          <p:val>
                                            <p:strVal val="#ppt_h"/>
                                          </p:val>
                                        </p:tav>
                                      </p:tavLst>
                                    </p:anim>
                                    <p:animEffect transition="in" filter="fade">
                                      <p:cBhvr>
                                        <p:cTn id="42" dur="1000"/>
                                        <p:tgtEl>
                                          <p:spTgt spid="29"/>
                                        </p:tgtEl>
                                      </p:cBhvr>
                                    </p:animEffect>
                                  </p:childTnLst>
                                </p:cTn>
                              </p:par>
                              <p:par>
                                <p:cTn id="43" presetID="53" presetClass="entr" presetSubtype="16" repeatCount="indefinite"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1000" fill="hold"/>
                                        <p:tgtEl>
                                          <p:spTgt spid="3"/>
                                        </p:tgtEl>
                                        <p:attrNameLst>
                                          <p:attrName>ppt_w</p:attrName>
                                        </p:attrNameLst>
                                      </p:cBhvr>
                                      <p:tavLst>
                                        <p:tav tm="0">
                                          <p:val>
                                            <p:fltVal val="0"/>
                                          </p:val>
                                        </p:tav>
                                        <p:tav tm="100000">
                                          <p:val>
                                            <p:strVal val="#ppt_w"/>
                                          </p:val>
                                        </p:tav>
                                      </p:tavLst>
                                    </p:anim>
                                    <p:anim calcmode="lin" valueType="num">
                                      <p:cBhvr>
                                        <p:cTn id="46" dur="1000" fill="hold"/>
                                        <p:tgtEl>
                                          <p:spTgt spid="3"/>
                                        </p:tgtEl>
                                        <p:attrNameLst>
                                          <p:attrName>ppt_h</p:attrName>
                                        </p:attrNameLst>
                                      </p:cBhvr>
                                      <p:tavLst>
                                        <p:tav tm="0">
                                          <p:val>
                                            <p:fltVal val="0"/>
                                          </p:val>
                                        </p:tav>
                                        <p:tav tm="100000">
                                          <p:val>
                                            <p:strVal val="#ppt_h"/>
                                          </p:val>
                                        </p:tav>
                                      </p:tavLst>
                                    </p:anim>
                                    <p:animEffect transition="in" filter="fade">
                                      <p:cBhvr>
                                        <p:cTn id="47" dur="1000"/>
                                        <p:tgtEl>
                                          <p:spTgt spid="3"/>
                                        </p:tgtEl>
                                      </p:cBhvr>
                                    </p:animEffect>
                                  </p:childTnLst>
                                </p:cTn>
                              </p:par>
                              <p:par>
                                <p:cTn id="48" presetID="53" presetClass="entr" presetSubtype="16"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p:cTn id="50" dur="500" fill="hold"/>
                                        <p:tgtEl>
                                          <p:spTgt spid="40"/>
                                        </p:tgtEl>
                                        <p:attrNameLst>
                                          <p:attrName>ppt_w</p:attrName>
                                        </p:attrNameLst>
                                      </p:cBhvr>
                                      <p:tavLst>
                                        <p:tav tm="0">
                                          <p:val>
                                            <p:fltVal val="0"/>
                                          </p:val>
                                        </p:tav>
                                        <p:tav tm="100000">
                                          <p:val>
                                            <p:strVal val="#ppt_w"/>
                                          </p:val>
                                        </p:tav>
                                      </p:tavLst>
                                    </p:anim>
                                    <p:anim calcmode="lin" valueType="num">
                                      <p:cBhvr>
                                        <p:cTn id="51" dur="500" fill="hold"/>
                                        <p:tgtEl>
                                          <p:spTgt spid="40"/>
                                        </p:tgtEl>
                                        <p:attrNameLst>
                                          <p:attrName>ppt_h</p:attrName>
                                        </p:attrNameLst>
                                      </p:cBhvr>
                                      <p:tavLst>
                                        <p:tav tm="0">
                                          <p:val>
                                            <p:fltVal val="0"/>
                                          </p:val>
                                        </p:tav>
                                        <p:tav tm="100000">
                                          <p:val>
                                            <p:strVal val="#ppt_h"/>
                                          </p:val>
                                        </p:tav>
                                      </p:tavLst>
                                    </p:anim>
                                    <p:animEffect transition="in" filter="fade">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P spid="5" grpId="0" animBg="1"/>
      <p:bldP spid="3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16100" y="136619"/>
            <a:ext cx="8661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400" dirty="0"/>
              <a:t>Pour exploiter les veines de charbon </a:t>
            </a:r>
            <a:r>
              <a:rPr lang="fr-FR" sz="2400" b="1" dirty="0"/>
              <a:t>il a fallu perforer </a:t>
            </a:r>
            <a:r>
              <a:rPr lang="fr-FR" sz="2400" dirty="0"/>
              <a:t>la couche imperméable qui séparait la nappe phréatique des terrains carbonifères situés en dessous et </a:t>
            </a:r>
            <a:r>
              <a:rPr lang="fr-FR" sz="2400" b="1" dirty="0"/>
              <a:t>le permien </a:t>
            </a:r>
            <a:r>
              <a:rPr lang="fr-FR" sz="2400" dirty="0"/>
              <a:t>s’est fissuré </a:t>
            </a:r>
          </a:p>
        </p:txBody>
      </p:sp>
      <p:pic>
        <p:nvPicPr>
          <p:cNvPr id="3" name="Image 2"/>
          <p:cNvPicPr>
            <a:picLocks noChangeAspect="1"/>
          </p:cNvPicPr>
          <p:nvPr/>
        </p:nvPicPr>
        <p:blipFill>
          <a:blip r:embed="rId3"/>
          <a:stretch>
            <a:fillRect/>
          </a:stretch>
        </p:blipFill>
        <p:spPr>
          <a:xfrm>
            <a:off x="1102289" y="1808575"/>
            <a:ext cx="10509337" cy="4277068"/>
          </a:xfrm>
          <a:prstGeom prst="rect">
            <a:avLst/>
          </a:prstGeom>
        </p:spPr>
      </p:pic>
      <p:sp>
        <p:nvSpPr>
          <p:cNvPr id="4" name="Rectangle 3"/>
          <p:cNvSpPr/>
          <p:nvPr/>
        </p:nvSpPr>
        <p:spPr>
          <a:xfrm>
            <a:off x="2633710" y="2929631"/>
            <a:ext cx="177553" cy="278758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8290264" y="3577701"/>
            <a:ext cx="184952" cy="167048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257" y="2014508"/>
            <a:ext cx="950848" cy="104593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4840" y="2874544"/>
            <a:ext cx="950848" cy="1045933"/>
          </a:xfrm>
          <a:prstGeom prst="rect">
            <a:avLst/>
          </a:prstGeom>
        </p:spPr>
      </p:pic>
      <p:sp>
        <p:nvSpPr>
          <p:cNvPr id="8" name="Éclair 7"/>
          <p:cNvSpPr/>
          <p:nvPr/>
        </p:nvSpPr>
        <p:spPr>
          <a:xfrm flipH="1">
            <a:off x="3156292" y="3846292"/>
            <a:ext cx="1017240" cy="1076048"/>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clair 8"/>
          <p:cNvSpPr/>
          <p:nvPr/>
        </p:nvSpPr>
        <p:spPr>
          <a:xfrm flipH="1">
            <a:off x="4179391" y="4000478"/>
            <a:ext cx="787992" cy="924756"/>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11"/>
          <p:cNvSpPr>
            <a:spLocks noGrp="1"/>
          </p:cNvSpPr>
          <p:nvPr>
            <p:ph type="sldNum" sz="quarter" idx="12"/>
          </p:nvPr>
        </p:nvSpPr>
        <p:spPr/>
        <p:txBody>
          <a:bodyPr/>
          <a:lstStyle/>
          <a:p>
            <a:fld id="{7AA7205A-32C8-4B29-B2D9-1BB3C0E110DB}" type="slidenum">
              <a:rPr lang="fr-FR" smtClean="0"/>
              <a:t>18</a:t>
            </a:fld>
            <a:endParaRPr lang="fr-FR" dirty="0"/>
          </a:p>
        </p:txBody>
      </p:sp>
      <p:cxnSp>
        <p:nvCxnSpPr>
          <p:cNvPr id="14" name="Connecteur droit avec flèche 13"/>
          <p:cNvCxnSpPr>
            <a:cxnSpLocks/>
          </p:cNvCxnSpPr>
          <p:nvPr/>
        </p:nvCxnSpPr>
        <p:spPr>
          <a:xfrm>
            <a:off x="8102600" y="1336947"/>
            <a:ext cx="187664" cy="172349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4603239">
            <a:off x="4181807" y="3284084"/>
            <a:ext cx="309771" cy="44034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405022" y="6272077"/>
            <a:ext cx="4361279" cy="449399"/>
          </a:xfrm>
          <a:prstGeom prst="wedgeRoundRectCallout">
            <a:avLst>
              <a:gd name="adj1" fmla="val -73160"/>
              <a:gd name="adj2" fmla="val -44728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Fissuration du PERMIEN</a:t>
            </a:r>
          </a:p>
        </p:txBody>
      </p:sp>
      <p:sp>
        <p:nvSpPr>
          <p:cNvPr id="10" name="Rectangle à coins arrondis 9"/>
          <p:cNvSpPr/>
          <p:nvPr/>
        </p:nvSpPr>
        <p:spPr>
          <a:xfrm>
            <a:off x="1813257" y="6437419"/>
            <a:ext cx="1562471" cy="355106"/>
          </a:xfrm>
          <a:prstGeom prst="wedgeRoundRectCallout">
            <a:avLst>
              <a:gd name="adj1" fmla="val 9805"/>
              <a:gd name="adj2" fmla="val -41524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Puits de mine</a:t>
            </a:r>
          </a:p>
        </p:txBody>
      </p:sp>
      <p:sp>
        <p:nvSpPr>
          <p:cNvPr id="13" name="Ellipse 12"/>
          <p:cNvSpPr/>
          <p:nvPr/>
        </p:nvSpPr>
        <p:spPr>
          <a:xfrm>
            <a:off x="4967383" y="4175680"/>
            <a:ext cx="1368129" cy="653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bas 15"/>
          <p:cNvSpPr/>
          <p:nvPr/>
        </p:nvSpPr>
        <p:spPr>
          <a:xfrm>
            <a:off x="5556836" y="2164272"/>
            <a:ext cx="350729" cy="20099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076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indefinite"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repeatCount="indefinite"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1+#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189974" y="213065"/>
            <a:ext cx="10045874" cy="4067821"/>
          </a:xfrm>
          <a:prstGeom prst="rect">
            <a:avLst/>
          </a:prstGeom>
          <a:ln>
            <a:noFill/>
          </a:ln>
          <a:effectLst>
            <a:outerShdw blurRad="292100" dist="139700" dir="2700000" algn="tl" rotWithShape="0">
              <a:schemeClr val="bg1">
                <a:alpha val="65000"/>
              </a:schemeClr>
            </a:outerShdw>
          </a:effectLst>
        </p:spPr>
      </p:pic>
      <p:sp>
        <p:nvSpPr>
          <p:cNvPr id="3" name="ZoneTexte 2"/>
          <p:cNvSpPr txBox="1"/>
          <p:nvPr/>
        </p:nvSpPr>
        <p:spPr>
          <a:xfrm>
            <a:off x="1181100" y="4474140"/>
            <a:ext cx="9929486"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3200" dirty="0"/>
              <a:t>Comme la couche étanche est fracturée l’eau de la nappe « descend » dans la mine</a:t>
            </a:r>
          </a:p>
          <a:p>
            <a:pPr algn="ctr"/>
            <a:r>
              <a:rPr lang="fr-FR" sz="3200" dirty="0"/>
              <a:t>L’eau circule du haut vers le bas</a:t>
            </a:r>
          </a:p>
        </p:txBody>
      </p:sp>
      <p:sp>
        <p:nvSpPr>
          <p:cNvPr id="4" name="Rectangle à coins arrondis 3"/>
          <p:cNvSpPr/>
          <p:nvPr/>
        </p:nvSpPr>
        <p:spPr>
          <a:xfrm>
            <a:off x="3117845" y="346328"/>
            <a:ext cx="1304624" cy="852256"/>
          </a:xfrm>
          <a:prstGeom prst="wedgeRoundRectCallout">
            <a:avLst>
              <a:gd name="adj1" fmla="val 59136"/>
              <a:gd name="adj2" fmla="val 29944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Fissures dans le permien</a:t>
            </a:r>
          </a:p>
        </p:txBody>
      </p:sp>
      <p:sp>
        <p:nvSpPr>
          <p:cNvPr id="5" name="Rectangle à coins arrondis 4"/>
          <p:cNvSpPr/>
          <p:nvPr/>
        </p:nvSpPr>
        <p:spPr>
          <a:xfrm>
            <a:off x="1279651" y="2259244"/>
            <a:ext cx="1304624" cy="852256"/>
          </a:xfrm>
          <a:prstGeom prst="wedgeRoundRectCallout">
            <a:avLst>
              <a:gd name="adj1" fmla="val 109641"/>
              <a:gd name="adj2" fmla="val 14938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Eau dans la mine</a:t>
            </a:r>
          </a:p>
        </p:txBody>
      </p:sp>
      <p:sp>
        <p:nvSpPr>
          <p:cNvPr id="6" name="Espace réservé du numéro de diapositive 5"/>
          <p:cNvSpPr>
            <a:spLocks noGrp="1"/>
          </p:cNvSpPr>
          <p:nvPr>
            <p:ph type="sldNum" sz="quarter" idx="12"/>
          </p:nvPr>
        </p:nvSpPr>
        <p:spPr/>
        <p:txBody>
          <a:bodyPr/>
          <a:lstStyle/>
          <a:p>
            <a:fld id="{7AA7205A-32C8-4B29-B2D9-1BB3C0E110DB}" type="slidenum">
              <a:rPr lang="fr-FR" smtClean="0"/>
              <a:t>19</a:t>
            </a:fld>
            <a:endParaRPr lang="fr-FR" dirty="0"/>
          </a:p>
        </p:txBody>
      </p:sp>
      <p:sp>
        <p:nvSpPr>
          <p:cNvPr id="7" name="Flèche : bas 6"/>
          <p:cNvSpPr/>
          <p:nvPr/>
        </p:nvSpPr>
        <p:spPr>
          <a:xfrm>
            <a:off x="5283200" y="2463800"/>
            <a:ext cx="482600" cy="1295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Bulle narrative : rectangle à coins arrondis 7"/>
          <p:cNvSpPr/>
          <p:nvPr/>
        </p:nvSpPr>
        <p:spPr>
          <a:xfrm>
            <a:off x="8748708" y="355426"/>
            <a:ext cx="1786577" cy="1686316"/>
          </a:xfrm>
          <a:prstGeom prst="wedgeRoundRectCallout">
            <a:avLst>
              <a:gd name="adj1" fmla="val -227154"/>
              <a:gd name="adj2" fmla="val 12697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2400" dirty="0"/>
              <a:t>Sens de circulation de l’eau</a:t>
            </a:r>
          </a:p>
        </p:txBody>
      </p:sp>
    </p:spTree>
    <p:extLst>
      <p:ext uri="{BB962C8B-B14F-4D97-AF65-F5344CB8AC3E}">
        <p14:creationId xmlns:p14="http://schemas.microsoft.com/office/powerpoint/2010/main" val="94221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1815642" y="3275268"/>
            <a:ext cx="8795208" cy="4954332"/>
          </a:xfrm>
        </p:spPr>
        <p:txBody>
          <a:bodyPr>
            <a:normAutofit/>
          </a:bodyPr>
          <a:lstStyle/>
          <a:p>
            <a:pPr marL="0" indent="0">
              <a:buNone/>
            </a:pPr>
            <a:endParaRPr lang="fr-FR" sz="3600" dirty="0"/>
          </a:p>
          <a:p>
            <a:pPr lvl="1">
              <a:buFont typeface="Wingdings" panose="05000000000000000000" pitchFamily="2" charset="2"/>
              <a:buChar char="Ø"/>
            </a:pPr>
            <a:r>
              <a:rPr lang="fr-FR" sz="3200" b="1" dirty="0"/>
              <a:t>  </a:t>
            </a:r>
            <a:r>
              <a:rPr lang="fr-FR" sz="4000" b="1" dirty="0"/>
              <a:t>Problèmes liés à la pollution de la nappe phréatique et au manque d’eau potable</a:t>
            </a:r>
          </a:p>
          <a:p>
            <a:pPr lvl="1">
              <a:buFont typeface="Wingdings" panose="05000000000000000000" pitchFamily="2" charset="2"/>
              <a:buChar char="Ø"/>
            </a:pPr>
            <a:endParaRPr lang="fr-FR" sz="4000" b="1" dirty="0"/>
          </a:p>
          <a:p>
            <a:pPr marL="342900" lvl="1" indent="0">
              <a:buNone/>
            </a:pPr>
            <a:br>
              <a:rPr lang="fr-FR" sz="3200" dirty="0"/>
            </a:br>
            <a:endParaRPr lang="fr-FR" sz="3200" dirty="0"/>
          </a:p>
          <a:p>
            <a:endParaRPr lang="fr-FR" dirty="0"/>
          </a:p>
        </p:txBody>
      </p:sp>
      <p:sp>
        <p:nvSpPr>
          <p:cNvPr id="2" name="Espace réservé du numéro de diapositive 1"/>
          <p:cNvSpPr>
            <a:spLocks noGrp="1"/>
          </p:cNvSpPr>
          <p:nvPr>
            <p:ph type="sldNum" sz="quarter" idx="12"/>
          </p:nvPr>
        </p:nvSpPr>
        <p:spPr/>
        <p:txBody>
          <a:bodyPr/>
          <a:lstStyle/>
          <a:p>
            <a:fld id="{4DBB43F2-5F38-453C-B4D6-FA50B44E37D7}" type="slidenum">
              <a:rPr lang="fr-FR" smtClean="0"/>
              <a:t>2</a:t>
            </a:fld>
            <a:endParaRPr lang="fr-FR"/>
          </a:p>
        </p:txBody>
      </p:sp>
      <p:sp>
        <p:nvSpPr>
          <p:cNvPr id="3" name="ZoneTexte 2"/>
          <p:cNvSpPr txBox="1"/>
          <p:nvPr/>
        </p:nvSpPr>
        <p:spPr>
          <a:xfrm>
            <a:off x="1293829" y="259020"/>
            <a:ext cx="9838834"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800" dirty="0">
                <a:effectLst>
                  <a:outerShdw blurRad="38100" dist="38100" dir="2700000" algn="tl">
                    <a:srgbClr val="000000">
                      <a:alpha val="43137"/>
                    </a:srgbClr>
                  </a:outerShdw>
                </a:effectLst>
              </a:rPr>
              <a:t>Nous aborderons 2 sujets principaux</a:t>
            </a:r>
          </a:p>
        </p:txBody>
      </p:sp>
      <p:sp>
        <p:nvSpPr>
          <p:cNvPr id="4" name="ZoneTexte 3"/>
          <p:cNvSpPr txBox="1"/>
          <p:nvPr/>
        </p:nvSpPr>
        <p:spPr>
          <a:xfrm>
            <a:off x="2051050" y="1767145"/>
            <a:ext cx="7988300" cy="1323439"/>
          </a:xfrm>
          <a:prstGeom prst="rect">
            <a:avLst/>
          </a:prstGeom>
          <a:noFill/>
        </p:spPr>
        <p:txBody>
          <a:bodyPr wrap="square" rtlCol="0">
            <a:spAutoFit/>
          </a:bodyPr>
          <a:lstStyle/>
          <a:p>
            <a:pPr marL="571500" indent="-571500">
              <a:buFont typeface="Wingdings" panose="05000000000000000000" pitchFamily="2" charset="2"/>
              <a:buChar char="Ø"/>
            </a:pPr>
            <a:r>
              <a:rPr lang="fr-FR" sz="4000" b="1" dirty="0"/>
              <a:t> Problèmes liés aux niveaux d’eau et aux risques d’inondations</a:t>
            </a:r>
          </a:p>
        </p:txBody>
      </p:sp>
    </p:spTree>
    <p:extLst>
      <p:ext uri="{BB962C8B-B14F-4D97-AF65-F5344CB8AC3E}">
        <p14:creationId xmlns:p14="http://schemas.microsoft.com/office/powerpoint/2010/main" val="12694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wipe(up)">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102290" y="172097"/>
            <a:ext cx="10146083" cy="5690606"/>
          </a:xfrm>
          <a:prstGeom prst="rect">
            <a:avLst/>
          </a:prstGeom>
        </p:spPr>
      </p:pic>
      <p:sp>
        <p:nvSpPr>
          <p:cNvPr id="3" name="ZoneTexte 2"/>
          <p:cNvSpPr txBox="1"/>
          <p:nvPr/>
        </p:nvSpPr>
        <p:spPr>
          <a:xfrm>
            <a:off x="1102290" y="5930284"/>
            <a:ext cx="1005840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dirty="0"/>
              <a:t>Les exploitations sont envahies par les eaux et il faut pomper l’eau de la mine pour pouvoir travailler dans les galeries </a:t>
            </a:r>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20</a:t>
            </a:fld>
            <a:endParaRPr lang="fr-FR" dirty="0"/>
          </a:p>
        </p:txBody>
      </p:sp>
      <p:sp>
        <p:nvSpPr>
          <p:cNvPr id="7" name="Ellipse 6"/>
          <p:cNvSpPr/>
          <p:nvPr/>
        </p:nvSpPr>
        <p:spPr>
          <a:xfrm>
            <a:off x="3803736" y="4443864"/>
            <a:ext cx="1453020" cy="879698"/>
          </a:xfrm>
          <a:prstGeom prst="ellipse">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POMPES</a:t>
            </a:r>
          </a:p>
        </p:txBody>
      </p:sp>
      <p:sp>
        <p:nvSpPr>
          <p:cNvPr id="8" name="Éclair 7"/>
          <p:cNvSpPr/>
          <p:nvPr/>
        </p:nvSpPr>
        <p:spPr>
          <a:xfrm rot="2581163">
            <a:off x="6421380" y="2347771"/>
            <a:ext cx="747741" cy="1015981"/>
          </a:xfrm>
          <a:prstGeom prst="lightningBol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clair 8"/>
          <p:cNvSpPr/>
          <p:nvPr/>
        </p:nvSpPr>
        <p:spPr>
          <a:xfrm rot="658444">
            <a:off x="5127026" y="2734476"/>
            <a:ext cx="747741" cy="1015981"/>
          </a:xfrm>
          <a:prstGeom prst="lightningBol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Bulle narrative : rectangle à coins arrondis 4"/>
          <p:cNvSpPr/>
          <p:nvPr/>
        </p:nvSpPr>
        <p:spPr>
          <a:xfrm>
            <a:off x="7198290" y="3482236"/>
            <a:ext cx="1716066" cy="1089764"/>
          </a:xfrm>
          <a:prstGeom prst="wedgeRoundRectCallout">
            <a:avLst>
              <a:gd name="adj1" fmla="val -152285"/>
              <a:gd name="adj2" fmla="val 29167"/>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Eau dans l’exploitation</a:t>
            </a:r>
          </a:p>
        </p:txBody>
      </p:sp>
    </p:spTree>
    <p:extLst>
      <p:ext uri="{BB962C8B-B14F-4D97-AF65-F5344CB8AC3E}">
        <p14:creationId xmlns:p14="http://schemas.microsoft.com/office/powerpoint/2010/main" val="124220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repeatCount="indefinite"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413192" y="193351"/>
            <a:ext cx="4557924" cy="6528124"/>
          </a:xfrm>
          <a:prstGeom prst="rect">
            <a:avLst/>
          </a:prstGeom>
          <a:ln>
            <a:noFill/>
          </a:ln>
          <a:effectLst>
            <a:outerShdw blurRad="190500" algn="tl" rotWithShape="0">
              <a:srgbClr val="000000">
                <a:alpha val="70000"/>
              </a:srgbClr>
            </a:outerShdw>
          </a:effectLst>
        </p:spPr>
      </p:pic>
      <p:sp>
        <p:nvSpPr>
          <p:cNvPr id="4" name="Rectangle à coins arrondis 3"/>
          <p:cNvSpPr/>
          <p:nvPr/>
        </p:nvSpPr>
        <p:spPr>
          <a:xfrm>
            <a:off x="7528141" y="789142"/>
            <a:ext cx="4339225" cy="5035462"/>
          </a:xfrm>
          <a:prstGeom prst="wedgeRoundRectCallout">
            <a:avLst>
              <a:gd name="adj1" fmla="val -88728"/>
              <a:gd name="adj2" fmla="val 651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3600" dirty="0"/>
              <a:t>L’eau du fond  ou </a:t>
            </a:r>
            <a:r>
              <a:rPr lang="fr-FR" sz="3600" i="1" dirty="0"/>
              <a:t>eau d’exhaure </a:t>
            </a:r>
          </a:p>
          <a:p>
            <a:pPr algn="ctr"/>
            <a:r>
              <a:rPr lang="fr-FR" sz="3600" dirty="0"/>
              <a:t>est remontée en surface puis évacuée dans les rivières</a:t>
            </a:r>
          </a:p>
        </p:txBody>
      </p:sp>
      <p:sp>
        <p:nvSpPr>
          <p:cNvPr id="5" name="Espace réservé du numéro de diapositive 4"/>
          <p:cNvSpPr>
            <a:spLocks noGrp="1"/>
          </p:cNvSpPr>
          <p:nvPr>
            <p:ph type="sldNum" sz="quarter" idx="12"/>
          </p:nvPr>
        </p:nvSpPr>
        <p:spPr/>
        <p:txBody>
          <a:bodyPr/>
          <a:lstStyle/>
          <a:p>
            <a:fld id="{7AA7205A-32C8-4B29-B2D9-1BB3C0E110DB}" type="slidenum">
              <a:rPr lang="fr-FR" smtClean="0"/>
              <a:t>21</a:t>
            </a:fld>
            <a:endParaRPr lang="fr-FR" dirty="0"/>
          </a:p>
        </p:txBody>
      </p:sp>
    </p:spTree>
    <p:extLst>
      <p:ext uri="{BB962C8B-B14F-4D97-AF65-F5344CB8AC3E}">
        <p14:creationId xmlns:p14="http://schemas.microsoft.com/office/powerpoint/2010/main" val="15765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64921" y="1817660"/>
            <a:ext cx="9507254" cy="1200329"/>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600" dirty="0"/>
              <a:t>L’exploitation minière a provoqué</a:t>
            </a:r>
          </a:p>
          <a:p>
            <a:pPr algn="ctr"/>
            <a:r>
              <a:rPr lang="fr-FR" sz="3600" dirty="0"/>
              <a:t> </a:t>
            </a:r>
            <a:r>
              <a:rPr lang="fr-FR" sz="3600" b="1" dirty="0">
                <a:solidFill>
                  <a:srgbClr val="C00000"/>
                </a:solidFill>
              </a:rPr>
              <a:t>l’effondrement des terrains en surface</a:t>
            </a:r>
          </a:p>
        </p:txBody>
      </p:sp>
      <p:sp>
        <p:nvSpPr>
          <p:cNvPr id="3" name="ZoneTexte 2"/>
          <p:cNvSpPr txBox="1"/>
          <p:nvPr/>
        </p:nvSpPr>
        <p:spPr>
          <a:xfrm>
            <a:off x="1164921" y="3648011"/>
            <a:ext cx="9507254" cy="1754326"/>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defRPr sz="2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fr-FR" sz="3600" dirty="0"/>
              <a:t>Le pompage systématique des eaux dans la mine a provoqué une</a:t>
            </a:r>
          </a:p>
          <a:p>
            <a:pPr algn="ctr"/>
            <a:r>
              <a:rPr lang="fr-FR" sz="3600" dirty="0"/>
              <a:t> </a:t>
            </a:r>
            <a:r>
              <a:rPr lang="fr-FR" sz="3600" b="1" dirty="0">
                <a:solidFill>
                  <a:srgbClr val="C00000"/>
                </a:solidFill>
              </a:rPr>
              <a:t>descente du niveau de la nappe phréatique</a:t>
            </a:r>
          </a:p>
        </p:txBody>
      </p:sp>
      <p:sp>
        <p:nvSpPr>
          <p:cNvPr id="4" name="ZoneTexte 3"/>
          <p:cNvSpPr txBox="1"/>
          <p:nvPr/>
        </p:nvSpPr>
        <p:spPr>
          <a:xfrm>
            <a:off x="2269723" y="329215"/>
            <a:ext cx="7936637" cy="1200329"/>
          </a:xfrm>
          <a:prstGeom prst="rect">
            <a:avLst/>
          </a:prstGeom>
          <a:noFill/>
        </p:spPr>
        <p:txBody>
          <a:bodyPr wrap="square" rtlCol="0">
            <a:spAutoFit/>
          </a:bodyPr>
          <a:lstStyle/>
          <a:p>
            <a:pPr algn="ctr"/>
            <a:r>
              <a:rPr lang="fr-FR" sz="3600" i="1" dirty="0"/>
              <a:t>L’exploitation minière a eu deux conséquences </a:t>
            </a:r>
          </a:p>
        </p:txBody>
      </p:sp>
      <p:sp>
        <p:nvSpPr>
          <p:cNvPr id="5" name="Espace réservé du numéro de diapositive 4"/>
          <p:cNvSpPr>
            <a:spLocks noGrp="1"/>
          </p:cNvSpPr>
          <p:nvPr>
            <p:ph type="sldNum" sz="quarter" idx="12"/>
          </p:nvPr>
        </p:nvSpPr>
        <p:spPr/>
        <p:txBody>
          <a:bodyPr/>
          <a:lstStyle/>
          <a:p>
            <a:fld id="{7AA7205A-32C8-4B29-B2D9-1BB3C0E110DB}" type="slidenum">
              <a:rPr lang="fr-FR" smtClean="0"/>
              <a:t>22</a:t>
            </a:fld>
            <a:endParaRPr lang="fr-FR" dirty="0"/>
          </a:p>
        </p:txBody>
      </p:sp>
    </p:spTree>
    <p:extLst>
      <p:ext uri="{BB962C8B-B14F-4D97-AF65-F5344CB8AC3E}">
        <p14:creationId xmlns:p14="http://schemas.microsoft.com/office/powerpoint/2010/main" val="84886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625614" y="864330"/>
            <a:ext cx="555986" cy="2469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1277655" y="695970"/>
            <a:ext cx="9371373" cy="1275166"/>
          </a:xfrm>
          <a:custGeom>
            <a:avLst/>
            <a:gdLst>
              <a:gd name="connsiteX0" fmla="*/ 0 w 7217546"/>
              <a:gd name="connsiteY0" fmla="*/ 0 h 1198485"/>
              <a:gd name="connsiteX1" fmla="*/ 7217546 w 7217546"/>
              <a:gd name="connsiteY1" fmla="*/ 0 h 1198485"/>
              <a:gd name="connsiteX2" fmla="*/ 7217546 w 7217546"/>
              <a:gd name="connsiteY2" fmla="*/ 1198485 h 1198485"/>
              <a:gd name="connsiteX3" fmla="*/ 0 w 7217546"/>
              <a:gd name="connsiteY3" fmla="*/ 1198485 h 1198485"/>
              <a:gd name="connsiteX4" fmla="*/ 0 w 7217546"/>
              <a:gd name="connsiteY4" fmla="*/ 0 h 1198485"/>
              <a:gd name="connsiteX0" fmla="*/ 452762 w 7217546"/>
              <a:gd name="connsiteY0" fmla="*/ 35511 h 1198485"/>
              <a:gd name="connsiteX1" fmla="*/ 7217546 w 7217546"/>
              <a:gd name="connsiteY1" fmla="*/ 0 h 1198485"/>
              <a:gd name="connsiteX2" fmla="*/ 7217546 w 7217546"/>
              <a:gd name="connsiteY2" fmla="*/ 1198485 h 1198485"/>
              <a:gd name="connsiteX3" fmla="*/ 0 w 7217546"/>
              <a:gd name="connsiteY3" fmla="*/ 1198485 h 1198485"/>
              <a:gd name="connsiteX4" fmla="*/ 452762 w 7217546"/>
              <a:gd name="connsiteY4" fmla="*/ 35511 h 1198485"/>
              <a:gd name="connsiteX0" fmla="*/ 0 w 7226423"/>
              <a:gd name="connsiteY0" fmla="*/ 53267 h 1198485"/>
              <a:gd name="connsiteX1" fmla="*/ 7226423 w 7226423"/>
              <a:gd name="connsiteY1" fmla="*/ 0 h 1198485"/>
              <a:gd name="connsiteX2" fmla="*/ 7226423 w 7226423"/>
              <a:gd name="connsiteY2" fmla="*/ 1198485 h 1198485"/>
              <a:gd name="connsiteX3" fmla="*/ 8877 w 7226423"/>
              <a:gd name="connsiteY3" fmla="*/ 1198485 h 1198485"/>
              <a:gd name="connsiteX4" fmla="*/ 0 w 7226423"/>
              <a:gd name="connsiteY4" fmla="*/ 53267 h 1198485"/>
              <a:gd name="connsiteX0" fmla="*/ 0 w 7226423"/>
              <a:gd name="connsiteY0" fmla="*/ 53267 h 1198485"/>
              <a:gd name="connsiteX1" fmla="*/ 7226423 w 7226423"/>
              <a:gd name="connsiteY1" fmla="*/ 0 h 1198485"/>
              <a:gd name="connsiteX2" fmla="*/ 7226423 w 7226423"/>
              <a:gd name="connsiteY2" fmla="*/ 1198485 h 1198485"/>
              <a:gd name="connsiteX3" fmla="*/ 8877 w 7226423"/>
              <a:gd name="connsiteY3" fmla="*/ 1198485 h 1198485"/>
              <a:gd name="connsiteX4" fmla="*/ 0 w 7226423"/>
              <a:gd name="connsiteY4" fmla="*/ 53267 h 1198485"/>
              <a:gd name="connsiteX0" fmla="*/ 0 w 7226423"/>
              <a:gd name="connsiteY0" fmla="*/ 53267 h 1198485"/>
              <a:gd name="connsiteX1" fmla="*/ 7226423 w 7226423"/>
              <a:gd name="connsiteY1" fmla="*/ 0 h 1198485"/>
              <a:gd name="connsiteX2" fmla="*/ 7226423 w 7226423"/>
              <a:gd name="connsiteY2" fmla="*/ 1198485 h 1198485"/>
              <a:gd name="connsiteX3" fmla="*/ 8877 w 7226423"/>
              <a:gd name="connsiteY3" fmla="*/ 1198485 h 1198485"/>
              <a:gd name="connsiteX4" fmla="*/ 0 w 7226423"/>
              <a:gd name="connsiteY4" fmla="*/ 53267 h 1198485"/>
              <a:gd name="connsiteX0" fmla="*/ 0 w 7226423"/>
              <a:gd name="connsiteY0" fmla="*/ 0 h 1145218"/>
              <a:gd name="connsiteX1" fmla="*/ 6862439 w 7226423"/>
              <a:gd name="connsiteY1" fmla="*/ 8876 h 1145218"/>
              <a:gd name="connsiteX2" fmla="*/ 7226423 w 7226423"/>
              <a:gd name="connsiteY2" fmla="*/ 1145218 h 1145218"/>
              <a:gd name="connsiteX3" fmla="*/ 8877 w 7226423"/>
              <a:gd name="connsiteY3" fmla="*/ 1145218 h 1145218"/>
              <a:gd name="connsiteX4" fmla="*/ 0 w 7226423"/>
              <a:gd name="connsiteY4" fmla="*/ 0 h 1145218"/>
              <a:gd name="connsiteX0" fmla="*/ 0 w 7226423"/>
              <a:gd name="connsiteY0" fmla="*/ 0 h 1145218"/>
              <a:gd name="connsiteX1" fmla="*/ 6862439 w 7226423"/>
              <a:gd name="connsiteY1" fmla="*/ 8876 h 1145218"/>
              <a:gd name="connsiteX2" fmla="*/ 7226423 w 7226423"/>
              <a:gd name="connsiteY2" fmla="*/ 1145218 h 1145218"/>
              <a:gd name="connsiteX3" fmla="*/ 8877 w 7226423"/>
              <a:gd name="connsiteY3" fmla="*/ 1145218 h 1145218"/>
              <a:gd name="connsiteX4" fmla="*/ 0 w 7226423"/>
              <a:gd name="connsiteY4" fmla="*/ 0 h 1145218"/>
              <a:gd name="connsiteX0" fmla="*/ 0 w 7226423"/>
              <a:gd name="connsiteY0" fmla="*/ 124289 h 1269507"/>
              <a:gd name="connsiteX1" fmla="*/ 7208668 w 7226423"/>
              <a:gd name="connsiteY1" fmla="*/ 0 h 1269507"/>
              <a:gd name="connsiteX2" fmla="*/ 7226423 w 7226423"/>
              <a:gd name="connsiteY2" fmla="*/ 1269507 h 1269507"/>
              <a:gd name="connsiteX3" fmla="*/ 8877 w 7226423"/>
              <a:gd name="connsiteY3" fmla="*/ 1269507 h 1269507"/>
              <a:gd name="connsiteX4" fmla="*/ 0 w 7226423"/>
              <a:gd name="connsiteY4" fmla="*/ 124289 h 1269507"/>
              <a:gd name="connsiteX0" fmla="*/ 0 w 7226423"/>
              <a:gd name="connsiteY0" fmla="*/ 124289 h 1269507"/>
              <a:gd name="connsiteX1" fmla="*/ 7208668 w 7226423"/>
              <a:gd name="connsiteY1" fmla="*/ 0 h 1269507"/>
              <a:gd name="connsiteX2" fmla="*/ 7226423 w 7226423"/>
              <a:gd name="connsiteY2" fmla="*/ 1269507 h 1269507"/>
              <a:gd name="connsiteX3" fmla="*/ 8877 w 7226423"/>
              <a:gd name="connsiteY3" fmla="*/ 1269507 h 1269507"/>
              <a:gd name="connsiteX4" fmla="*/ 0 w 7226423"/>
              <a:gd name="connsiteY4" fmla="*/ 124289 h 1269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6423" h="1269507">
                <a:moveTo>
                  <a:pt x="0" y="124289"/>
                </a:moveTo>
                <a:cubicBezTo>
                  <a:pt x="3731581" y="585926"/>
                  <a:pt x="4622307" y="399495"/>
                  <a:pt x="7208668" y="0"/>
                </a:cubicBezTo>
                <a:lnTo>
                  <a:pt x="7226423" y="1269507"/>
                </a:lnTo>
                <a:lnTo>
                  <a:pt x="8877" y="1269507"/>
                </a:lnTo>
                <a:lnTo>
                  <a:pt x="0" y="124289"/>
                </a:lnTo>
                <a:close/>
              </a:path>
            </a:pathLst>
          </a:cu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277655" y="2095878"/>
            <a:ext cx="9371371" cy="254571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5"/>
          <p:cNvSpPr/>
          <p:nvPr/>
        </p:nvSpPr>
        <p:spPr>
          <a:xfrm rot="591128">
            <a:off x="2548142" y="2959444"/>
            <a:ext cx="6648092" cy="4158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Éclair 6"/>
          <p:cNvSpPr/>
          <p:nvPr/>
        </p:nvSpPr>
        <p:spPr>
          <a:xfrm>
            <a:off x="3841910" y="1960027"/>
            <a:ext cx="150920" cy="43743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Nuage 7"/>
          <p:cNvSpPr/>
          <p:nvPr/>
        </p:nvSpPr>
        <p:spPr>
          <a:xfrm>
            <a:off x="2987525" y="2250154"/>
            <a:ext cx="5363308" cy="695475"/>
          </a:xfrm>
          <a:prstGeom prst="cloud">
            <a:avLst/>
          </a:prstGeom>
          <a:pattFill prst="wave">
            <a:fgClr>
              <a:schemeClr val="accent1"/>
            </a:fgClr>
            <a:bgClr>
              <a:schemeClr val="accent1">
                <a:lumMod val="20000"/>
                <a:lumOff val="8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1"/>
          <p:cNvSpPr/>
          <p:nvPr/>
        </p:nvSpPr>
        <p:spPr>
          <a:xfrm>
            <a:off x="1277656" y="1237413"/>
            <a:ext cx="9371372" cy="860882"/>
          </a:xfrm>
          <a:custGeom>
            <a:avLst/>
            <a:gdLst>
              <a:gd name="connsiteX0" fmla="*/ 0 w 7217546"/>
              <a:gd name="connsiteY0" fmla="*/ 0 h 425674"/>
              <a:gd name="connsiteX1" fmla="*/ 7217546 w 7217546"/>
              <a:gd name="connsiteY1" fmla="*/ 0 h 425674"/>
              <a:gd name="connsiteX2" fmla="*/ 7217546 w 7217546"/>
              <a:gd name="connsiteY2" fmla="*/ 425674 h 425674"/>
              <a:gd name="connsiteX3" fmla="*/ 0 w 7217546"/>
              <a:gd name="connsiteY3" fmla="*/ 425674 h 425674"/>
              <a:gd name="connsiteX4" fmla="*/ 0 w 7217546"/>
              <a:gd name="connsiteY4" fmla="*/ 0 h 425674"/>
              <a:gd name="connsiteX0" fmla="*/ 0 w 7217546"/>
              <a:gd name="connsiteY0" fmla="*/ 0 h 425674"/>
              <a:gd name="connsiteX1" fmla="*/ 7217546 w 7217546"/>
              <a:gd name="connsiteY1" fmla="*/ 0 h 425674"/>
              <a:gd name="connsiteX2" fmla="*/ 7217546 w 7217546"/>
              <a:gd name="connsiteY2" fmla="*/ 425674 h 425674"/>
              <a:gd name="connsiteX3" fmla="*/ 0 w 7217546"/>
              <a:gd name="connsiteY3" fmla="*/ 425674 h 425674"/>
              <a:gd name="connsiteX4" fmla="*/ 0 w 7217546"/>
              <a:gd name="connsiteY4" fmla="*/ 0 h 425674"/>
              <a:gd name="connsiteX0" fmla="*/ 0 w 7217546"/>
              <a:gd name="connsiteY0" fmla="*/ 0 h 425674"/>
              <a:gd name="connsiteX1" fmla="*/ 7217546 w 7217546"/>
              <a:gd name="connsiteY1" fmla="*/ 0 h 425674"/>
              <a:gd name="connsiteX2" fmla="*/ 7217546 w 7217546"/>
              <a:gd name="connsiteY2" fmla="*/ 425674 h 425674"/>
              <a:gd name="connsiteX3" fmla="*/ 0 w 7217546"/>
              <a:gd name="connsiteY3" fmla="*/ 425674 h 425674"/>
              <a:gd name="connsiteX4" fmla="*/ 0 w 7217546"/>
              <a:gd name="connsiteY4" fmla="*/ 0 h 425674"/>
              <a:gd name="connsiteX0" fmla="*/ 0 w 7217546"/>
              <a:gd name="connsiteY0" fmla="*/ 0 h 425674"/>
              <a:gd name="connsiteX1" fmla="*/ 7217546 w 7217546"/>
              <a:gd name="connsiteY1" fmla="*/ 0 h 425674"/>
              <a:gd name="connsiteX2" fmla="*/ 7217546 w 7217546"/>
              <a:gd name="connsiteY2" fmla="*/ 425674 h 425674"/>
              <a:gd name="connsiteX3" fmla="*/ 0 w 7217546"/>
              <a:gd name="connsiteY3" fmla="*/ 425674 h 425674"/>
              <a:gd name="connsiteX4" fmla="*/ 0 w 7217546"/>
              <a:gd name="connsiteY4" fmla="*/ 0 h 425674"/>
              <a:gd name="connsiteX0" fmla="*/ 0 w 7217546"/>
              <a:gd name="connsiteY0" fmla="*/ 0 h 425674"/>
              <a:gd name="connsiteX1" fmla="*/ 7217546 w 7217546"/>
              <a:gd name="connsiteY1" fmla="*/ 0 h 425674"/>
              <a:gd name="connsiteX2" fmla="*/ 7217546 w 7217546"/>
              <a:gd name="connsiteY2" fmla="*/ 425674 h 425674"/>
              <a:gd name="connsiteX3" fmla="*/ 0 w 7217546"/>
              <a:gd name="connsiteY3" fmla="*/ 425674 h 425674"/>
              <a:gd name="connsiteX4" fmla="*/ 0 w 7217546"/>
              <a:gd name="connsiteY4" fmla="*/ 0 h 425674"/>
              <a:gd name="connsiteX0" fmla="*/ 0 w 7217546"/>
              <a:gd name="connsiteY0" fmla="*/ 5626 h 431300"/>
              <a:gd name="connsiteX1" fmla="*/ 3803983 w 7217546"/>
              <a:gd name="connsiteY1" fmla="*/ 273192 h 431300"/>
              <a:gd name="connsiteX2" fmla="*/ 7217546 w 7217546"/>
              <a:gd name="connsiteY2" fmla="*/ 5626 h 431300"/>
              <a:gd name="connsiteX3" fmla="*/ 7217546 w 7217546"/>
              <a:gd name="connsiteY3" fmla="*/ 431300 h 431300"/>
              <a:gd name="connsiteX4" fmla="*/ 0 w 7217546"/>
              <a:gd name="connsiteY4" fmla="*/ 431300 h 431300"/>
              <a:gd name="connsiteX5" fmla="*/ 0 w 7217546"/>
              <a:gd name="connsiteY5" fmla="*/ 5626 h 431300"/>
              <a:gd name="connsiteX0" fmla="*/ 0 w 7217546"/>
              <a:gd name="connsiteY0" fmla="*/ 4156 h 429830"/>
              <a:gd name="connsiteX1" fmla="*/ 3841561 w 7217546"/>
              <a:gd name="connsiteY1" fmla="*/ 396907 h 429830"/>
              <a:gd name="connsiteX2" fmla="*/ 7217546 w 7217546"/>
              <a:gd name="connsiteY2" fmla="*/ 4156 h 429830"/>
              <a:gd name="connsiteX3" fmla="*/ 7217546 w 7217546"/>
              <a:gd name="connsiteY3" fmla="*/ 429830 h 429830"/>
              <a:gd name="connsiteX4" fmla="*/ 0 w 7217546"/>
              <a:gd name="connsiteY4" fmla="*/ 429830 h 429830"/>
              <a:gd name="connsiteX5" fmla="*/ 0 w 7217546"/>
              <a:gd name="connsiteY5" fmla="*/ 4156 h 429830"/>
              <a:gd name="connsiteX0" fmla="*/ 0 w 7217546"/>
              <a:gd name="connsiteY0" fmla="*/ 4509 h 430183"/>
              <a:gd name="connsiteX1" fmla="*/ 3854087 w 7217546"/>
              <a:gd name="connsiteY1" fmla="*/ 359705 h 430183"/>
              <a:gd name="connsiteX2" fmla="*/ 7217546 w 7217546"/>
              <a:gd name="connsiteY2" fmla="*/ 4509 h 430183"/>
              <a:gd name="connsiteX3" fmla="*/ 7217546 w 7217546"/>
              <a:gd name="connsiteY3" fmla="*/ 430183 h 430183"/>
              <a:gd name="connsiteX4" fmla="*/ 0 w 7217546"/>
              <a:gd name="connsiteY4" fmla="*/ 430183 h 430183"/>
              <a:gd name="connsiteX5" fmla="*/ 0 w 7217546"/>
              <a:gd name="connsiteY5" fmla="*/ 4509 h 43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7546" h="430183">
                <a:moveTo>
                  <a:pt x="0" y="4509"/>
                </a:moveTo>
                <a:cubicBezTo>
                  <a:pt x="635477" y="-46996"/>
                  <a:pt x="2651163" y="359705"/>
                  <a:pt x="3854087" y="359705"/>
                </a:cubicBezTo>
                <a:cubicBezTo>
                  <a:pt x="5057011" y="359705"/>
                  <a:pt x="6650098" y="-46996"/>
                  <a:pt x="7217546" y="4509"/>
                </a:cubicBezTo>
                <a:lnTo>
                  <a:pt x="7217546" y="430183"/>
                </a:lnTo>
                <a:lnTo>
                  <a:pt x="0" y="430183"/>
                </a:lnTo>
                <a:lnTo>
                  <a:pt x="0" y="4509"/>
                </a:lnTo>
                <a:close/>
              </a:path>
            </a:pathLst>
          </a:custGeom>
          <a:pattFill prst="wave">
            <a:fgClr>
              <a:schemeClr val="accent1"/>
            </a:fgClr>
            <a:bgClr>
              <a:schemeClr val="accent1">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p:cNvSpPr/>
          <p:nvPr/>
        </p:nvSpPr>
        <p:spPr>
          <a:xfrm>
            <a:off x="1277655" y="2031738"/>
            <a:ext cx="9371371" cy="28390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Éclair 10"/>
          <p:cNvSpPr/>
          <p:nvPr/>
        </p:nvSpPr>
        <p:spPr>
          <a:xfrm>
            <a:off x="5066441" y="1961149"/>
            <a:ext cx="363689" cy="43743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Éclair 11"/>
          <p:cNvSpPr/>
          <p:nvPr/>
        </p:nvSpPr>
        <p:spPr>
          <a:xfrm rot="3374574">
            <a:off x="6768755" y="1919918"/>
            <a:ext cx="375252" cy="43743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Éclair 12"/>
          <p:cNvSpPr/>
          <p:nvPr/>
        </p:nvSpPr>
        <p:spPr>
          <a:xfrm>
            <a:off x="7703820" y="1952857"/>
            <a:ext cx="369836" cy="43743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4347100" y="2512580"/>
            <a:ext cx="408372" cy="4560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à coins arrondis 16"/>
          <p:cNvSpPr/>
          <p:nvPr/>
        </p:nvSpPr>
        <p:spPr>
          <a:xfrm>
            <a:off x="2896295" y="4022990"/>
            <a:ext cx="3796150" cy="612560"/>
          </a:xfrm>
          <a:prstGeom prst="wedgeRoundRectCallout">
            <a:avLst>
              <a:gd name="adj1" fmla="val 318"/>
              <a:gd name="adj2" fmla="val -23472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évacuation en surface de l’eau infiltrée</a:t>
            </a:r>
          </a:p>
        </p:txBody>
      </p:sp>
      <p:sp>
        <p:nvSpPr>
          <p:cNvPr id="18" name="ZoneTexte 17"/>
          <p:cNvSpPr txBox="1"/>
          <p:nvPr/>
        </p:nvSpPr>
        <p:spPr>
          <a:xfrm>
            <a:off x="2407428" y="1757610"/>
            <a:ext cx="1938971" cy="369332"/>
          </a:xfrm>
          <a:prstGeom prst="rect">
            <a:avLst/>
          </a:prstGeom>
          <a:noFill/>
        </p:spPr>
        <p:txBody>
          <a:bodyPr wrap="square" rtlCol="0">
            <a:spAutoFit/>
          </a:bodyPr>
          <a:lstStyle/>
          <a:p>
            <a:r>
              <a:rPr lang="fr-FR" dirty="0">
                <a:solidFill>
                  <a:schemeClr val="bg1"/>
                </a:solidFill>
              </a:rPr>
              <a:t>Nappe phréatique</a:t>
            </a:r>
          </a:p>
        </p:txBody>
      </p:sp>
      <p:sp>
        <p:nvSpPr>
          <p:cNvPr id="19" name="ZoneTexte 18"/>
          <p:cNvSpPr txBox="1"/>
          <p:nvPr/>
        </p:nvSpPr>
        <p:spPr>
          <a:xfrm>
            <a:off x="4867480" y="2494263"/>
            <a:ext cx="3759802" cy="369332"/>
          </a:xfrm>
          <a:prstGeom prst="rect">
            <a:avLst/>
          </a:prstGeom>
          <a:noFill/>
        </p:spPr>
        <p:txBody>
          <a:bodyPr wrap="square" rtlCol="0">
            <a:spAutoFit/>
          </a:bodyPr>
          <a:lstStyle/>
          <a:p>
            <a:r>
              <a:rPr lang="fr-FR" dirty="0"/>
              <a:t>Eau infiltrée dans la zone exploitée</a:t>
            </a:r>
          </a:p>
        </p:txBody>
      </p:sp>
      <p:sp>
        <p:nvSpPr>
          <p:cNvPr id="20" name="Flèche droite rayée 19"/>
          <p:cNvSpPr/>
          <p:nvPr/>
        </p:nvSpPr>
        <p:spPr>
          <a:xfrm rot="5400000">
            <a:off x="7004132" y="2163909"/>
            <a:ext cx="862065" cy="537309"/>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à coins arrondis 20"/>
          <p:cNvSpPr/>
          <p:nvPr/>
        </p:nvSpPr>
        <p:spPr>
          <a:xfrm>
            <a:off x="6725770" y="2978692"/>
            <a:ext cx="2884282" cy="458012"/>
          </a:xfrm>
          <a:prstGeom prst="wedgeRoundRectCallout">
            <a:avLst>
              <a:gd name="adj1" fmla="val -24676"/>
              <a:gd name="adj2" fmla="val -12381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rgbClr val="FF0000"/>
                </a:solidFill>
              </a:rPr>
              <a:t>Sens de circulation de l’eau</a:t>
            </a:r>
          </a:p>
        </p:txBody>
      </p:sp>
      <p:sp>
        <p:nvSpPr>
          <p:cNvPr id="22" name="ZoneTexte 21"/>
          <p:cNvSpPr txBox="1"/>
          <p:nvPr/>
        </p:nvSpPr>
        <p:spPr>
          <a:xfrm>
            <a:off x="1316443" y="4913849"/>
            <a:ext cx="9332583"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a:t>Tant que fonctionne l’exhaure</a:t>
            </a:r>
            <a:r>
              <a:rPr lang="fr-FR" sz="2400" dirty="0"/>
              <a:t>, l’eau infiltrée est évacuée en surface</a:t>
            </a:r>
            <a:br>
              <a:rPr lang="fr-FR" sz="2400" dirty="0"/>
            </a:br>
            <a:r>
              <a:rPr lang="fr-FR" sz="2400" dirty="0"/>
              <a:t>L’eau circule de la nappe vers le carbonifère</a:t>
            </a:r>
          </a:p>
          <a:p>
            <a:pPr algn="ctr"/>
            <a:r>
              <a:rPr lang="fr-FR" sz="2400" b="1" dirty="0"/>
              <a:t>Le niveau de la nappe reste BAS </a:t>
            </a:r>
            <a:r>
              <a:rPr lang="fr-FR" sz="2400" dirty="0"/>
              <a:t>puisque </a:t>
            </a:r>
          </a:p>
          <a:p>
            <a:pPr algn="ctr"/>
            <a:r>
              <a:rPr lang="fr-FR" sz="2400" b="1" dirty="0"/>
              <a:t>la nappe est « vidée » en permanence</a:t>
            </a:r>
          </a:p>
        </p:txBody>
      </p:sp>
      <p:sp>
        <p:nvSpPr>
          <p:cNvPr id="15" name="Demi-tour 14"/>
          <p:cNvSpPr/>
          <p:nvPr/>
        </p:nvSpPr>
        <p:spPr>
          <a:xfrm>
            <a:off x="4495756" y="603683"/>
            <a:ext cx="259716" cy="2034611"/>
          </a:xfrm>
          <a:prstGeom prst="uturnArrow">
            <a:avLst>
              <a:gd name="adj1" fmla="val 28418"/>
              <a:gd name="adj2" fmla="val 25000"/>
              <a:gd name="adj3" fmla="val 25000"/>
              <a:gd name="adj4" fmla="val 43750"/>
              <a:gd name="adj5" fmla="val 1598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Espace réservé du numéro de diapositive 13"/>
          <p:cNvSpPr>
            <a:spLocks noGrp="1"/>
          </p:cNvSpPr>
          <p:nvPr>
            <p:ph type="sldNum" sz="quarter" idx="12"/>
          </p:nvPr>
        </p:nvSpPr>
        <p:spPr/>
        <p:txBody>
          <a:bodyPr/>
          <a:lstStyle/>
          <a:p>
            <a:fld id="{7AA7205A-32C8-4B29-B2D9-1BB3C0E110DB}" type="slidenum">
              <a:rPr lang="fr-FR" smtClean="0"/>
              <a:t>23</a:t>
            </a:fld>
            <a:endParaRPr lang="fr-FR" dirty="0"/>
          </a:p>
        </p:txBody>
      </p:sp>
      <p:sp>
        <p:nvSpPr>
          <p:cNvPr id="25" name="Rectangle à coins arrondis 16"/>
          <p:cNvSpPr/>
          <p:nvPr/>
        </p:nvSpPr>
        <p:spPr>
          <a:xfrm>
            <a:off x="6834223" y="65016"/>
            <a:ext cx="3256768" cy="604881"/>
          </a:xfrm>
          <a:prstGeom prst="wedgeRoundRectCallout">
            <a:avLst>
              <a:gd name="adj1" fmla="val -48924"/>
              <a:gd name="adj2" fmla="val 24789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FF0000"/>
                </a:solidFill>
              </a:rPr>
              <a:t>Niveau de la nappe a baissé</a:t>
            </a:r>
          </a:p>
        </p:txBody>
      </p:sp>
      <p:cxnSp>
        <p:nvCxnSpPr>
          <p:cNvPr id="26" name="Connecteur droit 25"/>
          <p:cNvCxnSpPr>
            <a:cxnSpLocks/>
            <a:stCxn id="9" idx="0"/>
          </p:cNvCxnSpPr>
          <p:nvPr/>
        </p:nvCxnSpPr>
        <p:spPr>
          <a:xfrm flipV="1">
            <a:off x="1277656" y="1206864"/>
            <a:ext cx="8241599" cy="39572"/>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27" name="Éclair 26"/>
          <p:cNvSpPr/>
          <p:nvPr/>
        </p:nvSpPr>
        <p:spPr>
          <a:xfrm rot="5750972">
            <a:off x="4600645" y="2501881"/>
            <a:ext cx="363689" cy="43743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Éclair 27"/>
          <p:cNvSpPr/>
          <p:nvPr/>
        </p:nvSpPr>
        <p:spPr>
          <a:xfrm rot="12221989">
            <a:off x="4446586" y="1482985"/>
            <a:ext cx="190596" cy="456551"/>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Éclair 28"/>
          <p:cNvSpPr/>
          <p:nvPr/>
        </p:nvSpPr>
        <p:spPr>
          <a:xfrm>
            <a:off x="4720900" y="810819"/>
            <a:ext cx="240961" cy="24418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p:cNvSpPr txBox="1"/>
          <p:nvPr/>
        </p:nvSpPr>
        <p:spPr>
          <a:xfrm>
            <a:off x="7242482" y="3940957"/>
            <a:ext cx="2079319" cy="400110"/>
          </a:xfrm>
          <a:prstGeom prst="rect">
            <a:avLst/>
          </a:prstGeom>
          <a:noFill/>
        </p:spPr>
        <p:txBody>
          <a:bodyPr wrap="square" rtlCol="0">
            <a:spAutoFit/>
          </a:bodyPr>
          <a:lstStyle/>
          <a:p>
            <a:pPr algn="ctr"/>
            <a:r>
              <a:rPr lang="fr-FR" sz="2000" b="1" dirty="0"/>
              <a:t>Carbonifère</a:t>
            </a:r>
          </a:p>
        </p:txBody>
      </p:sp>
      <p:sp>
        <p:nvSpPr>
          <p:cNvPr id="30" name="Rectangle à coins arrondis 16"/>
          <p:cNvSpPr/>
          <p:nvPr/>
        </p:nvSpPr>
        <p:spPr>
          <a:xfrm>
            <a:off x="1550360" y="3862"/>
            <a:ext cx="2739009" cy="604881"/>
          </a:xfrm>
          <a:prstGeom prst="wedgeRoundRectCallout">
            <a:avLst>
              <a:gd name="adj1" fmla="val 108443"/>
              <a:gd name="adj2" fmla="val 12778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FF0000"/>
                </a:solidFill>
              </a:rPr>
              <a:t>Effondrement du terrain</a:t>
            </a:r>
          </a:p>
        </p:txBody>
      </p:sp>
    </p:spTree>
    <p:extLst>
      <p:ext uri="{BB962C8B-B14F-4D97-AF65-F5344CB8AC3E}">
        <p14:creationId xmlns:p14="http://schemas.microsoft.com/office/powerpoint/2010/main" val="181156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11"/>
                                        </p:tgtEl>
                                        <p:attrNameLst>
                                          <p:attrName>style.color</p:attrName>
                                        </p:attrNameLst>
                                      </p:cBhvr>
                                      <p:to>
                                        <a:schemeClr val="bg1"/>
                                      </p:to>
                                    </p:animClr>
                                    <p:animClr clrSpc="rgb" dir="cw">
                                      <p:cBhvr>
                                        <p:cTn id="7" dur="250" autoRev="1" fill="remove"/>
                                        <p:tgtEl>
                                          <p:spTgt spid="11"/>
                                        </p:tgtEl>
                                        <p:attrNameLst>
                                          <p:attrName>fillcolor</p:attrName>
                                        </p:attrNameLst>
                                      </p:cBhvr>
                                      <p:to>
                                        <a:schemeClr val="bg1"/>
                                      </p:to>
                                    </p:animClr>
                                    <p:set>
                                      <p:cBhvr>
                                        <p:cTn id="8" dur="250" autoRev="1" fill="remove"/>
                                        <p:tgtEl>
                                          <p:spTgt spid="11"/>
                                        </p:tgtEl>
                                        <p:attrNameLst>
                                          <p:attrName>fill.type</p:attrName>
                                        </p:attrNameLst>
                                      </p:cBhvr>
                                      <p:to>
                                        <p:strVal val="solid"/>
                                      </p:to>
                                    </p:set>
                                    <p:set>
                                      <p:cBhvr>
                                        <p:cTn id="9" dur="250" autoRev="1" fill="remove"/>
                                        <p:tgtEl>
                                          <p:spTgt spid="11"/>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250" autoRev="1" fill="remove"/>
                                        <p:tgtEl>
                                          <p:spTgt spid="12"/>
                                        </p:tgtEl>
                                        <p:attrNameLst>
                                          <p:attrName>style.color</p:attrName>
                                        </p:attrNameLst>
                                      </p:cBhvr>
                                      <p:to>
                                        <a:schemeClr val="bg1"/>
                                      </p:to>
                                    </p:animClr>
                                    <p:animClr clrSpc="rgb" dir="cw">
                                      <p:cBhvr>
                                        <p:cTn id="12" dur="250" autoRev="1" fill="remove"/>
                                        <p:tgtEl>
                                          <p:spTgt spid="12"/>
                                        </p:tgtEl>
                                        <p:attrNameLst>
                                          <p:attrName>fillcolor</p:attrName>
                                        </p:attrNameLst>
                                      </p:cBhvr>
                                      <p:to>
                                        <a:schemeClr val="bg1"/>
                                      </p:to>
                                    </p:animClr>
                                    <p:set>
                                      <p:cBhvr>
                                        <p:cTn id="13" dur="250" autoRev="1" fill="remove"/>
                                        <p:tgtEl>
                                          <p:spTgt spid="12"/>
                                        </p:tgtEl>
                                        <p:attrNameLst>
                                          <p:attrName>fill.type</p:attrName>
                                        </p:attrNameLst>
                                      </p:cBhvr>
                                      <p:to>
                                        <p:strVal val="solid"/>
                                      </p:to>
                                    </p:set>
                                    <p:set>
                                      <p:cBhvr>
                                        <p:cTn id="14" dur="250" autoRev="1" fill="remove"/>
                                        <p:tgtEl>
                                          <p:spTgt spid="12"/>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250" autoRev="1" fill="remove"/>
                                        <p:tgtEl>
                                          <p:spTgt spid="27"/>
                                        </p:tgtEl>
                                        <p:attrNameLst>
                                          <p:attrName>style.color</p:attrName>
                                        </p:attrNameLst>
                                      </p:cBhvr>
                                      <p:to>
                                        <a:schemeClr val="bg1"/>
                                      </p:to>
                                    </p:animClr>
                                    <p:animClr clrSpc="rgb" dir="cw">
                                      <p:cBhvr>
                                        <p:cTn id="17" dur="250" autoRev="1" fill="remove"/>
                                        <p:tgtEl>
                                          <p:spTgt spid="27"/>
                                        </p:tgtEl>
                                        <p:attrNameLst>
                                          <p:attrName>fillcolor</p:attrName>
                                        </p:attrNameLst>
                                      </p:cBhvr>
                                      <p:to>
                                        <a:schemeClr val="bg1"/>
                                      </p:to>
                                    </p:animClr>
                                    <p:set>
                                      <p:cBhvr>
                                        <p:cTn id="18" dur="250" autoRev="1" fill="remove"/>
                                        <p:tgtEl>
                                          <p:spTgt spid="27"/>
                                        </p:tgtEl>
                                        <p:attrNameLst>
                                          <p:attrName>fill.type</p:attrName>
                                        </p:attrNameLst>
                                      </p:cBhvr>
                                      <p:to>
                                        <p:strVal val="solid"/>
                                      </p:to>
                                    </p:set>
                                    <p:set>
                                      <p:cBhvr>
                                        <p:cTn id="19" dur="250" autoRev="1" fill="remove"/>
                                        <p:tgtEl>
                                          <p:spTgt spid="27"/>
                                        </p:tgtEl>
                                        <p:attrNameLst>
                                          <p:attrName>fill.on</p:attrName>
                                        </p:attrNameLst>
                                      </p:cBhvr>
                                      <p:to>
                                        <p:strVal val="true"/>
                                      </p:to>
                                    </p:set>
                                  </p:childTnLst>
                                </p:cTn>
                              </p:par>
                              <p:par>
                                <p:cTn id="20" presetID="27" presetClass="emph" presetSubtype="0" repeatCount="indefinite" fill="remove" grpId="0" nodeType="withEffect">
                                  <p:stCondLst>
                                    <p:cond delay="0"/>
                                  </p:stCondLst>
                                  <p:childTnLst>
                                    <p:animClr clrSpc="rgb" dir="cw">
                                      <p:cBhvr override="childStyle">
                                        <p:cTn id="21" dur="250" autoRev="1" fill="remove"/>
                                        <p:tgtEl>
                                          <p:spTgt spid="13"/>
                                        </p:tgtEl>
                                        <p:attrNameLst>
                                          <p:attrName>style.color</p:attrName>
                                        </p:attrNameLst>
                                      </p:cBhvr>
                                      <p:to>
                                        <a:schemeClr val="bg1"/>
                                      </p:to>
                                    </p:animClr>
                                    <p:animClr clrSpc="rgb" dir="cw">
                                      <p:cBhvr>
                                        <p:cTn id="22" dur="250" autoRev="1" fill="remove"/>
                                        <p:tgtEl>
                                          <p:spTgt spid="13"/>
                                        </p:tgtEl>
                                        <p:attrNameLst>
                                          <p:attrName>fillcolor</p:attrName>
                                        </p:attrNameLst>
                                      </p:cBhvr>
                                      <p:to>
                                        <a:schemeClr val="bg1"/>
                                      </p:to>
                                    </p:animClr>
                                    <p:set>
                                      <p:cBhvr>
                                        <p:cTn id="23" dur="250" autoRev="1" fill="remove"/>
                                        <p:tgtEl>
                                          <p:spTgt spid="13"/>
                                        </p:tgtEl>
                                        <p:attrNameLst>
                                          <p:attrName>fill.type</p:attrName>
                                        </p:attrNameLst>
                                      </p:cBhvr>
                                      <p:to>
                                        <p:strVal val="solid"/>
                                      </p:to>
                                    </p:set>
                                    <p:set>
                                      <p:cBhvr>
                                        <p:cTn id="24" dur="250" autoRev="1" fill="remove"/>
                                        <p:tgtEl>
                                          <p:spTgt spid="13"/>
                                        </p:tgtEl>
                                        <p:attrNameLst>
                                          <p:attrName>fill.on</p:attrName>
                                        </p:attrNameLst>
                                      </p:cBhvr>
                                      <p:to>
                                        <p:strVal val="true"/>
                                      </p:to>
                                    </p:set>
                                  </p:childTnLst>
                                </p:cTn>
                              </p:par>
                              <p:par>
                                <p:cTn id="25" presetID="27" presetClass="emph" presetSubtype="0" repeatCount="indefinite" fill="remove" grpId="0" nodeType="withEffect">
                                  <p:stCondLst>
                                    <p:cond delay="0"/>
                                  </p:stCondLst>
                                  <p:childTnLst>
                                    <p:animClr clrSpc="rgb" dir="cw">
                                      <p:cBhvr override="childStyle">
                                        <p:cTn id="26" dur="250" autoRev="1" fill="remove"/>
                                        <p:tgtEl>
                                          <p:spTgt spid="28"/>
                                        </p:tgtEl>
                                        <p:attrNameLst>
                                          <p:attrName>style.color</p:attrName>
                                        </p:attrNameLst>
                                      </p:cBhvr>
                                      <p:to>
                                        <a:schemeClr val="bg1"/>
                                      </p:to>
                                    </p:animClr>
                                    <p:animClr clrSpc="rgb" dir="cw">
                                      <p:cBhvr>
                                        <p:cTn id="27" dur="250" autoRev="1" fill="remove"/>
                                        <p:tgtEl>
                                          <p:spTgt spid="28"/>
                                        </p:tgtEl>
                                        <p:attrNameLst>
                                          <p:attrName>fillcolor</p:attrName>
                                        </p:attrNameLst>
                                      </p:cBhvr>
                                      <p:to>
                                        <a:schemeClr val="bg1"/>
                                      </p:to>
                                    </p:animClr>
                                    <p:set>
                                      <p:cBhvr>
                                        <p:cTn id="28" dur="250" autoRev="1" fill="remove"/>
                                        <p:tgtEl>
                                          <p:spTgt spid="28"/>
                                        </p:tgtEl>
                                        <p:attrNameLst>
                                          <p:attrName>fill.type</p:attrName>
                                        </p:attrNameLst>
                                      </p:cBhvr>
                                      <p:to>
                                        <p:strVal val="solid"/>
                                      </p:to>
                                    </p:set>
                                    <p:set>
                                      <p:cBhvr>
                                        <p:cTn id="29" dur="250" autoRev="1" fill="remove"/>
                                        <p:tgtEl>
                                          <p:spTgt spid="28"/>
                                        </p:tgtEl>
                                        <p:attrNameLst>
                                          <p:attrName>fill.on</p:attrName>
                                        </p:attrNameLst>
                                      </p:cBhvr>
                                      <p:to>
                                        <p:strVal val="true"/>
                                      </p:to>
                                    </p:set>
                                  </p:childTnLst>
                                </p:cTn>
                              </p:par>
                              <p:par>
                                <p:cTn id="30" presetID="27" presetClass="emph" presetSubtype="0" repeatCount="indefinite" fill="remove" grpId="0" nodeType="withEffect">
                                  <p:stCondLst>
                                    <p:cond delay="0"/>
                                  </p:stCondLst>
                                  <p:childTnLst>
                                    <p:animClr clrSpc="rgb" dir="cw">
                                      <p:cBhvr override="childStyle">
                                        <p:cTn id="31" dur="1625" autoRev="1" fill="remove"/>
                                        <p:tgtEl>
                                          <p:spTgt spid="29"/>
                                        </p:tgtEl>
                                        <p:attrNameLst>
                                          <p:attrName>style.color</p:attrName>
                                        </p:attrNameLst>
                                      </p:cBhvr>
                                      <p:to>
                                        <a:schemeClr val="bg1"/>
                                      </p:to>
                                    </p:animClr>
                                    <p:animClr clrSpc="rgb" dir="cw">
                                      <p:cBhvr>
                                        <p:cTn id="32" dur="1625" autoRev="1" fill="remove"/>
                                        <p:tgtEl>
                                          <p:spTgt spid="29"/>
                                        </p:tgtEl>
                                        <p:attrNameLst>
                                          <p:attrName>fillcolor</p:attrName>
                                        </p:attrNameLst>
                                      </p:cBhvr>
                                      <p:to>
                                        <a:schemeClr val="bg1"/>
                                      </p:to>
                                    </p:animClr>
                                    <p:set>
                                      <p:cBhvr>
                                        <p:cTn id="33" dur="1625" autoRev="1" fill="remove"/>
                                        <p:tgtEl>
                                          <p:spTgt spid="29"/>
                                        </p:tgtEl>
                                        <p:attrNameLst>
                                          <p:attrName>fill.type</p:attrName>
                                        </p:attrNameLst>
                                      </p:cBhvr>
                                      <p:to>
                                        <p:strVal val="solid"/>
                                      </p:to>
                                    </p:set>
                                    <p:set>
                                      <p:cBhvr>
                                        <p:cTn id="34" dur="1625" autoRev="1" fill="remove"/>
                                        <p:tgtEl>
                                          <p:spTgt spid="29"/>
                                        </p:tgtEl>
                                        <p:attrNameLst>
                                          <p:attrName>fill.on</p:attrName>
                                        </p:attrNameLst>
                                      </p:cBhvr>
                                      <p:to>
                                        <p:strVal val="true"/>
                                      </p:to>
                                    </p:set>
                                  </p:childTnLst>
                                </p:cTn>
                              </p:par>
                              <p:par>
                                <p:cTn id="35" presetID="53" presetClass="entr" presetSubtype="16" repeatCount="indefinite"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4000" fill="hold"/>
                                        <p:tgtEl>
                                          <p:spTgt spid="26"/>
                                        </p:tgtEl>
                                        <p:attrNameLst>
                                          <p:attrName>ppt_w</p:attrName>
                                        </p:attrNameLst>
                                      </p:cBhvr>
                                      <p:tavLst>
                                        <p:tav tm="0">
                                          <p:val>
                                            <p:fltVal val="0"/>
                                          </p:val>
                                        </p:tav>
                                        <p:tav tm="100000">
                                          <p:val>
                                            <p:strVal val="#ppt_w"/>
                                          </p:val>
                                        </p:tav>
                                      </p:tavLst>
                                    </p:anim>
                                    <p:anim calcmode="lin" valueType="num">
                                      <p:cBhvr>
                                        <p:cTn id="38" dur="4000" fill="hold"/>
                                        <p:tgtEl>
                                          <p:spTgt spid="26"/>
                                        </p:tgtEl>
                                        <p:attrNameLst>
                                          <p:attrName>ppt_h</p:attrName>
                                        </p:attrNameLst>
                                      </p:cBhvr>
                                      <p:tavLst>
                                        <p:tav tm="0">
                                          <p:val>
                                            <p:fltVal val="0"/>
                                          </p:val>
                                        </p:tav>
                                        <p:tav tm="100000">
                                          <p:val>
                                            <p:strVal val="#ppt_h"/>
                                          </p:val>
                                        </p:tav>
                                      </p:tavLst>
                                    </p:anim>
                                    <p:animEffect transition="in" filter="fade">
                                      <p:cBhvr>
                                        <p:cTn id="39" dur="40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0-#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2" presetClass="entr" presetSubtype="1"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0-#ppt_w/2"/>
                                          </p:val>
                                        </p:tav>
                                        <p:tav tm="100000">
                                          <p:val>
                                            <p:strVal val="#ppt_x"/>
                                          </p:val>
                                        </p:tav>
                                      </p:tavLst>
                                    </p:anim>
                                    <p:anim calcmode="lin" valueType="num">
                                      <p:cBhvr additive="base">
                                        <p:cTn id="6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P spid="20" grpId="0" animBg="1"/>
      <p:bldP spid="21" grpId="0" animBg="1"/>
      <p:bldP spid="22" grpId="0" animBg="1"/>
      <p:bldP spid="25" grpId="0" animBg="1"/>
      <p:bldP spid="27" grpId="0" animBg="1"/>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gner et arrondir un rectangle à un seul coin 1"/>
          <p:cNvSpPr/>
          <p:nvPr/>
        </p:nvSpPr>
        <p:spPr>
          <a:xfrm>
            <a:off x="1691014" y="342900"/>
            <a:ext cx="8555276" cy="1016000"/>
          </a:xfrm>
          <a:prstGeom prst="snip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lang="fr-FR" sz="3200" b="1" dirty="0"/>
              <a:t>Les conséquences de l’effondrement des terrains sont multiples</a:t>
            </a:r>
          </a:p>
        </p:txBody>
      </p:sp>
      <p:sp>
        <p:nvSpPr>
          <p:cNvPr id="3" name="ZoneTexte 2"/>
          <p:cNvSpPr txBox="1"/>
          <p:nvPr/>
        </p:nvSpPr>
        <p:spPr>
          <a:xfrm>
            <a:off x="2104120" y="1945104"/>
            <a:ext cx="748211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dirty="0"/>
              <a:t>Mise en pente ou destruction des maisons</a:t>
            </a:r>
            <a:endParaRPr lang="fr-FR" sz="2800" i="1" dirty="0"/>
          </a:p>
        </p:txBody>
      </p:sp>
      <p:pic>
        <p:nvPicPr>
          <p:cNvPr id="5" name="Picture 2" descr="C:\Users\Jean Pierre\Desktop\diaporama CLCV 2014\12068245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326" y="3054529"/>
            <a:ext cx="3717590" cy="2806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Jean Pierre\Desktop\diaporama CLCV 2014\12068245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150" y="3054529"/>
            <a:ext cx="3717590" cy="2806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7AA7205A-32C8-4B29-B2D9-1BB3C0E110DB}" type="slidenum">
              <a:rPr lang="fr-FR" smtClean="0"/>
              <a:t>24</a:t>
            </a:fld>
            <a:endParaRPr lang="fr-FR" dirty="0"/>
          </a:p>
        </p:txBody>
      </p:sp>
      <p:sp>
        <p:nvSpPr>
          <p:cNvPr id="7" name="ZoneTexte 6"/>
          <p:cNvSpPr txBox="1"/>
          <p:nvPr/>
        </p:nvSpPr>
        <p:spPr>
          <a:xfrm>
            <a:off x="2260600" y="6172200"/>
            <a:ext cx="7778750" cy="523220"/>
          </a:xfrm>
          <a:prstGeom prst="rect">
            <a:avLst/>
          </a:prstGeom>
          <a:noFill/>
        </p:spPr>
        <p:txBody>
          <a:bodyPr wrap="square" rtlCol="0">
            <a:spAutoFit/>
          </a:bodyPr>
          <a:lstStyle/>
          <a:p>
            <a:pPr algn="ctr"/>
            <a:r>
              <a:rPr lang="fr-FR" sz="2800" dirty="0"/>
              <a:t>(</a:t>
            </a:r>
            <a:r>
              <a:rPr lang="fr-FR" sz="2800" i="1" dirty="0"/>
              <a:t>pratiquement tout ROSBRUCK)</a:t>
            </a:r>
            <a:endParaRPr lang="fr-FR" sz="2800" dirty="0"/>
          </a:p>
        </p:txBody>
      </p:sp>
    </p:spTree>
    <p:extLst>
      <p:ext uri="{BB962C8B-B14F-4D97-AF65-F5344CB8AC3E}">
        <p14:creationId xmlns:p14="http://schemas.microsoft.com/office/powerpoint/2010/main" val="138119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an Pierre\Desktop\diaporama CLCV 2014\1222700478.jpg"/>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46212" y="151259"/>
            <a:ext cx="4752528" cy="6336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t>25</a:t>
            </a:fld>
            <a:endParaRPr lang="fr-BE"/>
          </a:p>
        </p:txBody>
      </p:sp>
      <p:sp>
        <p:nvSpPr>
          <p:cNvPr id="4" name="Rectangle à coins arrondis 3"/>
          <p:cNvSpPr/>
          <p:nvPr/>
        </p:nvSpPr>
        <p:spPr>
          <a:xfrm>
            <a:off x="7396882" y="210476"/>
            <a:ext cx="3851491" cy="33909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dirty="0"/>
              <a:t>Descente des terrains de 15 m</a:t>
            </a:r>
          </a:p>
          <a:p>
            <a:pPr algn="ctr"/>
            <a:r>
              <a:rPr lang="fr-FR" sz="2800" b="1" dirty="0"/>
              <a:t>Suite à l’exploitation minière sous Rosbruck</a:t>
            </a:r>
            <a:endParaRPr lang="fr-FR" b="1" dirty="0"/>
          </a:p>
        </p:txBody>
      </p:sp>
      <p:sp>
        <p:nvSpPr>
          <p:cNvPr id="6" name="Rectangle à coins arrondis 5"/>
          <p:cNvSpPr/>
          <p:nvPr/>
        </p:nvSpPr>
        <p:spPr>
          <a:xfrm>
            <a:off x="7396882" y="4860403"/>
            <a:ext cx="2632121" cy="1397610"/>
          </a:xfrm>
          <a:prstGeom prst="wedgeRoundRectCallout">
            <a:avLst>
              <a:gd name="adj1" fmla="val -136508"/>
              <a:gd name="adj2" fmla="val -3162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i="1" dirty="0"/>
              <a:t>Ballon au bout d’une ficelle de 15 m</a:t>
            </a:r>
          </a:p>
        </p:txBody>
      </p:sp>
      <p:grpSp>
        <p:nvGrpSpPr>
          <p:cNvPr id="10" name="Groupe 9"/>
          <p:cNvGrpSpPr/>
          <p:nvPr/>
        </p:nvGrpSpPr>
        <p:grpSpPr>
          <a:xfrm>
            <a:off x="4317304" y="980728"/>
            <a:ext cx="703314" cy="5076564"/>
            <a:chOff x="2793304" y="980728"/>
            <a:chExt cx="703314" cy="5076564"/>
          </a:xfrm>
        </p:grpSpPr>
        <p:cxnSp>
          <p:nvCxnSpPr>
            <p:cNvPr id="8" name="Connecteur droit avec flèche 7"/>
            <p:cNvCxnSpPr>
              <a:cxnSpLocks/>
            </p:cNvCxnSpPr>
            <p:nvPr/>
          </p:nvCxnSpPr>
          <p:spPr>
            <a:xfrm>
              <a:off x="3142494" y="980728"/>
              <a:ext cx="0" cy="5076564"/>
            </a:xfrm>
            <a:prstGeom prst="straightConnector1">
              <a:avLst/>
            </a:prstGeom>
            <a:ln w="3810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793304" y="1954059"/>
              <a:ext cx="70331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b="1" dirty="0"/>
                <a:t>15 m</a:t>
              </a:r>
            </a:p>
          </p:txBody>
        </p:sp>
      </p:grpSp>
      <p:sp>
        <p:nvSpPr>
          <p:cNvPr id="7" name="Flèche : droite rayée 6"/>
          <p:cNvSpPr/>
          <p:nvPr/>
        </p:nvSpPr>
        <p:spPr>
          <a:xfrm rot="8308779">
            <a:off x="4203031" y="408469"/>
            <a:ext cx="926926" cy="398065"/>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11"/>
          <p:cNvCxnSpPr>
            <a:cxnSpLocks/>
          </p:cNvCxnSpPr>
          <p:nvPr/>
        </p:nvCxnSpPr>
        <p:spPr>
          <a:xfrm>
            <a:off x="2300614" y="980729"/>
            <a:ext cx="4621904" cy="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24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droit 33"/>
          <p:cNvCxnSpPr>
            <a:cxnSpLocks/>
          </p:cNvCxnSpPr>
          <p:nvPr/>
        </p:nvCxnSpPr>
        <p:spPr>
          <a:xfrm flipV="1">
            <a:off x="1434879" y="3810519"/>
            <a:ext cx="8117810" cy="48048"/>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5252233" y="104220"/>
            <a:ext cx="6508530" cy="1077218"/>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fr-FR" sz="3200" b="1" i="1" dirty="0">
                <a:solidFill>
                  <a:prstClr val="black"/>
                </a:solidFill>
                <a:latin typeface="Calibri" panose="020F0502020204030204"/>
              </a:rPr>
              <a:t>Le lotissement est sous le niveau de la Rosselle</a:t>
            </a:r>
          </a:p>
        </p:txBody>
      </p:sp>
      <p:pic>
        <p:nvPicPr>
          <p:cNvPr id="13" name="Imag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backgroundMark x1="14660" y1="10277" x2="14660" y2="10277"/>
                        <a14:backgroundMark x1="29058" y1="4348" x2="29058" y2="4348"/>
                        <a14:backgroundMark x1="7330" y1="18972" x2="7330" y2="18972"/>
                        <a14:backgroundMark x1="91623" y1="9091" x2="91623" y2="9091"/>
                        <a14:backgroundMark x1="94764" y1="91304" x2="94764" y2="91304"/>
                        <a14:backgroundMark x1="87435" y1="93676" x2="87435" y2="93676"/>
                        <a14:backgroundMark x1="78534" y1="92490" x2="78534" y2="92490"/>
                        <a14:backgroundMark x1="14660" y1="94862" x2="14660" y2="94862"/>
                      </a14:backgroundRemoval>
                    </a14:imgEffect>
                  </a14:imgLayer>
                </a14:imgProps>
              </a:ext>
              <a:ext uri="{28A0092B-C50C-407E-A947-70E740481C1C}">
                <a14:useLocalDpi xmlns:a14="http://schemas.microsoft.com/office/drawing/2010/main" val="0"/>
              </a:ext>
            </a:extLst>
          </a:blip>
          <a:stretch>
            <a:fillRect/>
          </a:stretch>
        </p:blipFill>
        <p:spPr>
          <a:xfrm>
            <a:off x="2087676" y="3950056"/>
            <a:ext cx="1145660" cy="710425"/>
          </a:xfrm>
          <a:prstGeom prst="rect">
            <a:avLst/>
          </a:prstGeom>
        </p:spPr>
      </p:pic>
      <p:sp>
        <p:nvSpPr>
          <p:cNvPr id="17" name="Espace réservé du numéro de diapositive 16"/>
          <p:cNvSpPr>
            <a:spLocks noGrp="1"/>
          </p:cNvSpPr>
          <p:nvPr>
            <p:ph type="sldNum" sz="quarter" idx="12"/>
          </p:nvPr>
        </p:nvSpPr>
        <p:spPr/>
        <p:txBody>
          <a:bodyPr/>
          <a:lstStyle/>
          <a:p>
            <a:pPr>
              <a:defRPr/>
            </a:pPr>
            <a:fld id="{7AA7205A-32C8-4B29-B2D9-1BB3C0E110DB}" type="slidenum">
              <a:rPr lang="fr-FR">
                <a:solidFill>
                  <a:prstClr val="black">
                    <a:tint val="75000"/>
                  </a:prstClr>
                </a:solidFill>
                <a:latin typeface="Calibri" panose="020F0502020204030204"/>
              </a:rPr>
              <a:pPr>
                <a:defRPr/>
              </a:pPr>
              <a:t>26</a:t>
            </a:fld>
            <a:endParaRPr lang="fr-FR" dirty="0">
              <a:solidFill>
                <a:prstClr val="black">
                  <a:tint val="75000"/>
                </a:prstClr>
              </a:solidFill>
              <a:latin typeface="Calibri" panose="020F0502020204030204"/>
            </a:endParaRPr>
          </a:p>
        </p:txBody>
      </p:sp>
      <p:pic>
        <p:nvPicPr>
          <p:cNvPr id="35" name="Image 34"/>
          <p:cNvPicPr>
            <a:picLocks noChangeAspect="1"/>
          </p:cNvPicPr>
          <p:nvPr/>
        </p:nvPicPr>
        <p:blipFill>
          <a:blip r:embed="rId5" cstate="print">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85498" y="-44575"/>
            <a:ext cx="2243290" cy="1954865"/>
          </a:xfrm>
          <a:prstGeom prst="rect">
            <a:avLst/>
          </a:prstGeom>
        </p:spPr>
      </p:pic>
      <p:pic>
        <p:nvPicPr>
          <p:cNvPr id="7" name="Imag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5399" y="2470469"/>
            <a:ext cx="2243290" cy="2263086"/>
          </a:xfrm>
          <a:prstGeom prst="rect">
            <a:avLst/>
          </a:prstGeom>
        </p:spPr>
      </p:pic>
      <p:sp>
        <p:nvSpPr>
          <p:cNvPr id="40" name="Flèche : droite rayée 39"/>
          <p:cNvSpPr/>
          <p:nvPr/>
        </p:nvSpPr>
        <p:spPr>
          <a:xfrm rot="5400000">
            <a:off x="2706705" y="2837218"/>
            <a:ext cx="2795314" cy="551147"/>
          </a:xfrm>
          <a:prstGeom prst="strip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410013" y="3665551"/>
            <a:ext cx="9417537" cy="2507824"/>
          </a:xfrm>
          <a:custGeom>
            <a:avLst/>
            <a:gdLst>
              <a:gd name="connsiteX0" fmla="*/ 0 w 9000151"/>
              <a:gd name="connsiteY0" fmla="*/ 0 h 1710115"/>
              <a:gd name="connsiteX1" fmla="*/ 9000151 w 9000151"/>
              <a:gd name="connsiteY1" fmla="*/ 0 h 1710115"/>
              <a:gd name="connsiteX2" fmla="*/ 9000151 w 9000151"/>
              <a:gd name="connsiteY2" fmla="*/ 1710115 h 1710115"/>
              <a:gd name="connsiteX3" fmla="*/ 0 w 9000151"/>
              <a:gd name="connsiteY3" fmla="*/ 1710115 h 1710115"/>
              <a:gd name="connsiteX4" fmla="*/ 0 w 9000151"/>
              <a:gd name="connsiteY4" fmla="*/ 0 h 1710115"/>
              <a:gd name="connsiteX0" fmla="*/ 0 w 9075307"/>
              <a:gd name="connsiteY0" fmla="*/ 626302 h 2336417"/>
              <a:gd name="connsiteX1" fmla="*/ 9075307 w 9075307"/>
              <a:gd name="connsiteY1" fmla="*/ 0 h 2336417"/>
              <a:gd name="connsiteX2" fmla="*/ 9000151 w 9075307"/>
              <a:gd name="connsiteY2" fmla="*/ 2336417 h 2336417"/>
              <a:gd name="connsiteX3" fmla="*/ 0 w 9075307"/>
              <a:gd name="connsiteY3" fmla="*/ 2336417 h 2336417"/>
              <a:gd name="connsiteX4" fmla="*/ 0 w 9075307"/>
              <a:gd name="connsiteY4" fmla="*/ 626302 h 2336417"/>
              <a:gd name="connsiteX0" fmla="*/ 0 w 9075307"/>
              <a:gd name="connsiteY0" fmla="*/ 626302 h 2336417"/>
              <a:gd name="connsiteX1" fmla="*/ 2573868 w 9075307"/>
              <a:gd name="connsiteY1" fmla="*/ 569442 h 2336417"/>
              <a:gd name="connsiteX2" fmla="*/ 9075307 w 9075307"/>
              <a:gd name="connsiteY2" fmla="*/ 0 h 2336417"/>
              <a:gd name="connsiteX3" fmla="*/ 9000151 w 9075307"/>
              <a:gd name="connsiteY3" fmla="*/ 2336417 h 2336417"/>
              <a:gd name="connsiteX4" fmla="*/ 0 w 9075307"/>
              <a:gd name="connsiteY4" fmla="*/ 2336417 h 2336417"/>
              <a:gd name="connsiteX5" fmla="*/ 0 w 9075307"/>
              <a:gd name="connsiteY5" fmla="*/ 626302 h 2336417"/>
              <a:gd name="connsiteX0" fmla="*/ 0 w 9075307"/>
              <a:gd name="connsiteY0" fmla="*/ 626302 h 2336417"/>
              <a:gd name="connsiteX1" fmla="*/ 2573868 w 9075307"/>
              <a:gd name="connsiteY1" fmla="*/ 569442 h 2336417"/>
              <a:gd name="connsiteX2" fmla="*/ 9075307 w 9075307"/>
              <a:gd name="connsiteY2" fmla="*/ 0 h 2336417"/>
              <a:gd name="connsiteX3" fmla="*/ 9000151 w 9075307"/>
              <a:gd name="connsiteY3" fmla="*/ 2336417 h 2336417"/>
              <a:gd name="connsiteX4" fmla="*/ 0 w 9075307"/>
              <a:gd name="connsiteY4" fmla="*/ 2336417 h 2336417"/>
              <a:gd name="connsiteX5" fmla="*/ 0 w 9075307"/>
              <a:gd name="connsiteY5" fmla="*/ 626302 h 2336417"/>
              <a:gd name="connsiteX0" fmla="*/ 0 w 9075307"/>
              <a:gd name="connsiteY0" fmla="*/ 761047 h 2471162"/>
              <a:gd name="connsiteX1" fmla="*/ 2573868 w 9075307"/>
              <a:gd name="connsiteY1" fmla="*/ 704187 h 2471162"/>
              <a:gd name="connsiteX2" fmla="*/ 7245830 w 9075307"/>
              <a:gd name="connsiteY2" fmla="*/ 337570 h 2471162"/>
              <a:gd name="connsiteX3" fmla="*/ 9075307 w 9075307"/>
              <a:gd name="connsiteY3" fmla="*/ 134745 h 2471162"/>
              <a:gd name="connsiteX4" fmla="*/ 9000151 w 9075307"/>
              <a:gd name="connsiteY4" fmla="*/ 2471162 h 2471162"/>
              <a:gd name="connsiteX5" fmla="*/ 0 w 9075307"/>
              <a:gd name="connsiteY5" fmla="*/ 2471162 h 2471162"/>
              <a:gd name="connsiteX6" fmla="*/ 0 w 9075307"/>
              <a:gd name="connsiteY6" fmla="*/ 761047 h 2471162"/>
              <a:gd name="connsiteX0" fmla="*/ 0 w 9075307"/>
              <a:gd name="connsiteY0" fmla="*/ 761047 h 2471162"/>
              <a:gd name="connsiteX1" fmla="*/ 2573868 w 9075307"/>
              <a:gd name="connsiteY1" fmla="*/ 704187 h 2471162"/>
              <a:gd name="connsiteX2" fmla="*/ 7295400 w 9075307"/>
              <a:gd name="connsiteY2" fmla="*/ 337570 h 2471162"/>
              <a:gd name="connsiteX3" fmla="*/ 9075307 w 9075307"/>
              <a:gd name="connsiteY3" fmla="*/ 134745 h 2471162"/>
              <a:gd name="connsiteX4" fmla="*/ 9000151 w 9075307"/>
              <a:gd name="connsiteY4" fmla="*/ 2471162 h 2471162"/>
              <a:gd name="connsiteX5" fmla="*/ 0 w 9075307"/>
              <a:gd name="connsiteY5" fmla="*/ 2471162 h 2471162"/>
              <a:gd name="connsiteX6" fmla="*/ 0 w 9075307"/>
              <a:gd name="connsiteY6" fmla="*/ 761047 h 2471162"/>
              <a:gd name="connsiteX0" fmla="*/ 0 w 9038130"/>
              <a:gd name="connsiteY0" fmla="*/ 597363 h 2307478"/>
              <a:gd name="connsiteX1" fmla="*/ 2573868 w 9038130"/>
              <a:gd name="connsiteY1" fmla="*/ 540503 h 2307478"/>
              <a:gd name="connsiteX2" fmla="*/ 7295400 w 9038130"/>
              <a:gd name="connsiteY2" fmla="*/ 173886 h 2307478"/>
              <a:gd name="connsiteX3" fmla="*/ 9038130 w 9038130"/>
              <a:gd name="connsiteY3" fmla="*/ 188739 h 2307478"/>
              <a:gd name="connsiteX4" fmla="*/ 9000151 w 9038130"/>
              <a:gd name="connsiteY4" fmla="*/ 2307478 h 2307478"/>
              <a:gd name="connsiteX5" fmla="*/ 0 w 9038130"/>
              <a:gd name="connsiteY5" fmla="*/ 2307478 h 2307478"/>
              <a:gd name="connsiteX6" fmla="*/ 0 w 9038130"/>
              <a:gd name="connsiteY6" fmla="*/ 597363 h 2307478"/>
              <a:gd name="connsiteX0" fmla="*/ 0 w 9038130"/>
              <a:gd name="connsiteY0" fmla="*/ 597363 h 2307478"/>
              <a:gd name="connsiteX1" fmla="*/ 2573868 w 9038130"/>
              <a:gd name="connsiteY1" fmla="*/ 941490 h 2307478"/>
              <a:gd name="connsiteX2" fmla="*/ 7295400 w 9038130"/>
              <a:gd name="connsiteY2" fmla="*/ 173886 h 2307478"/>
              <a:gd name="connsiteX3" fmla="*/ 9038130 w 9038130"/>
              <a:gd name="connsiteY3" fmla="*/ 188739 h 2307478"/>
              <a:gd name="connsiteX4" fmla="*/ 9000151 w 9038130"/>
              <a:gd name="connsiteY4" fmla="*/ 2307478 h 2307478"/>
              <a:gd name="connsiteX5" fmla="*/ 0 w 9038130"/>
              <a:gd name="connsiteY5" fmla="*/ 2307478 h 2307478"/>
              <a:gd name="connsiteX6" fmla="*/ 0 w 9038130"/>
              <a:gd name="connsiteY6" fmla="*/ 597363 h 2307478"/>
              <a:gd name="connsiteX0" fmla="*/ 0 w 9100092"/>
              <a:gd name="connsiteY0" fmla="*/ 952523 h 2307478"/>
              <a:gd name="connsiteX1" fmla="*/ 2635830 w 9100092"/>
              <a:gd name="connsiteY1" fmla="*/ 941490 h 2307478"/>
              <a:gd name="connsiteX2" fmla="*/ 7357362 w 9100092"/>
              <a:gd name="connsiteY2" fmla="*/ 173886 h 2307478"/>
              <a:gd name="connsiteX3" fmla="*/ 9100092 w 9100092"/>
              <a:gd name="connsiteY3" fmla="*/ 188739 h 2307478"/>
              <a:gd name="connsiteX4" fmla="*/ 9062113 w 9100092"/>
              <a:gd name="connsiteY4" fmla="*/ 2307478 h 2307478"/>
              <a:gd name="connsiteX5" fmla="*/ 61962 w 9100092"/>
              <a:gd name="connsiteY5" fmla="*/ 2307478 h 2307478"/>
              <a:gd name="connsiteX6" fmla="*/ 0 w 9100092"/>
              <a:gd name="connsiteY6" fmla="*/ 952523 h 230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0092" h="2307478">
                <a:moveTo>
                  <a:pt x="0" y="952523"/>
                </a:moveTo>
                <a:cubicBezTo>
                  <a:pt x="577060" y="914475"/>
                  <a:pt x="2058770" y="979538"/>
                  <a:pt x="2635830" y="941490"/>
                </a:cubicBezTo>
                <a:cubicBezTo>
                  <a:pt x="3872384" y="865182"/>
                  <a:pt x="6273789" y="268793"/>
                  <a:pt x="7357362" y="173886"/>
                </a:cubicBezTo>
                <a:cubicBezTo>
                  <a:pt x="8440935" y="78979"/>
                  <a:pt x="8836621" y="-172588"/>
                  <a:pt x="9100092" y="188739"/>
                </a:cubicBezTo>
                <a:lnTo>
                  <a:pt x="9062113" y="2307478"/>
                </a:lnTo>
                <a:lnTo>
                  <a:pt x="61962" y="2307478"/>
                </a:lnTo>
                <a:lnTo>
                  <a:pt x="0" y="952523"/>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Corde 4"/>
          <p:cNvSpPr/>
          <p:nvPr/>
        </p:nvSpPr>
        <p:spPr>
          <a:xfrm rot="17358883">
            <a:off x="9510931" y="3323327"/>
            <a:ext cx="1054095" cy="1303881"/>
          </a:xfrm>
          <a:custGeom>
            <a:avLst/>
            <a:gdLst>
              <a:gd name="connsiteX0" fmla="*/ 1049501 w 1312450"/>
              <a:gd name="connsiteY0" fmla="*/ 884550 h 982548"/>
              <a:gd name="connsiteX1" fmla="*/ 395867 w 1312450"/>
              <a:gd name="connsiteY1" fmla="*/ 942227 h 982548"/>
              <a:gd name="connsiteX2" fmla="*/ 38382 w 1312450"/>
              <a:gd name="connsiteY2" fmla="*/ 325723 h 982548"/>
              <a:gd name="connsiteX3" fmla="*/ 656225 w 1312450"/>
              <a:gd name="connsiteY3" fmla="*/ 0 h 982548"/>
              <a:gd name="connsiteX4" fmla="*/ 1049501 w 1312450"/>
              <a:gd name="connsiteY4" fmla="*/ 884550 h 982548"/>
              <a:gd name="connsiteX0" fmla="*/ 1049639 w 1049639"/>
              <a:gd name="connsiteY0" fmla="*/ 1085467 h 1183468"/>
              <a:gd name="connsiteX1" fmla="*/ 396005 w 1049639"/>
              <a:gd name="connsiteY1" fmla="*/ 1143144 h 1183468"/>
              <a:gd name="connsiteX2" fmla="*/ 38520 w 1049639"/>
              <a:gd name="connsiteY2" fmla="*/ 526640 h 1183468"/>
              <a:gd name="connsiteX3" fmla="*/ 602139 w 1049639"/>
              <a:gd name="connsiteY3" fmla="*/ 0 h 1183468"/>
              <a:gd name="connsiteX4" fmla="*/ 1049639 w 1049639"/>
              <a:gd name="connsiteY4" fmla="*/ 1085467 h 118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639" h="1183468">
                <a:moveTo>
                  <a:pt x="1049639" y="1085467"/>
                </a:moveTo>
                <a:cubicBezTo>
                  <a:pt x="861320" y="1191012"/>
                  <a:pt x="611942" y="1213017"/>
                  <a:pt x="396005" y="1143144"/>
                </a:cubicBezTo>
                <a:cubicBezTo>
                  <a:pt x="78346" y="1040356"/>
                  <a:pt x="-78097" y="770561"/>
                  <a:pt x="38520" y="526640"/>
                </a:cubicBezTo>
                <a:cubicBezTo>
                  <a:pt x="131920" y="331281"/>
                  <a:pt x="324975" y="0"/>
                  <a:pt x="602139" y="0"/>
                </a:cubicBezTo>
                <a:cubicBezTo>
                  <a:pt x="733231" y="294850"/>
                  <a:pt x="918547" y="790617"/>
                  <a:pt x="1049639" y="108546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sp>
        <p:nvSpPr>
          <p:cNvPr id="42" name="ZoneTexte 41"/>
          <p:cNvSpPr txBox="1"/>
          <p:nvPr/>
        </p:nvSpPr>
        <p:spPr>
          <a:xfrm>
            <a:off x="3478540" y="2407569"/>
            <a:ext cx="1002082" cy="523220"/>
          </a:xfrm>
          <a:prstGeom prst="rect">
            <a:avLst/>
          </a:prstGeom>
          <a:noFill/>
        </p:spPr>
        <p:txBody>
          <a:bodyPr wrap="square" rtlCol="0">
            <a:spAutoFit/>
          </a:bodyPr>
          <a:lstStyle/>
          <a:p>
            <a:r>
              <a:rPr lang="fr-FR" sz="2800" b="1" dirty="0"/>
              <a:t>15 m</a:t>
            </a:r>
          </a:p>
        </p:txBody>
      </p:sp>
      <p:sp>
        <p:nvSpPr>
          <p:cNvPr id="10" name="Rectangle à coins arrondis 9"/>
          <p:cNvSpPr/>
          <p:nvPr/>
        </p:nvSpPr>
        <p:spPr>
          <a:xfrm>
            <a:off x="8646202" y="1402790"/>
            <a:ext cx="1404129" cy="623584"/>
          </a:xfrm>
          <a:prstGeom prst="wedgeRoundRectCallout">
            <a:avLst>
              <a:gd name="adj1" fmla="val 64983"/>
              <a:gd name="adj2" fmla="val 25516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b="1" dirty="0">
                <a:solidFill>
                  <a:prstClr val="black"/>
                </a:solidFill>
                <a:latin typeface="Calibri" panose="020F0502020204030204"/>
              </a:rPr>
              <a:t>Rosselle</a:t>
            </a:r>
          </a:p>
        </p:txBody>
      </p:sp>
      <p:sp>
        <p:nvSpPr>
          <p:cNvPr id="47" name="ZoneTexte 46"/>
          <p:cNvSpPr txBox="1"/>
          <p:nvPr/>
        </p:nvSpPr>
        <p:spPr>
          <a:xfrm>
            <a:off x="1908562" y="290104"/>
            <a:ext cx="1547431" cy="584775"/>
          </a:xfrm>
          <a:prstGeom prst="rect">
            <a:avLst/>
          </a:prstGeom>
          <a:noFill/>
        </p:spPr>
        <p:txBody>
          <a:bodyPr wrap="square" rtlCol="0">
            <a:spAutoFit/>
          </a:bodyPr>
          <a:lstStyle/>
          <a:p>
            <a:r>
              <a:rPr lang="fr-FR" sz="3200" b="1" dirty="0"/>
              <a:t>AVANT</a:t>
            </a:r>
          </a:p>
        </p:txBody>
      </p:sp>
      <p:grpSp>
        <p:nvGrpSpPr>
          <p:cNvPr id="50" name="Groupe 49"/>
          <p:cNvGrpSpPr/>
          <p:nvPr/>
        </p:nvGrpSpPr>
        <p:grpSpPr>
          <a:xfrm>
            <a:off x="8197079" y="2209351"/>
            <a:ext cx="1420898" cy="1718973"/>
            <a:chOff x="6673079" y="2209350"/>
            <a:chExt cx="1420898" cy="1718973"/>
          </a:xfrm>
        </p:grpSpPr>
        <p:sp>
          <p:nvSpPr>
            <p:cNvPr id="48" name="Rectangle 47"/>
            <p:cNvSpPr/>
            <p:nvPr/>
          </p:nvSpPr>
          <p:spPr>
            <a:xfrm>
              <a:off x="7365857" y="3360409"/>
              <a:ext cx="728120" cy="567914"/>
            </a:xfrm>
            <a:custGeom>
              <a:avLst/>
              <a:gdLst>
                <a:gd name="connsiteX0" fmla="*/ 0 w 728120"/>
                <a:gd name="connsiteY0" fmla="*/ 0 h 567914"/>
                <a:gd name="connsiteX1" fmla="*/ 728120 w 728120"/>
                <a:gd name="connsiteY1" fmla="*/ 0 h 567914"/>
                <a:gd name="connsiteX2" fmla="*/ 728120 w 728120"/>
                <a:gd name="connsiteY2" fmla="*/ 567914 h 567914"/>
                <a:gd name="connsiteX3" fmla="*/ 0 w 728120"/>
                <a:gd name="connsiteY3" fmla="*/ 567914 h 567914"/>
                <a:gd name="connsiteX4" fmla="*/ 0 w 728120"/>
                <a:gd name="connsiteY4" fmla="*/ 0 h 567914"/>
                <a:gd name="connsiteX0" fmla="*/ 262393 w 728120"/>
                <a:gd name="connsiteY0" fmla="*/ 0 h 639475"/>
                <a:gd name="connsiteX1" fmla="*/ 728120 w 728120"/>
                <a:gd name="connsiteY1" fmla="*/ 71561 h 639475"/>
                <a:gd name="connsiteX2" fmla="*/ 728120 w 728120"/>
                <a:gd name="connsiteY2" fmla="*/ 639475 h 639475"/>
                <a:gd name="connsiteX3" fmla="*/ 0 w 728120"/>
                <a:gd name="connsiteY3" fmla="*/ 639475 h 639475"/>
                <a:gd name="connsiteX4" fmla="*/ 262393 w 728120"/>
                <a:gd name="connsiteY4" fmla="*/ 0 h 639475"/>
                <a:gd name="connsiteX0" fmla="*/ 262393 w 728120"/>
                <a:gd name="connsiteY0" fmla="*/ 0 h 639475"/>
                <a:gd name="connsiteX1" fmla="*/ 545240 w 728120"/>
                <a:gd name="connsiteY1" fmla="*/ 71561 h 639475"/>
                <a:gd name="connsiteX2" fmla="*/ 728120 w 728120"/>
                <a:gd name="connsiteY2" fmla="*/ 639475 h 639475"/>
                <a:gd name="connsiteX3" fmla="*/ 0 w 728120"/>
                <a:gd name="connsiteY3" fmla="*/ 639475 h 639475"/>
                <a:gd name="connsiteX4" fmla="*/ 262393 w 728120"/>
                <a:gd name="connsiteY4" fmla="*/ 0 h 639475"/>
                <a:gd name="connsiteX0" fmla="*/ 238540 w 728120"/>
                <a:gd name="connsiteY0" fmla="*/ 0 h 591767"/>
                <a:gd name="connsiteX1" fmla="*/ 545240 w 728120"/>
                <a:gd name="connsiteY1" fmla="*/ 23853 h 591767"/>
                <a:gd name="connsiteX2" fmla="*/ 728120 w 728120"/>
                <a:gd name="connsiteY2" fmla="*/ 591767 h 591767"/>
                <a:gd name="connsiteX3" fmla="*/ 0 w 728120"/>
                <a:gd name="connsiteY3" fmla="*/ 591767 h 591767"/>
                <a:gd name="connsiteX4" fmla="*/ 238540 w 728120"/>
                <a:gd name="connsiteY4" fmla="*/ 0 h 591767"/>
                <a:gd name="connsiteX0" fmla="*/ 222637 w 728120"/>
                <a:gd name="connsiteY0" fmla="*/ 23854 h 567914"/>
                <a:gd name="connsiteX1" fmla="*/ 545240 w 728120"/>
                <a:gd name="connsiteY1" fmla="*/ 0 h 567914"/>
                <a:gd name="connsiteX2" fmla="*/ 728120 w 728120"/>
                <a:gd name="connsiteY2" fmla="*/ 567914 h 567914"/>
                <a:gd name="connsiteX3" fmla="*/ 0 w 728120"/>
                <a:gd name="connsiteY3" fmla="*/ 567914 h 567914"/>
                <a:gd name="connsiteX4" fmla="*/ 222637 w 728120"/>
                <a:gd name="connsiteY4" fmla="*/ 23854 h 567914"/>
                <a:gd name="connsiteX0" fmla="*/ 222637 w 728120"/>
                <a:gd name="connsiteY0" fmla="*/ 23854 h 567914"/>
                <a:gd name="connsiteX1" fmla="*/ 561142 w 728120"/>
                <a:gd name="connsiteY1" fmla="*/ 0 h 567914"/>
                <a:gd name="connsiteX2" fmla="*/ 728120 w 728120"/>
                <a:gd name="connsiteY2" fmla="*/ 567914 h 567914"/>
                <a:gd name="connsiteX3" fmla="*/ 0 w 728120"/>
                <a:gd name="connsiteY3" fmla="*/ 567914 h 567914"/>
                <a:gd name="connsiteX4" fmla="*/ 222637 w 728120"/>
                <a:gd name="connsiteY4" fmla="*/ 23854 h 567914"/>
                <a:gd name="connsiteX0" fmla="*/ 222637 w 728120"/>
                <a:gd name="connsiteY0" fmla="*/ 23854 h 567914"/>
                <a:gd name="connsiteX1" fmla="*/ 561142 w 728120"/>
                <a:gd name="connsiteY1" fmla="*/ 0 h 567914"/>
                <a:gd name="connsiteX2" fmla="*/ 728120 w 728120"/>
                <a:gd name="connsiteY2" fmla="*/ 567914 h 567914"/>
                <a:gd name="connsiteX3" fmla="*/ 0 w 728120"/>
                <a:gd name="connsiteY3" fmla="*/ 567914 h 567914"/>
                <a:gd name="connsiteX4" fmla="*/ 222637 w 728120"/>
                <a:gd name="connsiteY4" fmla="*/ 23854 h 567914"/>
                <a:gd name="connsiteX0" fmla="*/ 222637 w 728120"/>
                <a:gd name="connsiteY0" fmla="*/ 23854 h 567914"/>
                <a:gd name="connsiteX1" fmla="*/ 561142 w 728120"/>
                <a:gd name="connsiteY1" fmla="*/ 0 h 567914"/>
                <a:gd name="connsiteX2" fmla="*/ 728120 w 728120"/>
                <a:gd name="connsiteY2" fmla="*/ 567914 h 567914"/>
                <a:gd name="connsiteX3" fmla="*/ 0 w 728120"/>
                <a:gd name="connsiteY3" fmla="*/ 567914 h 567914"/>
                <a:gd name="connsiteX4" fmla="*/ 222637 w 728120"/>
                <a:gd name="connsiteY4" fmla="*/ 23854 h 56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20" h="567914">
                  <a:moveTo>
                    <a:pt x="222637" y="23854"/>
                  </a:moveTo>
                  <a:lnTo>
                    <a:pt x="561142" y="0"/>
                  </a:lnTo>
                  <a:lnTo>
                    <a:pt x="728120" y="567914"/>
                  </a:lnTo>
                  <a:lnTo>
                    <a:pt x="0" y="567914"/>
                  </a:lnTo>
                  <a:lnTo>
                    <a:pt x="222637" y="23854"/>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9" name="Rectangle à coins arrondis 9"/>
            <p:cNvSpPr/>
            <p:nvPr/>
          </p:nvSpPr>
          <p:spPr>
            <a:xfrm>
              <a:off x="6673079" y="2209350"/>
              <a:ext cx="1299157" cy="335842"/>
            </a:xfrm>
            <a:prstGeom prst="wedgeRoundRectCallout">
              <a:avLst>
                <a:gd name="adj1" fmla="val 29746"/>
                <a:gd name="adj2" fmla="val 306932"/>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b="1" dirty="0">
                  <a:solidFill>
                    <a:prstClr val="black"/>
                  </a:solidFill>
                  <a:latin typeface="Calibri" panose="020F0502020204030204"/>
                </a:rPr>
                <a:t>digue</a:t>
              </a:r>
            </a:p>
          </p:txBody>
        </p:sp>
      </p:grpSp>
    </p:spTree>
    <p:extLst>
      <p:ext uri="{BB962C8B-B14F-4D97-AF65-F5344CB8AC3E}">
        <p14:creationId xmlns:p14="http://schemas.microsoft.com/office/powerpoint/2010/main" val="363313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40"/>
                                        </p:tgtEl>
                                      </p:cBhvr>
                                    </p:animEffect>
                                    <p:animScale>
                                      <p:cBhvr>
                                        <p:cTn id="7" dur="250" autoRev="1" fill="hold"/>
                                        <p:tgtEl>
                                          <p:spTgt spid="40"/>
                                        </p:tgtEl>
                                      </p:cBhvr>
                                      <p:by x="105000" y="105000"/>
                                    </p:animScale>
                                  </p:childTnLst>
                                </p:cTn>
                              </p:par>
                              <p:par>
                                <p:cTn id="8" presetID="22" presetClass="exit" presetSubtype="4" fill="hold" nodeType="withEffect">
                                  <p:stCondLst>
                                    <p:cond delay="0"/>
                                  </p:stCondLst>
                                  <p:childTnLst>
                                    <p:animEffect transition="out" filter="wipe(down)">
                                      <p:cBhvr>
                                        <p:cTn id="9" dur="500"/>
                                        <p:tgtEl>
                                          <p:spTgt spid="50"/>
                                        </p:tgtEl>
                                      </p:cBhvr>
                                    </p:animEffect>
                                    <p:set>
                                      <p:cBhvr>
                                        <p:cTn id="10" dur="1" fill="hold">
                                          <p:stCondLst>
                                            <p:cond delay="499"/>
                                          </p:stCondLst>
                                        </p:cTn>
                                        <p:tgtEl>
                                          <p:spTgt spid="50"/>
                                        </p:tgtEl>
                                        <p:attrNameLst>
                                          <p:attrName>style.visibility</p:attrName>
                                        </p:attrNameLst>
                                      </p:cBhvr>
                                      <p:to>
                                        <p:strVal val="hidden"/>
                                      </p:to>
                                    </p:set>
                                  </p:childTnLst>
                                </p:cTn>
                              </p:par>
                              <p:par>
                                <p:cTn id="11" presetID="6" presetClass="emph" presetSubtype="0" repeatCount="indefinite" fill="hold" grpId="0" nodeType="withEffect">
                                  <p:stCondLst>
                                    <p:cond delay="0"/>
                                  </p:stCondLst>
                                  <p:childTnLst>
                                    <p:animScale>
                                      <p:cBhvr>
                                        <p:cTn id="12" dur="2000" fill="hold"/>
                                        <p:tgtEl>
                                          <p:spTgt spid="4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animBg="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0" y="1987608"/>
            <a:ext cx="3438525" cy="2333625"/>
          </a:xfrm>
          <a:prstGeom prst="rect">
            <a:avLst/>
          </a:prstGeom>
        </p:spPr>
      </p:pic>
      <p:grpSp>
        <p:nvGrpSpPr>
          <p:cNvPr id="29" name="Groupe 28"/>
          <p:cNvGrpSpPr/>
          <p:nvPr/>
        </p:nvGrpSpPr>
        <p:grpSpPr>
          <a:xfrm>
            <a:off x="1410013" y="3451591"/>
            <a:ext cx="9429890" cy="2019829"/>
            <a:chOff x="693806" y="4166592"/>
            <a:chExt cx="9000151" cy="369332"/>
          </a:xfrm>
        </p:grpSpPr>
        <p:sp>
          <p:nvSpPr>
            <p:cNvPr id="33" name="ZoneTexte 32"/>
            <p:cNvSpPr txBox="1"/>
            <p:nvPr/>
          </p:nvSpPr>
          <p:spPr>
            <a:xfrm>
              <a:off x="693806" y="4166592"/>
              <a:ext cx="9000151" cy="369332"/>
            </a:xfrm>
            <a:prstGeom prst="rect">
              <a:avLst/>
            </a:prstGeom>
            <a:blipFill dpi="0" rotWithShape="1">
              <a:blip r:embed="rId4">
                <a:alphaModFix amt="71000"/>
              </a:blip>
              <a:srcRect/>
              <a:tile tx="0" ty="0" sx="100000" sy="100000" flip="none" algn="tl"/>
            </a:blipFill>
          </p:spPr>
          <p:txBody>
            <a:bodyPr wrap="square" rtlCol="0">
              <a:spAutoFit/>
            </a:bodyPr>
            <a:lstStyle/>
            <a:p>
              <a:endParaRPr lang="fr-FR" dirty="0"/>
            </a:p>
          </p:txBody>
        </p:sp>
        <p:cxnSp>
          <p:nvCxnSpPr>
            <p:cNvPr id="34" name="Connecteur droit 33"/>
            <p:cNvCxnSpPr>
              <a:cxnSpLocks/>
            </p:cNvCxnSpPr>
            <p:nvPr/>
          </p:nvCxnSpPr>
          <p:spPr>
            <a:xfrm>
              <a:off x="693806" y="4168789"/>
              <a:ext cx="8069994" cy="7906"/>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4" name="ZoneTexte 13"/>
          <p:cNvSpPr txBox="1"/>
          <p:nvPr/>
        </p:nvSpPr>
        <p:spPr>
          <a:xfrm>
            <a:off x="3937000" y="194501"/>
            <a:ext cx="6508530" cy="58477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r>
              <a:rPr lang="fr-FR" sz="3200" i="1" dirty="0">
                <a:solidFill>
                  <a:prstClr val="black"/>
                </a:solidFill>
                <a:latin typeface="Calibri" panose="020F0502020204030204"/>
              </a:rPr>
              <a:t>Situation en cas de crue de la Rosselle</a:t>
            </a:r>
            <a:endParaRPr lang="fr-FR" sz="3200" b="1" i="1" dirty="0">
              <a:solidFill>
                <a:prstClr val="black"/>
              </a:solidFill>
              <a:latin typeface="Calibri" panose="020F0502020204030204"/>
            </a:endParaRPr>
          </a:p>
        </p:txBody>
      </p:sp>
      <p:pic>
        <p:nvPicPr>
          <p:cNvPr id="13" name="Imag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backgroundMark x1="14660" y1="10277" x2="14660" y2="10277"/>
                        <a14:backgroundMark x1="29058" y1="4348" x2="29058" y2="4348"/>
                        <a14:backgroundMark x1="7330" y1="18972" x2="7330" y2="18972"/>
                        <a14:backgroundMark x1="91623" y1="9091" x2="91623" y2="9091"/>
                        <a14:backgroundMark x1="94764" y1="91304" x2="94764" y2="91304"/>
                        <a14:backgroundMark x1="87435" y1="93676" x2="87435" y2="93676"/>
                        <a14:backgroundMark x1="78534" y1="92490" x2="78534" y2="92490"/>
                        <a14:backgroundMark x1="14660" y1="94862" x2="14660" y2="94862"/>
                      </a14:backgroundRemoval>
                    </a14:imgEffect>
                  </a14:imgLayer>
                </a14:imgProps>
              </a:ext>
              <a:ext uri="{28A0092B-C50C-407E-A947-70E740481C1C}">
                <a14:useLocalDpi xmlns:a14="http://schemas.microsoft.com/office/drawing/2010/main" val="0"/>
              </a:ext>
            </a:extLst>
          </a:blip>
          <a:stretch>
            <a:fillRect/>
          </a:stretch>
        </p:blipFill>
        <p:spPr>
          <a:xfrm>
            <a:off x="2087676" y="3950056"/>
            <a:ext cx="1145660" cy="710425"/>
          </a:xfrm>
          <a:prstGeom prst="rect">
            <a:avLst/>
          </a:prstGeom>
        </p:spPr>
      </p:pic>
      <p:sp>
        <p:nvSpPr>
          <p:cNvPr id="17" name="Espace réservé du numéro de diapositive 16"/>
          <p:cNvSpPr>
            <a:spLocks noGrp="1"/>
          </p:cNvSpPr>
          <p:nvPr>
            <p:ph type="sldNum" sz="quarter" idx="12"/>
          </p:nvPr>
        </p:nvSpPr>
        <p:spPr/>
        <p:txBody>
          <a:bodyPr/>
          <a:lstStyle/>
          <a:p>
            <a:pPr>
              <a:defRPr/>
            </a:pPr>
            <a:fld id="{7AA7205A-32C8-4B29-B2D9-1BB3C0E110DB}" type="slidenum">
              <a:rPr lang="fr-FR">
                <a:solidFill>
                  <a:prstClr val="black">
                    <a:tint val="75000"/>
                  </a:prstClr>
                </a:solidFill>
                <a:latin typeface="Calibri" panose="020F0502020204030204"/>
              </a:rPr>
              <a:pPr>
                <a:defRPr/>
              </a:pPr>
              <a:t>27</a:t>
            </a:fld>
            <a:endParaRPr lang="fr-FR" dirty="0">
              <a:solidFill>
                <a:prstClr val="black">
                  <a:tint val="75000"/>
                </a:prstClr>
              </a:solidFill>
              <a:latin typeface="Calibri" panose="020F0502020204030204"/>
            </a:endParaRPr>
          </a:p>
        </p:txBody>
      </p:sp>
      <p:pic>
        <p:nvPicPr>
          <p:cNvPr id="35" name="Image 34"/>
          <p:cNvPicPr>
            <a:picLocks noChangeAspect="1"/>
          </p:cNvPicPr>
          <p:nvPr/>
        </p:nvPicPr>
        <p:blipFill>
          <a:blip r:embed="rId7" cstate="print">
            <a:clrChange>
              <a:clrFrom>
                <a:srgbClr val="FFFFFF"/>
              </a:clrFrom>
              <a:clrTo>
                <a:srgbClr val="FFFFFF">
                  <a:alpha val="0"/>
                </a:srgbClr>
              </a:clrTo>
            </a:clrChange>
            <a:duotone>
              <a:prstClr val="black"/>
              <a:schemeClr val="accent3">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72970" y="184331"/>
            <a:ext cx="2243290" cy="1954865"/>
          </a:xfrm>
          <a:prstGeom prst="rect">
            <a:avLst/>
          </a:prstGeom>
        </p:spPr>
      </p:pic>
      <p:pic>
        <p:nvPicPr>
          <p:cNvPr id="7" name="Image 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4110" y="2504082"/>
            <a:ext cx="2243290" cy="2263086"/>
          </a:xfrm>
          <a:prstGeom prst="rect">
            <a:avLst/>
          </a:prstGeom>
        </p:spPr>
      </p:pic>
      <p:sp>
        <p:nvSpPr>
          <p:cNvPr id="40" name="Flèche : droite rayée 39"/>
          <p:cNvSpPr/>
          <p:nvPr/>
        </p:nvSpPr>
        <p:spPr>
          <a:xfrm rot="5400000">
            <a:off x="361515" y="3066584"/>
            <a:ext cx="2469516" cy="551147"/>
          </a:xfrm>
          <a:prstGeom prst="strip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410013" y="3665551"/>
            <a:ext cx="9429890" cy="2507824"/>
          </a:xfrm>
          <a:custGeom>
            <a:avLst/>
            <a:gdLst>
              <a:gd name="connsiteX0" fmla="*/ 0 w 9000151"/>
              <a:gd name="connsiteY0" fmla="*/ 0 h 1710115"/>
              <a:gd name="connsiteX1" fmla="*/ 9000151 w 9000151"/>
              <a:gd name="connsiteY1" fmla="*/ 0 h 1710115"/>
              <a:gd name="connsiteX2" fmla="*/ 9000151 w 9000151"/>
              <a:gd name="connsiteY2" fmla="*/ 1710115 h 1710115"/>
              <a:gd name="connsiteX3" fmla="*/ 0 w 9000151"/>
              <a:gd name="connsiteY3" fmla="*/ 1710115 h 1710115"/>
              <a:gd name="connsiteX4" fmla="*/ 0 w 9000151"/>
              <a:gd name="connsiteY4" fmla="*/ 0 h 1710115"/>
              <a:gd name="connsiteX0" fmla="*/ 0 w 9075307"/>
              <a:gd name="connsiteY0" fmla="*/ 626302 h 2336417"/>
              <a:gd name="connsiteX1" fmla="*/ 9075307 w 9075307"/>
              <a:gd name="connsiteY1" fmla="*/ 0 h 2336417"/>
              <a:gd name="connsiteX2" fmla="*/ 9000151 w 9075307"/>
              <a:gd name="connsiteY2" fmla="*/ 2336417 h 2336417"/>
              <a:gd name="connsiteX3" fmla="*/ 0 w 9075307"/>
              <a:gd name="connsiteY3" fmla="*/ 2336417 h 2336417"/>
              <a:gd name="connsiteX4" fmla="*/ 0 w 9075307"/>
              <a:gd name="connsiteY4" fmla="*/ 626302 h 2336417"/>
              <a:gd name="connsiteX0" fmla="*/ 0 w 9075307"/>
              <a:gd name="connsiteY0" fmla="*/ 626302 h 2336417"/>
              <a:gd name="connsiteX1" fmla="*/ 2573868 w 9075307"/>
              <a:gd name="connsiteY1" fmla="*/ 569442 h 2336417"/>
              <a:gd name="connsiteX2" fmla="*/ 9075307 w 9075307"/>
              <a:gd name="connsiteY2" fmla="*/ 0 h 2336417"/>
              <a:gd name="connsiteX3" fmla="*/ 9000151 w 9075307"/>
              <a:gd name="connsiteY3" fmla="*/ 2336417 h 2336417"/>
              <a:gd name="connsiteX4" fmla="*/ 0 w 9075307"/>
              <a:gd name="connsiteY4" fmla="*/ 2336417 h 2336417"/>
              <a:gd name="connsiteX5" fmla="*/ 0 w 9075307"/>
              <a:gd name="connsiteY5" fmla="*/ 626302 h 2336417"/>
              <a:gd name="connsiteX0" fmla="*/ 0 w 9075307"/>
              <a:gd name="connsiteY0" fmla="*/ 626302 h 2336417"/>
              <a:gd name="connsiteX1" fmla="*/ 2573868 w 9075307"/>
              <a:gd name="connsiteY1" fmla="*/ 569442 h 2336417"/>
              <a:gd name="connsiteX2" fmla="*/ 9075307 w 9075307"/>
              <a:gd name="connsiteY2" fmla="*/ 0 h 2336417"/>
              <a:gd name="connsiteX3" fmla="*/ 9000151 w 9075307"/>
              <a:gd name="connsiteY3" fmla="*/ 2336417 h 2336417"/>
              <a:gd name="connsiteX4" fmla="*/ 0 w 9075307"/>
              <a:gd name="connsiteY4" fmla="*/ 2336417 h 2336417"/>
              <a:gd name="connsiteX5" fmla="*/ 0 w 9075307"/>
              <a:gd name="connsiteY5" fmla="*/ 626302 h 2336417"/>
              <a:gd name="connsiteX0" fmla="*/ 0 w 9075307"/>
              <a:gd name="connsiteY0" fmla="*/ 761047 h 2471162"/>
              <a:gd name="connsiteX1" fmla="*/ 2573868 w 9075307"/>
              <a:gd name="connsiteY1" fmla="*/ 704187 h 2471162"/>
              <a:gd name="connsiteX2" fmla="*/ 7245830 w 9075307"/>
              <a:gd name="connsiteY2" fmla="*/ 337570 h 2471162"/>
              <a:gd name="connsiteX3" fmla="*/ 9075307 w 9075307"/>
              <a:gd name="connsiteY3" fmla="*/ 134745 h 2471162"/>
              <a:gd name="connsiteX4" fmla="*/ 9000151 w 9075307"/>
              <a:gd name="connsiteY4" fmla="*/ 2471162 h 2471162"/>
              <a:gd name="connsiteX5" fmla="*/ 0 w 9075307"/>
              <a:gd name="connsiteY5" fmla="*/ 2471162 h 2471162"/>
              <a:gd name="connsiteX6" fmla="*/ 0 w 9075307"/>
              <a:gd name="connsiteY6" fmla="*/ 761047 h 2471162"/>
              <a:gd name="connsiteX0" fmla="*/ 0 w 9075307"/>
              <a:gd name="connsiteY0" fmla="*/ 761047 h 2471162"/>
              <a:gd name="connsiteX1" fmla="*/ 2573868 w 9075307"/>
              <a:gd name="connsiteY1" fmla="*/ 704187 h 2471162"/>
              <a:gd name="connsiteX2" fmla="*/ 7295400 w 9075307"/>
              <a:gd name="connsiteY2" fmla="*/ 337570 h 2471162"/>
              <a:gd name="connsiteX3" fmla="*/ 9075307 w 9075307"/>
              <a:gd name="connsiteY3" fmla="*/ 134745 h 2471162"/>
              <a:gd name="connsiteX4" fmla="*/ 9000151 w 9075307"/>
              <a:gd name="connsiteY4" fmla="*/ 2471162 h 2471162"/>
              <a:gd name="connsiteX5" fmla="*/ 0 w 9075307"/>
              <a:gd name="connsiteY5" fmla="*/ 2471162 h 2471162"/>
              <a:gd name="connsiteX6" fmla="*/ 0 w 9075307"/>
              <a:gd name="connsiteY6" fmla="*/ 761047 h 2471162"/>
              <a:gd name="connsiteX0" fmla="*/ 0 w 9038130"/>
              <a:gd name="connsiteY0" fmla="*/ 597363 h 2307478"/>
              <a:gd name="connsiteX1" fmla="*/ 2573868 w 9038130"/>
              <a:gd name="connsiteY1" fmla="*/ 540503 h 2307478"/>
              <a:gd name="connsiteX2" fmla="*/ 7295400 w 9038130"/>
              <a:gd name="connsiteY2" fmla="*/ 173886 h 2307478"/>
              <a:gd name="connsiteX3" fmla="*/ 9038130 w 9038130"/>
              <a:gd name="connsiteY3" fmla="*/ 188739 h 2307478"/>
              <a:gd name="connsiteX4" fmla="*/ 9000151 w 9038130"/>
              <a:gd name="connsiteY4" fmla="*/ 2307478 h 2307478"/>
              <a:gd name="connsiteX5" fmla="*/ 0 w 9038130"/>
              <a:gd name="connsiteY5" fmla="*/ 2307478 h 2307478"/>
              <a:gd name="connsiteX6" fmla="*/ 0 w 9038130"/>
              <a:gd name="connsiteY6" fmla="*/ 597363 h 2307478"/>
              <a:gd name="connsiteX0" fmla="*/ 0 w 9038130"/>
              <a:gd name="connsiteY0" fmla="*/ 597363 h 2307478"/>
              <a:gd name="connsiteX1" fmla="*/ 2573868 w 9038130"/>
              <a:gd name="connsiteY1" fmla="*/ 941490 h 2307478"/>
              <a:gd name="connsiteX2" fmla="*/ 7295400 w 9038130"/>
              <a:gd name="connsiteY2" fmla="*/ 173886 h 2307478"/>
              <a:gd name="connsiteX3" fmla="*/ 9038130 w 9038130"/>
              <a:gd name="connsiteY3" fmla="*/ 188739 h 2307478"/>
              <a:gd name="connsiteX4" fmla="*/ 9000151 w 9038130"/>
              <a:gd name="connsiteY4" fmla="*/ 2307478 h 2307478"/>
              <a:gd name="connsiteX5" fmla="*/ 0 w 9038130"/>
              <a:gd name="connsiteY5" fmla="*/ 2307478 h 2307478"/>
              <a:gd name="connsiteX6" fmla="*/ 0 w 9038130"/>
              <a:gd name="connsiteY6" fmla="*/ 597363 h 2307478"/>
              <a:gd name="connsiteX0" fmla="*/ 0 w 9100092"/>
              <a:gd name="connsiteY0" fmla="*/ 952523 h 2307478"/>
              <a:gd name="connsiteX1" fmla="*/ 2635830 w 9100092"/>
              <a:gd name="connsiteY1" fmla="*/ 941490 h 2307478"/>
              <a:gd name="connsiteX2" fmla="*/ 7357362 w 9100092"/>
              <a:gd name="connsiteY2" fmla="*/ 173886 h 2307478"/>
              <a:gd name="connsiteX3" fmla="*/ 9100092 w 9100092"/>
              <a:gd name="connsiteY3" fmla="*/ 188739 h 2307478"/>
              <a:gd name="connsiteX4" fmla="*/ 9062113 w 9100092"/>
              <a:gd name="connsiteY4" fmla="*/ 2307478 h 2307478"/>
              <a:gd name="connsiteX5" fmla="*/ 61962 w 9100092"/>
              <a:gd name="connsiteY5" fmla="*/ 2307478 h 2307478"/>
              <a:gd name="connsiteX6" fmla="*/ 0 w 9100092"/>
              <a:gd name="connsiteY6" fmla="*/ 952523 h 230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0092" h="2307478">
                <a:moveTo>
                  <a:pt x="0" y="952523"/>
                </a:moveTo>
                <a:cubicBezTo>
                  <a:pt x="577060" y="914475"/>
                  <a:pt x="2058770" y="979538"/>
                  <a:pt x="2635830" y="941490"/>
                </a:cubicBezTo>
                <a:cubicBezTo>
                  <a:pt x="3872384" y="865182"/>
                  <a:pt x="6273789" y="268793"/>
                  <a:pt x="7357362" y="173886"/>
                </a:cubicBezTo>
                <a:cubicBezTo>
                  <a:pt x="8440935" y="78979"/>
                  <a:pt x="8836621" y="-172588"/>
                  <a:pt x="9100092" y="188739"/>
                </a:cubicBezTo>
                <a:lnTo>
                  <a:pt x="9062113" y="2307478"/>
                </a:lnTo>
                <a:lnTo>
                  <a:pt x="61962" y="2307478"/>
                </a:lnTo>
                <a:lnTo>
                  <a:pt x="0" y="952523"/>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Corde 4"/>
          <p:cNvSpPr/>
          <p:nvPr/>
        </p:nvSpPr>
        <p:spPr>
          <a:xfrm rot="17358883">
            <a:off x="9523284" y="3058912"/>
            <a:ext cx="1054095" cy="1303881"/>
          </a:xfrm>
          <a:custGeom>
            <a:avLst/>
            <a:gdLst>
              <a:gd name="connsiteX0" fmla="*/ 1049501 w 1312450"/>
              <a:gd name="connsiteY0" fmla="*/ 884550 h 982548"/>
              <a:gd name="connsiteX1" fmla="*/ 395867 w 1312450"/>
              <a:gd name="connsiteY1" fmla="*/ 942227 h 982548"/>
              <a:gd name="connsiteX2" fmla="*/ 38382 w 1312450"/>
              <a:gd name="connsiteY2" fmla="*/ 325723 h 982548"/>
              <a:gd name="connsiteX3" fmla="*/ 656225 w 1312450"/>
              <a:gd name="connsiteY3" fmla="*/ 0 h 982548"/>
              <a:gd name="connsiteX4" fmla="*/ 1049501 w 1312450"/>
              <a:gd name="connsiteY4" fmla="*/ 884550 h 982548"/>
              <a:gd name="connsiteX0" fmla="*/ 1049639 w 1049639"/>
              <a:gd name="connsiteY0" fmla="*/ 1085467 h 1183468"/>
              <a:gd name="connsiteX1" fmla="*/ 396005 w 1049639"/>
              <a:gd name="connsiteY1" fmla="*/ 1143144 h 1183468"/>
              <a:gd name="connsiteX2" fmla="*/ 38520 w 1049639"/>
              <a:gd name="connsiteY2" fmla="*/ 526640 h 1183468"/>
              <a:gd name="connsiteX3" fmla="*/ 602139 w 1049639"/>
              <a:gd name="connsiteY3" fmla="*/ 0 h 1183468"/>
              <a:gd name="connsiteX4" fmla="*/ 1049639 w 1049639"/>
              <a:gd name="connsiteY4" fmla="*/ 1085467 h 118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639" h="1183468">
                <a:moveTo>
                  <a:pt x="1049639" y="1085467"/>
                </a:moveTo>
                <a:cubicBezTo>
                  <a:pt x="861320" y="1191012"/>
                  <a:pt x="611942" y="1213017"/>
                  <a:pt x="396005" y="1143144"/>
                </a:cubicBezTo>
                <a:cubicBezTo>
                  <a:pt x="78346" y="1040356"/>
                  <a:pt x="-78097" y="770561"/>
                  <a:pt x="38520" y="526640"/>
                </a:cubicBezTo>
                <a:cubicBezTo>
                  <a:pt x="131920" y="331281"/>
                  <a:pt x="324975" y="0"/>
                  <a:pt x="602139" y="0"/>
                </a:cubicBezTo>
                <a:cubicBezTo>
                  <a:pt x="733231" y="294850"/>
                  <a:pt x="918547" y="790617"/>
                  <a:pt x="1049639" y="108546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sp>
        <p:nvSpPr>
          <p:cNvPr id="42" name="ZoneTexte 41"/>
          <p:cNvSpPr txBox="1"/>
          <p:nvPr/>
        </p:nvSpPr>
        <p:spPr>
          <a:xfrm>
            <a:off x="1114591" y="2682383"/>
            <a:ext cx="1002082" cy="523220"/>
          </a:xfrm>
          <a:prstGeom prst="rect">
            <a:avLst/>
          </a:prstGeom>
          <a:noFill/>
        </p:spPr>
        <p:txBody>
          <a:bodyPr wrap="square" rtlCol="0">
            <a:spAutoFit/>
          </a:bodyPr>
          <a:lstStyle/>
          <a:p>
            <a:r>
              <a:rPr lang="fr-FR" sz="2800" b="1" dirty="0"/>
              <a:t>15 m</a:t>
            </a:r>
          </a:p>
        </p:txBody>
      </p:sp>
      <p:sp>
        <p:nvSpPr>
          <p:cNvPr id="10" name="Rectangle à coins arrondis 9"/>
          <p:cNvSpPr/>
          <p:nvPr/>
        </p:nvSpPr>
        <p:spPr>
          <a:xfrm>
            <a:off x="8646202" y="1402790"/>
            <a:ext cx="1404129" cy="623584"/>
          </a:xfrm>
          <a:prstGeom prst="wedgeRoundRectCallout">
            <a:avLst>
              <a:gd name="adj1" fmla="val 64983"/>
              <a:gd name="adj2" fmla="val 255163"/>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b="1" dirty="0">
                <a:solidFill>
                  <a:prstClr val="black"/>
                </a:solidFill>
                <a:latin typeface="Calibri" panose="020F0502020204030204"/>
              </a:rPr>
              <a:t>Rosselle en crue</a:t>
            </a:r>
          </a:p>
        </p:txBody>
      </p:sp>
      <p:sp>
        <p:nvSpPr>
          <p:cNvPr id="47" name="ZoneTexte 46"/>
          <p:cNvSpPr txBox="1"/>
          <p:nvPr/>
        </p:nvSpPr>
        <p:spPr>
          <a:xfrm>
            <a:off x="68201" y="994262"/>
            <a:ext cx="1547431" cy="584775"/>
          </a:xfrm>
          <a:prstGeom prst="rect">
            <a:avLst/>
          </a:prstGeom>
          <a:noFill/>
        </p:spPr>
        <p:txBody>
          <a:bodyPr wrap="square" rtlCol="0">
            <a:spAutoFit/>
          </a:bodyPr>
          <a:lstStyle/>
          <a:p>
            <a:r>
              <a:rPr lang="fr-FR" sz="3200" b="1" dirty="0"/>
              <a:t>AVANT</a:t>
            </a:r>
          </a:p>
        </p:txBody>
      </p:sp>
      <p:grpSp>
        <p:nvGrpSpPr>
          <p:cNvPr id="46" name="Groupe 45"/>
          <p:cNvGrpSpPr/>
          <p:nvPr/>
        </p:nvGrpSpPr>
        <p:grpSpPr>
          <a:xfrm>
            <a:off x="5918200" y="1842659"/>
            <a:ext cx="3675944" cy="2333438"/>
            <a:chOff x="4367464" y="2016156"/>
            <a:chExt cx="3570979" cy="2055122"/>
          </a:xfrm>
        </p:grpSpPr>
        <p:sp>
          <p:nvSpPr>
            <p:cNvPr id="44" name="Phylactère : pensées 43"/>
            <p:cNvSpPr/>
            <p:nvPr/>
          </p:nvSpPr>
          <p:spPr>
            <a:xfrm>
              <a:off x="7212301" y="3568912"/>
              <a:ext cx="726142" cy="502366"/>
            </a:xfrm>
            <a:prstGeom prst="cloud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5" name="Rectangle à coins arrondis 9"/>
            <p:cNvSpPr/>
            <p:nvPr/>
          </p:nvSpPr>
          <p:spPr>
            <a:xfrm>
              <a:off x="4367464" y="2016156"/>
              <a:ext cx="2085115" cy="793131"/>
            </a:xfrm>
            <a:prstGeom prst="wedgeRoundRectCallout">
              <a:avLst>
                <a:gd name="adj1" fmla="val 94194"/>
                <a:gd name="adj2" fmla="val 16049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sz="2800" b="1" dirty="0">
                  <a:solidFill>
                    <a:srgbClr val="FF0000"/>
                  </a:solidFill>
                  <a:latin typeface="Calibri" panose="020F0502020204030204"/>
                </a:rPr>
                <a:t>Rupture de la digue</a:t>
              </a:r>
            </a:p>
          </p:txBody>
        </p:sp>
      </p:grpSp>
      <p:grpSp>
        <p:nvGrpSpPr>
          <p:cNvPr id="50" name="Groupe 49"/>
          <p:cNvGrpSpPr/>
          <p:nvPr/>
        </p:nvGrpSpPr>
        <p:grpSpPr>
          <a:xfrm>
            <a:off x="8207731" y="2107398"/>
            <a:ext cx="1420898" cy="1718973"/>
            <a:chOff x="6673079" y="2209350"/>
            <a:chExt cx="1420898" cy="1718973"/>
          </a:xfrm>
        </p:grpSpPr>
        <p:sp>
          <p:nvSpPr>
            <p:cNvPr id="48" name="Rectangle 47"/>
            <p:cNvSpPr/>
            <p:nvPr/>
          </p:nvSpPr>
          <p:spPr>
            <a:xfrm>
              <a:off x="7365857" y="3360409"/>
              <a:ext cx="728120" cy="567914"/>
            </a:xfrm>
            <a:custGeom>
              <a:avLst/>
              <a:gdLst>
                <a:gd name="connsiteX0" fmla="*/ 0 w 728120"/>
                <a:gd name="connsiteY0" fmla="*/ 0 h 567914"/>
                <a:gd name="connsiteX1" fmla="*/ 728120 w 728120"/>
                <a:gd name="connsiteY1" fmla="*/ 0 h 567914"/>
                <a:gd name="connsiteX2" fmla="*/ 728120 w 728120"/>
                <a:gd name="connsiteY2" fmla="*/ 567914 h 567914"/>
                <a:gd name="connsiteX3" fmla="*/ 0 w 728120"/>
                <a:gd name="connsiteY3" fmla="*/ 567914 h 567914"/>
                <a:gd name="connsiteX4" fmla="*/ 0 w 728120"/>
                <a:gd name="connsiteY4" fmla="*/ 0 h 567914"/>
                <a:gd name="connsiteX0" fmla="*/ 262393 w 728120"/>
                <a:gd name="connsiteY0" fmla="*/ 0 h 639475"/>
                <a:gd name="connsiteX1" fmla="*/ 728120 w 728120"/>
                <a:gd name="connsiteY1" fmla="*/ 71561 h 639475"/>
                <a:gd name="connsiteX2" fmla="*/ 728120 w 728120"/>
                <a:gd name="connsiteY2" fmla="*/ 639475 h 639475"/>
                <a:gd name="connsiteX3" fmla="*/ 0 w 728120"/>
                <a:gd name="connsiteY3" fmla="*/ 639475 h 639475"/>
                <a:gd name="connsiteX4" fmla="*/ 262393 w 728120"/>
                <a:gd name="connsiteY4" fmla="*/ 0 h 639475"/>
                <a:gd name="connsiteX0" fmla="*/ 262393 w 728120"/>
                <a:gd name="connsiteY0" fmla="*/ 0 h 639475"/>
                <a:gd name="connsiteX1" fmla="*/ 545240 w 728120"/>
                <a:gd name="connsiteY1" fmla="*/ 71561 h 639475"/>
                <a:gd name="connsiteX2" fmla="*/ 728120 w 728120"/>
                <a:gd name="connsiteY2" fmla="*/ 639475 h 639475"/>
                <a:gd name="connsiteX3" fmla="*/ 0 w 728120"/>
                <a:gd name="connsiteY3" fmla="*/ 639475 h 639475"/>
                <a:gd name="connsiteX4" fmla="*/ 262393 w 728120"/>
                <a:gd name="connsiteY4" fmla="*/ 0 h 639475"/>
                <a:gd name="connsiteX0" fmla="*/ 238540 w 728120"/>
                <a:gd name="connsiteY0" fmla="*/ 0 h 591767"/>
                <a:gd name="connsiteX1" fmla="*/ 545240 w 728120"/>
                <a:gd name="connsiteY1" fmla="*/ 23853 h 591767"/>
                <a:gd name="connsiteX2" fmla="*/ 728120 w 728120"/>
                <a:gd name="connsiteY2" fmla="*/ 591767 h 591767"/>
                <a:gd name="connsiteX3" fmla="*/ 0 w 728120"/>
                <a:gd name="connsiteY3" fmla="*/ 591767 h 591767"/>
                <a:gd name="connsiteX4" fmla="*/ 238540 w 728120"/>
                <a:gd name="connsiteY4" fmla="*/ 0 h 591767"/>
                <a:gd name="connsiteX0" fmla="*/ 222637 w 728120"/>
                <a:gd name="connsiteY0" fmla="*/ 23854 h 567914"/>
                <a:gd name="connsiteX1" fmla="*/ 545240 w 728120"/>
                <a:gd name="connsiteY1" fmla="*/ 0 h 567914"/>
                <a:gd name="connsiteX2" fmla="*/ 728120 w 728120"/>
                <a:gd name="connsiteY2" fmla="*/ 567914 h 567914"/>
                <a:gd name="connsiteX3" fmla="*/ 0 w 728120"/>
                <a:gd name="connsiteY3" fmla="*/ 567914 h 567914"/>
                <a:gd name="connsiteX4" fmla="*/ 222637 w 728120"/>
                <a:gd name="connsiteY4" fmla="*/ 23854 h 567914"/>
                <a:gd name="connsiteX0" fmla="*/ 222637 w 728120"/>
                <a:gd name="connsiteY0" fmla="*/ 23854 h 567914"/>
                <a:gd name="connsiteX1" fmla="*/ 561142 w 728120"/>
                <a:gd name="connsiteY1" fmla="*/ 0 h 567914"/>
                <a:gd name="connsiteX2" fmla="*/ 728120 w 728120"/>
                <a:gd name="connsiteY2" fmla="*/ 567914 h 567914"/>
                <a:gd name="connsiteX3" fmla="*/ 0 w 728120"/>
                <a:gd name="connsiteY3" fmla="*/ 567914 h 567914"/>
                <a:gd name="connsiteX4" fmla="*/ 222637 w 728120"/>
                <a:gd name="connsiteY4" fmla="*/ 23854 h 567914"/>
                <a:gd name="connsiteX0" fmla="*/ 222637 w 728120"/>
                <a:gd name="connsiteY0" fmla="*/ 23854 h 567914"/>
                <a:gd name="connsiteX1" fmla="*/ 561142 w 728120"/>
                <a:gd name="connsiteY1" fmla="*/ 0 h 567914"/>
                <a:gd name="connsiteX2" fmla="*/ 728120 w 728120"/>
                <a:gd name="connsiteY2" fmla="*/ 567914 h 567914"/>
                <a:gd name="connsiteX3" fmla="*/ 0 w 728120"/>
                <a:gd name="connsiteY3" fmla="*/ 567914 h 567914"/>
                <a:gd name="connsiteX4" fmla="*/ 222637 w 728120"/>
                <a:gd name="connsiteY4" fmla="*/ 23854 h 567914"/>
                <a:gd name="connsiteX0" fmla="*/ 222637 w 728120"/>
                <a:gd name="connsiteY0" fmla="*/ 23854 h 567914"/>
                <a:gd name="connsiteX1" fmla="*/ 561142 w 728120"/>
                <a:gd name="connsiteY1" fmla="*/ 0 h 567914"/>
                <a:gd name="connsiteX2" fmla="*/ 728120 w 728120"/>
                <a:gd name="connsiteY2" fmla="*/ 567914 h 567914"/>
                <a:gd name="connsiteX3" fmla="*/ 0 w 728120"/>
                <a:gd name="connsiteY3" fmla="*/ 567914 h 567914"/>
                <a:gd name="connsiteX4" fmla="*/ 222637 w 728120"/>
                <a:gd name="connsiteY4" fmla="*/ 23854 h 56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120" h="567914">
                  <a:moveTo>
                    <a:pt x="222637" y="23854"/>
                  </a:moveTo>
                  <a:lnTo>
                    <a:pt x="561142" y="0"/>
                  </a:lnTo>
                  <a:lnTo>
                    <a:pt x="728120" y="567914"/>
                  </a:lnTo>
                  <a:lnTo>
                    <a:pt x="0" y="567914"/>
                  </a:lnTo>
                  <a:lnTo>
                    <a:pt x="222637" y="23854"/>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49" name="Rectangle à coins arrondis 9"/>
            <p:cNvSpPr/>
            <p:nvPr/>
          </p:nvSpPr>
          <p:spPr>
            <a:xfrm>
              <a:off x="6673079" y="2209350"/>
              <a:ext cx="1299157" cy="335842"/>
            </a:xfrm>
            <a:prstGeom prst="wedgeRoundRectCallout">
              <a:avLst>
                <a:gd name="adj1" fmla="val 29746"/>
                <a:gd name="adj2" fmla="val 306932"/>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b="1" dirty="0">
                  <a:solidFill>
                    <a:prstClr val="black"/>
                  </a:solidFill>
                  <a:latin typeface="Calibri" panose="020F0502020204030204"/>
                </a:rPr>
                <a:t>digue</a:t>
              </a:r>
            </a:p>
          </p:txBody>
        </p:sp>
      </p:grpSp>
      <p:sp>
        <p:nvSpPr>
          <p:cNvPr id="2" name="Rectangle : coins arrondis 1"/>
          <p:cNvSpPr/>
          <p:nvPr/>
        </p:nvSpPr>
        <p:spPr>
          <a:xfrm>
            <a:off x="-232080" y="5515640"/>
            <a:ext cx="12300559" cy="13885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dirty="0"/>
              <a:t>En cas de crue de la Rosselle et de rupture de la digue </a:t>
            </a:r>
          </a:p>
          <a:p>
            <a:pPr algn="ctr"/>
            <a:r>
              <a:rPr lang="fr-FR" sz="2800" dirty="0"/>
              <a:t>le lotissement est noyé</a:t>
            </a:r>
          </a:p>
        </p:txBody>
      </p:sp>
      <p:sp>
        <p:nvSpPr>
          <p:cNvPr id="25" name="ZoneTexte 24"/>
          <p:cNvSpPr txBox="1"/>
          <p:nvPr/>
        </p:nvSpPr>
        <p:spPr>
          <a:xfrm>
            <a:off x="68201" y="3603179"/>
            <a:ext cx="1547431" cy="584775"/>
          </a:xfrm>
          <a:prstGeom prst="rect">
            <a:avLst/>
          </a:prstGeom>
          <a:noFill/>
        </p:spPr>
        <p:txBody>
          <a:bodyPr wrap="square" rtlCol="0">
            <a:spAutoFit/>
          </a:bodyPr>
          <a:lstStyle/>
          <a:p>
            <a:r>
              <a:rPr lang="fr-FR" sz="3200" b="1" dirty="0"/>
              <a:t>APRES</a:t>
            </a:r>
          </a:p>
        </p:txBody>
      </p:sp>
    </p:spTree>
    <p:extLst>
      <p:ext uri="{BB962C8B-B14F-4D97-AF65-F5344CB8AC3E}">
        <p14:creationId xmlns:p14="http://schemas.microsoft.com/office/powerpoint/2010/main" val="365651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4" presetClass="exit" presetSubtype="10" fill="hold" nodeType="withEffect">
                                  <p:stCondLst>
                                    <p:cond delay="0"/>
                                  </p:stCondLst>
                                  <p:childTnLst>
                                    <p:animEffect transition="out" filter="randombar(horizontal)">
                                      <p:cBhvr>
                                        <p:cTn id="8" dur="1500"/>
                                        <p:tgtEl>
                                          <p:spTgt spid="50"/>
                                        </p:tgtEl>
                                      </p:cBhvr>
                                    </p:animEffect>
                                    <p:set>
                                      <p:cBhvr>
                                        <p:cTn id="9" dur="1" fill="hold">
                                          <p:stCondLst>
                                            <p:cond delay="1499"/>
                                          </p:stCondLst>
                                        </p:cTn>
                                        <p:tgtEl>
                                          <p:spTgt spid="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2250"/>
                                        <p:tgtEl>
                                          <p:spTgt spid="29"/>
                                        </p:tgtEl>
                                      </p:cBhvr>
                                    </p:animEffect>
                                    <p:anim calcmode="lin" valueType="num">
                                      <p:cBhvr>
                                        <p:cTn id="15" dur="2250" fill="hold"/>
                                        <p:tgtEl>
                                          <p:spTgt spid="29"/>
                                        </p:tgtEl>
                                        <p:attrNameLst>
                                          <p:attrName>ppt_x</p:attrName>
                                        </p:attrNameLst>
                                      </p:cBhvr>
                                      <p:tavLst>
                                        <p:tav tm="0">
                                          <p:val>
                                            <p:strVal val="#ppt_x"/>
                                          </p:val>
                                        </p:tav>
                                        <p:tav tm="100000">
                                          <p:val>
                                            <p:strVal val="#ppt_x"/>
                                          </p:val>
                                        </p:tav>
                                      </p:tavLst>
                                    </p:anim>
                                    <p:anim calcmode="lin" valueType="num">
                                      <p:cBhvr>
                                        <p:cTn id="16" dur="2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an Pierre\Desktop\diaporama CLCV 2014\1222700478.jpg"/>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69989" y="110069"/>
            <a:ext cx="4752528" cy="6336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t>28</a:t>
            </a:fld>
            <a:endParaRPr lang="fr-BE"/>
          </a:p>
        </p:txBody>
      </p:sp>
      <p:sp>
        <p:nvSpPr>
          <p:cNvPr id="4" name="Rectangle à coins arrondis 3"/>
          <p:cNvSpPr/>
          <p:nvPr/>
        </p:nvSpPr>
        <p:spPr>
          <a:xfrm>
            <a:off x="7396882" y="210477"/>
            <a:ext cx="4202219" cy="27331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dirty="0"/>
              <a:t>Hauteur d’eau dans le lotissement</a:t>
            </a:r>
          </a:p>
          <a:p>
            <a:pPr algn="ctr"/>
            <a:br>
              <a:rPr lang="fr-FR" sz="2800" b="1" dirty="0"/>
            </a:br>
            <a:r>
              <a:rPr lang="fr-FR" sz="3200" b="1" dirty="0">
                <a:solidFill>
                  <a:srgbClr val="FF0000"/>
                </a:solidFill>
              </a:rPr>
              <a:t>en cas de crue de la Rosselle et rupture de la digue</a:t>
            </a:r>
            <a:endParaRPr lang="fr-FR" sz="2800" b="1" dirty="0">
              <a:solidFill>
                <a:srgbClr val="FF0000"/>
              </a:solidFill>
            </a:endParaRPr>
          </a:p>
        </p:txBody>
      </p:sp>
      <p:grpSp>
        <p:nvGrpSpPr>
          <p:cNvPr id="8" name="Groupe 7"/>
          <p:cNvGrpSpPr/>
          <p:nvPr/>
        </p:nvGrpSpPr>
        <p:grpSpPr>
          <a:xfrm>
            <a:off x="2121311" y="4291873"/>
            <a:ext cx="4849883" cy="2216990"/>
            <a:chOff x="2121311" y="4291873"/>
            <a:chExt cx="4849883" cy="2216990"/>
          </a:xfrm>
        </p:grpSpPr>
        <p:grpSp>
          <p:nvGrpSpPr>
            <p:cNvPr id="17" name="Groupe 16"/>
            <p:cNvGrpSpPr/>
            <p:nvPr/>
          </p:nvGrpSpPr>
          <p:grpSpPr>
            <a:xfrm>
              <a:off x="2121311" y="4291875"/>
              <a:ext cx="4849883" cy="2216988"/>
              <a:chOff x="645990" y="4224743"/>
              <a:chExt cx="4752528" cy="369332"/>
            </a:xfrm>
          </p:grpSpPr>
          <p:sp>
            <p:nvSpPr>
              <p:cNvPr id="2" name="ZoneTexte 1"/>
              <p:cNvSpPr txBox="1"/>
              <p:nvPr/>
            </p:nvSpPr>
            <p:spPr>
              <a:xfrm>
                <a:off x="645990" y="4224743"/>
                <a:ext cx="4752528" cy="369332"/>
              </a:xfrm>
              <a:prstGeom prst="rect">
                <a:avLst/>
              </a:prstGeom>
              <a:blipFill dpi="0" rotWithShape="1">
                <a:blip r:embed="rId5">
                  <a:alphaModFix amt="71000"/>
                </a:blip>
                <a:srcRect/>
                <a:tile tx="0" ty="0" sx="100000" sy="100000" flip="none" algn="tl"/>
              </a:blipFill>
            </p:spPr>
            <p:txBody>
              <a:bodyPr wrap="square" rtlCol="0">
                <a:spAutoFit/>
              </a:bodyPr>
              <a:lstStyle/>
              <a:p>
                <a:endParaRPr lang="fr-FR" dirty="0"/>
              </a:p>
            </p:txBody>
          </p:sp>
          <p:cxnSp>
            <p:nvCxnSpPr>
              <p:cNvPr id="11" name="Connecteur droit 10"/>
              <p:cNvCxnSpPr>
                <a:cxnSpLocks/>
              </p:cNvCxnSpPr>
              <p:nvPr/>
            </p:nvCxnSpPr>
            <p:spPr>
              <a:xfrm>
                <a:off x="645990" y="4224743"/>
                <a:ext cx="4752528"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e 13"/>
            <p:cNvGrpSpPr/>
            <p:nvPr/>
          </p:nvGrpSpPr>
          <p:grpSpPr>
            <a:xfrm>
              <a:off x="3285526" y="4291873"/>
              <a:ext cx="948660" cy="2154899"/>
              <a:chOff x="2158342" y="6588946"/>
              <a:chExt cx="1410169" cy="4620654"/>
            </a:xfrm>
          </p:grpSpPr>
          <p:cxnSp>
            <p:nvCxnSpPr>
              <p:cNvPr id="15" name="Connecteur droit avec flèche 14"/>
              <p:cNvCxnSpPr>
                <a:cxnSpLocks/>
              </p:cNvCxnSpPr>
              <p:nvPr/>
            </p:nvCxnSpPr>
            <p:spPr>
              <a:xfrm flipH="1">
                <a:off x="2863427" y="6588946"/>
                <a:ext cx="145913" cy="4620654"/>
              </a:xfrm>
              <a:prstGeom prst="straightConnector1">
                <a:avLst/>
              </a:prstGeom>
              <a:ln w="3810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2158342" y="8360039"/>
                <a:ext cx="1410169" cy="131238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b="1" dirty="0"/>
                  <a:t>Environ 4 m</a:t>
                </a:r>
              </a:p>
            </p:txBody>
          </p:sp>
        </p:grpSp>
      </p:grpSp>
      <p:sp>
        <p:nvSpPr>
          <p:cNvPr id="6" name="Rectangle à coins arrondis 5"/>
          <p:cNvSpPr/>
          <p:nvPr/>
        </p:nvSpPr>
        <p:spPr>
          <a:xfrm>
            <a:off x="7941501" y="3909335"/>
            <a:ext cx="3225625" cy="2104371"/>
          </a:xfrm>
          <a:prstGeom prst="wedgeRoundRectCallout">
            <a:avLst>
              <a:gd name="adj1" fmla="val -105038"/>
              <a:gd name="adj2" fmla="val -3237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i="1" dirty="0"/>
              <a:t>Le niveau d’eau sera à environ </a:t>
            </a:r>
          </a:p>
          <a:p>
            <a:pPr algn="ctr"/>
            <a:r>
              <a:rPr lang="fr-FR" sz="2800" b="1" i="1" dirty="0"/>
              <a:t>3 à 4 m au dessus du sol</a:t>
            </a:r>
          </a:p>
        </p:txBody>
      </p:sp>
    </p:spTree>
    <p:extLst>
      <p:ext uri="{BB962C8B-B14F-4D97-AF65-F5344CB8AC3E}">
        <p14:creationId xmlns:p14="http://schemas.microsoft.com/office/powerpoint/2010/main" val="356794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250" fill="hold"/>
                                        <p:tgtEl>
                                          <p:spTgt spid="8"/>
                                        </p:tgtEl>
                                        <p:attrNameLst>
                                          <p:attrName>ppt_x</p:attrName>
                                        </p:attrNameLst>
                                      </p:cBhvr>
                                      <p:tavLst>
                                        <p:tav tm="0">
                                          <p:val>
                                            <p:strVal val="#ppt_x"/>
                                          </p:val>
                                        </p:tav>
                                        <p:tav tm="100000">
                                          <p:val>
                                            <p:strVal val="#ppt_x"/>
                                          </p:val>
                                        </p:tav>
                                      </p:tavLst>
                                    </p:anim>
                                    <p:anim calcmode="lin" valueType="num">
                                      <p:cBhvr additive="base">
                                        <p:cTn id="8" dur="2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èche vers le bas 7"/>
          <p:cNvSpPr/>
          <p:nvPr/>
        </p:nvSpPr>
        <p:spPr>
          <a:xfrm rot="16700232">
            <a:off x="6180315" y="1727806"/>
            <a:ext cx="605033" cy="19786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299023" y="2779273"/>
            <a:ext cx="10725963" cy="3296104"/>
          </a:xfrm>
          <a:custGeom>
            <a:avLst/>
            <a:gdLst>
              <a:gd name="connsiteX0" fmla="*/ 0 w 6471822"/>
              <a:gd name="connsiteY0" fmla="*/ 0 h 1451498"/>
              <a:gd name="connsiteX1" fmla="*/ 6471822 w 6471822"/>
              <a:gd name="connsiteY1" fmla="*/ 0 h 1451498"/>
              <a:gd name="connsiteX2" fmla="*/ 6471822 w 6471822"/>
              <a:gd name="connsiteY2" fmla="*/ 1451498 h 1451498"/>
              <a:gd name="connsiteX3" fmla="*/ 0 w 6471822"/>
              <a:gd name="connsiteY3" fmla="*/ 1451498 h 1451498"/>
              <a:gd name="connsiteX4" fmla="*/ 0 w 6471822"/>
              <a:gd name="connsiteY4" fmla="*/ 0 h 1451498"/>
              <a:gd name="connsiteX0" fmla="*/ 0 w 6507333"/>
              <a:gd name="connsiteY0" fmla="*/ 0 h 2206100"/>
              <a:gd name="connsiteX1" fmla="*/ 6507333 w 6507333"/>
              <a:gd name="connsiteY1" fmla="*/ 754602 h 2206100"/>
              <a:gd name="connsiteX2" fmla="*/ 6507333 w 6507333"/>
              <a:gd name="connsiteY2" fmla="*/ 2206100 h 2206100"/>
              <a:gd name="connsiteX3" fmla="*/ 35511 w 6507333"/>
              <a:gd name="connsiteY3" fmla="*/ 2206100 h 2206100"/>
              <a:gd name="connsiteX4" fmla="*/ 0 w 6507333"/>
              <a:gd name="connsiteY4" fmla="*/ 0 h 2206100"/>
              <a:gd name="connsiteX0" fmla="*/ 0 w 6507333"/>
              <a:gd name="connsiteY0" fmla="*/ 0 h 2206100"/>
              <a:gd name="connsiteX1" fmla="*/ 5646199 w 6507333"/>
              <a:gd name="connsiteY1" fmla="*/ 754602 h 2206100"/>
              <a:gd name="connsiteX2" fmla="*/ 6507333 w 6507333"/>
              <a:gd name="connsiteY2" fmla="*/ 2206100 h 2206100"/>
              <a:gd name="connsiteX3" fmla="*/ 35511 w 6507333"/>
              <a:gd name="connsiteY3" fmla="*/ 2206100 h 2206100"/>
              <a:gd name="connsiteX4" fmla="*/ 0 w 6507333"/>
              <a:gd name="connsiteY4" fmla="*/ 0 h 2206100"/>
              <a:gd name="connsiteX0" fmla="*/ 0 w 5672832"/>
              <a:gd name="connsiteY0" fmla="*/ 0 h 2206100"/>
              <a:gd name="connsiteX1" fmla="*/ 5646199 w 5672832"/>
              <a:gd name="connsiteY1" fmla="*/ 754602 h 2206100"/>
              <a:gd name="connsiteX2" fmla="*/ 5672832 w 5672832"/>
              <a:gd name="connsiteY2" fmla="*/ 2206100 h 2206100"/>
              <a:gd name="connsiteX3" fmla="*/ 35511 w 5672832"/>
              <a:gd name="connsiteY3" fmla="*/ 2206100 h 2206100"/>
              <a:gd name="connsiteX4" fmla="*/ 0 w 5672832"/>
              <a:gd name="connsiteY4" fmla="*/ 0 h 2206100"/>
              <a:gd name="connsiteX0" fmla="*/ 0 w 5672832"/>
              <a:gd name="connsiteY0" fmla="*/ 0 h 2206100"/>
              <a:gd name="connsiteX1" fmla="*/ 5646199 w 5672832"/>
              <a:gd name="connsiteY1" fmla="*/ 754602 h 2206100"/>
              <a:gd name="connsiteX2" fmla="*/ 5672832 w 5672832"/>
              <a:gd name="connsiteY2" fmla="*/ 2206100 h 2206100"/>
              <a:gd name="connsiteX3" fmla="*/ 35511 w 5672832"/>
              <a:gd name="connsiteY3" fmla="*/ 2206100 h 2206100"/>
              <a:gd name="connsiteX4" fmla="*/ 0 w 5672832"/>
              <a:gd name="connsiteY4" fmla="*/ 0 h 2206100"/>
              <a:gd name="connsiteX0" fmla="*/ 0 w 5672832"/>
              <a:gd name="connsiteY0" fmla="*/ 0 h 2206100"/>
              <a:gd name="connsiteX1" fmla="*/ 1670557 w 5672832"/>
              <a:gd name="connsiteY1" fmla="*/ 501885 h 2206100"/>
              <a:gd name="connsiteX2" fmla="*/ 5646199 w 5672832"/>
              <a:gd name="connsiteY2" fmla="*/ 754602 h 2206100"/>
              <a:gd name="connsiteX3" fmla="*/ 5672832 w 5672832"/>
              <a:gd name="connsiteY3" fmla="*/ 2206100 h 2206100"/>
              <a:gd name="connsiteX4" fmla="*/ 35511 w 5672832"/>
              <a:gd name="connsiteY4" fmla="*/ 2206100 h 2206100"/>
              <a:gd name="connsiteX5" fmla="*/ 0 w 5672832"/>
              <a:gd name="connsiteY5" fmla="*/ 0 h 2206100"/>
              <a:gd name="connsiteX0" fmla="*/ 0 w 5672832"/>
              <a:gd name="connsiteY0" fmla="*/ 117705 h 2323805"/>
              <a:gd name="connsiteX1" fmla="*/ 1046208 w 5672832"/>
              <a:gd name="connsiteY1" fmla="*/ 310418 h 2323805"/>
              <a:gd name="connsiteX2" fmla="*/ 1670557 w 5672832"/>
              <a:gd name="connsiteY2" fmla="*/ 619590 h 2323805"/>
              <a:gd name="connsiteX3" fmla="*/ 5646199 w 5672832"/>
              <a:gd name="connsiteY3" fmla="*/ 872307 h 2323805"/>
              <a:gd name="connsiteX4" fmla="*/ 5672832 w 5672832"/>
              <a:gd name="connsiteY4" fmla="*/ 2323805 h 2323805"/>
              <a:gd name="connsiteX5" fmla="*/ 35511 w 5672832"/>
              <a:gd name="connsiteY5" fmla="*/ 2323805 h 2323805"/>
              <a:gd name="connsiteX6" fmla="*/ 0 w 5672832"/>
              <a:gd name="connsiteY6" fmla="*/ 117705 h 2323805"/>
              <a:gd name="connsiteX0" fmla="*/ 0 w 5672832"/>
              <a:gd name="connsiteY0" fmla="*/ 117705 h 2323805"/>
              <a:gd name="connsiteX1" fmla="*/ 1046208 w 5672832"/>
              <a:gd name="connsiteY1" fmla="*/ 310418 h 2323805"/>
              <a:gd name="connsiteX2" fmla="*/ 1670557 w 5672832"/>
              <a:gd name="connsiteY2" fmla="*/ 619590 h 2323805"/>
              <a:gd name="connsiteX3" fmla="*/ 5338144 w 5672832"/>
              <a:gd name="connsiteY3" fmla="*/ 1143314 h 2323805"/>
              <a:gd name="connsiteX4" fmla="*/ 5672832 w 5672832"/>
              <a:gd name="connsiteY4" fmla="*/ 2323805 h 2323805"/>
              <a:gd name="connsiteX5" fmla="*/ 35511 w 5672832"/>
              <a:gd name="connsiteY5" fmla="*/ 2323805 h 2323805"/>
              <a:gd name="connsiteX6" fmla="*/ 0 w 5672832"/>
              <a:gd name="connsiteY6" fmla="*/ 117705 h 2323805"/>
              <a:gd name="connsiteX0" fmla="*/ 0 w 5672832"/>
              <a:gd name="connsiteY0" fmla="*/ 117705 h 2323805"/>
              <a:gd name="connsiteX1" fmla="*/ 1046208 w 5672832"/>
              <a:gd name="connsiteY1" fmla="*/ 310418 h 2323805"/>
              <a:gd name="connsiteX2" fmla="*/ 1670557 w 5672832"/>
              <a:gd name="connsiteY2" fmla="*/ 619590 h 2323805"/>
              <a:gd name="connsiteX3" fmla="*/ 5338144 w 5672832"/>
              <a:gd name="connsiteY3" fmla="*/ 1143314 h 2323805"/>
              <a:gd name="connsiteX4" fmla="*/ 5672832 w 5672832"/>
              <a:gd name="connsiteY4" fmla="*/ 2323805 h 2323805"/>
              <a:gd name="connsiteX5" fmla="*/ 35511 w 5672832"/>
              <a:gd name="connsiteY5" fmla="*/ 2323805 h 2323805"/>
              <a:gd name="connsiteX6" fmla="*/ 0 w 5672832"/>
              <a:gd name="connsiteY6" fmla="*/ 117705 h 2323805"/>
              <a:gd name="connsiteX0" fmla="*/ 0 w 6035063"/>
              <a:gd name="connsiteY0" fmla="*/ 117705 h 2323805"/>
              <a:gd name="connsiteX1" fmla="*/ 1046208 w 6035063"/>
              <a:gd name="connsiteY1" fmla="*/ 310418 h 2323805"/>
              <a:gd name="connsiteX2" fmla="*/ 1670557 w 6035063"/>
              <a:gd name="connsiteY2" fmla="*/ 619590 h 2323805"/>
              <a:gd name="connsiteX3" fmla="*/ 5338144 w 6035063"/>
              <a:gd name="connsiteY3" fmla="*/ 1143314 h 2323805"/>
              <a:gd name="connsiteX4" fmla="*/ 5485861 w 6035063"/>
              <a:gd name="connsiteY4" fmla="*/ 1327566 h 2323805"/>
              <a:gd name="connsiteX5" fmla="*/ 5672832 w 6035063"/>
              <a:gd name="connsiteY5" fmla="*/ 2323805 h 2323805"/>
              <a:gd name="connsiteX6" fmla="*/ 35511 w 6035063"/>
              <a:gd name="connsiteY6" fmla="*/ 2323805 h 2323805"/>
              <a:gd name="connsiteX7" fmla="*/ 0 w 6035063"/>
              <a:gd name="connsiteY7" fmla="*/ 117705 h 2323805"/>
              <a:gd name="connsiteX0" fmla="*/ 0 w 6082732"/>
              <a:gd name="connsiteY0" fmla="*/ 117705 h 2323805"/>
              <a:gd name="connsiteX1" fmla="*/ 1046208 w 6082732"/>
              <a:gd name="connsiteY1" fmla="*/ 310418 h 2323805"/>
              <a:gd name="connsiteX2" fmla="*/ 1670557 w 6082732"/>
              <a:gd name="connsiteY2" fmla="*/ 619590 h 2323805"/>
              <a:gd name="connsiteX3" fmla="*/ 5338144 w 6082732"/>
              <a:gd name="connsiteY3" fmla="*/ 1143314 h 2323805"/>
              <a:gd name="connsiteX4" fmla="*/ 5680387 w 6082732"/>
              <a:gd name="connsiteY4" fmla="*/ 1279811 h 2323805"/>
              <a:gd name="connsiteX5" fmla="*/ 5672832 w 6082732"/>
              <a:gd name="connsiteY5" fmla="*/ 2323805 h 2323805"/>
              <a:gd name="connsiteX6" fmla="*/ 35511 w 6082732"/>
              <a:gd name="connsiteY6" fmla="*/ 2323805 h 2323805"/>
              <a:gd name="connsiteX7" fmla="*/ 0 w 6082732"/>
              <a:gd name="connsiteY7" fmla="*/ 117705 h 2323805"/>
              <a:gd name="connsiteX0" fmla="*/ 0 w 6126006"/>
              <a:gd name="connsiteY0" fmla="*/ 117705 h 2323805"/>
              <a:gd name="connsiteX1" fmla="*/ 1046208 w 6126006"/>
              <a:gd name="connsiteY1" fmla="*/ 310418 h 2323805"/>
              <a:gd name="connsiteX2" fmla="*/ 1670557 w 6126006"/>
              <a:gd name="connsiteY2" fmla="*/ 619590 h 2323805"/>
              <a:gd name="connsiteX3" fmla="*/ 5338144 w 6126006"/>
              <a:gd name="connsiteY3" fmla="*/ 1143314 h 2323805"/>
              <a:gd name="connsiteX4" fmla="*/ 5680387 w 6126006"/>
              <a:gd name="connsiteY4" fmla="*/ 1279811 h 2323805"/>
              <a:gd name="connsiteX5" fmla="*/ 5699663 w 6126006"/>
              <a:gd name="connsiteY5" fmla="*/ 1999211 h 2323805"/>
              <a:gd name="connsiteX6" fmla="*/ 5672832 w 6126006"/>
              <a:gd name="connsiteY6" fmla="*/ 2323805 h 2323805"/>
              <a:gd name="connsiteX7" fmla="*/ 35511 w 6126006"/>
              <a:gd name="connsiteY7" fmla="*/ 2323805 h 2323805"/>
              <a:gd name="connsiteX8" fmla="*/ 0 w 6126006"/>
              <a:gd name="connsiteY8" fmla="*/ 117705 h 2323805"/>
              <a:gd name="connsiteX0" fmla="*/ 0 w 6125207"/>
              <a:gd name="connsiteY0" fmla="*/ 117705 h 2323805"/>
              <a:gd name="connsiteX1" fmla="*/ 1046208 w 6125207"/>
              <a:gd name="connsiteY1" fmla="*/ 310418 h 2323805"/>
              <a:gd name="connsiteX2" fmla="*/ 1670557 w 6125207"/>
              <a:gd name="connsiteY2" fmla="*/ 619590 h 2323805"/>
              <a:gd name="connsiteX3" fmla="*/ 5338144 w 6125207"/>
              <a:gd name="connsiteY3" fmla="*/ 1143314 h 2323805"/>
              <a:gd name="connsiteX4" fmla="*/ 5680387 w 6125207"/>
              <a:gd name="connsiteY4" fmla="*/ 1279811 h 2323805"/>
              <a:gd name="connsiteX5" fmla="*/ 5699663 w 6125207"/>
              <a:gd name="connsiteY5" fmla="*/ 1999211 h 2323805"/>
              <a:gd name="connsiteX6" fmla="*/ 5686247 w 6125207"/>
              <a:gd name="connsiteY6" fmla="*/ 2279773 h 2323805"/>
              <a:gd name="connsiteX7" fmla="*/ 5672832 w 6125207"/>
              <a:gd name="connsiteY7" fmla="*/ 2323805 h 2323805"/>
              <a:gd name="connsiteX8" fmla="*/ 35511 w 6125207"/>
              <a:gd name="connsiteY8" fmla="*/ 2323805 h 2323805"/>
              <a:gd name="connsiteX9" fmla="*/ 0 w 6125207"/>
              <a:gd name="connsiteY9" fmla="*/ 117705 h 2323805"/>
              <a:gd name="connsiteX0" fmla="*/ 0 w 6138101"/>
              <a:gd name="connsiteY0" fmla="*/ 168512 h 2133633"/>
              <a:gd name="connsiteX1" fmla="*/ 1059102 w 6138101"/>
              <a:gd name="connsiteY1" fmla="*/ 120246 h 2133633"/>
              <a:gd name="connsiteX2" fmla="*/ 1683451 w 6138101"/>
              <a:gd name="connsiteY2" fmla="*/ 429418 h 2133633"/>
              <a:gd name="connsiteX3" fmla="*/ 5351038 w 6138101"/>
              <a:gd name="connsiteY3" fmla="*/ 953142 h 2133633"/>
              <a:gd name="connsiteX4" fmla="*/ 5693281 w 6138101"/>
              <a:gd name="connsiteY4" fmla="*/ 1089639 h 2133633"/>
              <a:gd name="connsiteX5" fmla="*/ 5712557 w 6138101"/>
              <a:gd name="connsiteY5" fmla="*/ 1809039 h 2133633"/>
              <a:gd name="connsiteX6" fmla="*/ 5699141 w 6138101"/>
              <a:gd name="connsiteY6" fmla="*/ 2089601 h 2133633"/>
              <a:gd name="connsiteX7" fmla="*/ 5685726 w 6138101"/>
              <a:gd name="connsiteY7" fmla="*/ 2133633 h 2133633"/>
              <a:gd name="connsiteX8" fmla="*/ 48405 w 6138101"/>
              <a:gd name="connsiteY8" fmla="*/ 2133633 h 2133633"/>
              <a:gd name="connsiteX9" fmla="*/ 0 w 6138101"/>
              <a:gd name="connsiteY9" fmla="*/ 168512 h 2133633"/>
              <a:gd name="connsiteX0" fmla="*/ 0 w 6138101"/>
              <a:gd name="connsiteY0" fmla="*/ 181113 h 2146234"/>
              <a:gd name="connsiteX1" fmla="*/ 463154 w 6138101"/>
              <a:gd name="connsiteY1" fmla="*/ 100018 h 2146234"/>
              <a:gd name="connsiteX2" fmla="*/ 1059102 w 6138101"/>
              <a:gd name="connsiteY2" fmla="*/ 132847 h 2146234"/>
              <a:gd name="connsiteX3" fmla="*/ 1683451 w 6138101"/>
              <a:gd name="connsiteY3" fmla="*/ 442019 h 2146234"/>
              <a:gd name="connsiteX4" fmla="*/ 5351038 w 6138101"/>
              <a:gd name="connsiteY4" fmla="*/ 965743 h 2146234"/>
              <a:gd name="connsiteX5" fmla="*/ 5693281 w 6138101"/>
              <a:gd name="connsiteY5" fmla="*/ 1102240 h 2146234"/>
              <a:gd name="connsiteX6" fmla="*/ 5712557 w 6138101"/>
              <a:gd name="connsiteY6" fmla="*/ 1821640 h 2146234"/>
              <a:gd name="connsiteX7" fmla="*/ 5699141 w 6138101"/>
              <a:gd name="connsiteY7" fmla="*/ 2102202 h 2146234"/>
              <a:gd name="connsiteX8" fmla="*/ 5685726 w 6138101"/>
              <a:gd name="connsiteY8" fmla="*/ 2146234 h 2146234"/>
              <a:gd name="connsiteX9" fmla="*/ 48405 w 6138101"/>
              <a:gd name="connsiteY9" fmla="*/ 2146234 h 2146234"/>
              <a:gd name="connsiteX10" fmla="*/ 0 w 6138101"/>
              <a:gd name="connsiteY10" fmla="*/ 181113 h 2146234"/>
              <a:gd name="connsiteX0" fmla="*/ 0 w 6138101"/>
              <a:gd name="connsiteY0" fmla="*/ 178357 h 2143478"/>
              <a:gd name="connsiteX1" fmla="*/ 166578 w 6138101"/>
              <a:gd name="connsiteY1" fmla="*/ 97262 h 2143478"/>
              <a:gd name="connsiteX2" fmla="*/ 463154 w 6138101"/>
              <a:gd name="connsiteY2" fmla="*/ 97262 h 2143478"/>
              <a:gd name="connsiteX3" fmla="*/ 1059102 w 6138101"/>
              <a:gd name="connsiteY3" fmla="*/ 130091 h 2143478"/>
              <a:gd name="connsiteX4" fmla="*/ 1683451 w 6138101"/>
              <a:gd name="connsiteY4" fmla="*/ 439263 h 2143478"/>
              <a:gd name="connsiteX5" fmla="*/ 5351038 w 6138101"/>
              <a:gd name="connsiteY5" fmla="*/ 962987 h 2143478"/>
              <a:gd name="connsiteX6" fmla="*/ 5693281 w 6138101"/>
              <a:gd name="connsiteY6" fmla="*/ 1099484 h 2143478"/>
              <a:gd name="connsiteX7" fmla="*/ 5712557 w 6138101"/>
              <a:gd name="connsiteY7" fmla="*/ 1818884 h 2143478"/>
              <a:gd name="connsiteX8" fmla="*/ 5699141 w 6138101"/>
              <a:gd name="connsiteY8" fmla="*/ 2099446 h 2143478"/>
              <a:gd name="connsiteX9" fmla="*/ 5685726 w 6138101"/>
              <a:gd name="connsiteY9" fmla="*/ 2143478 h 2143478"/>
              <a:gd name="connsiteX10" fmla="*/ 48405 w 6138101"/>
              <a:gd name="connsiteY10" fmla="*/ 2143478 h 2143478"/>
              <a:gd name="connsiteX11" fmla="*/ 0 w 6138101"/>
              <a:gd name="connsiteY11" fmla="*/ 178357 h 2143478"/>
              <a:gd name="connsiteX0" fmla="*/ 0 w 6138101"/>
              <a:gd name="connsiteY0" fmla="*/ 170385 h 2135506"/>
              <a:gd name="connsiteX1" fmla="*/ 32333 w 6138101"/>
              <a:gd name="connsiteY1" fmla="*/ 107436 h 2135506"/>
              <a:gd name="connsiteX2" fmla="*/ 166578 w 6138101"/>
              <a:gd name="connsiteY2" fmla="*/ 89290 h 2135506"/>
              <a:gd name="connsiteX3" fmla="*/ 463154 w 6138101"/>
              <a:gd name="connsiteY3" fmla="*/ 89290 h 2135506"/>
              <a:gd name="connsiteX4" fmla="*/ 1059102 w 6138101"/>
              <a:gd name="connsiteY4" fmla="*/ 122119 h 2135506"/>
              <a:gd name="connsiteX5" fmla="*/ 1683451 w 6138101"/>
              <a:gd name="connsiteY5" fmla="*/ 431291 h 2135506"/>
              <a:gd name="connsiteX6" fmla="*/ 5351038 w 6138101"/>
              <a:gd name="connsiteY6" fmla="*/ 955015 h 2135506"/>
              <a:gd name="connsiteX7" fmla="*/ 5693281 w 6138101"/>
              <a:gd name="connsiteY7" fmla="*/ 1091512 h 2135506"/>
              <a:gd name="connsiteX8" fmla="*/ 5712557 w 6138101"/>
              <a:gd name="connsiteY8" fmla="*/ 1810912 h 2135506"/>
              <a:gd name="connsiteX9" fmla="*/ 5699141 w 6138101"/>
              <a:gd name="connsiteY9" fmla="*/ 2091474 h 2135506"/>
              <a:gd name="connsiteX10" fmla="*/ 5685726 w 6138101"/>
              <a:gd name="connsiteY10" fmla="*/ 2135506 h 2135506"/>
              <a:gd name="connsiteX11" fmla="*/ 48405 w 6138101"/>
              <a:gd name="connsiteY11" fmla="*/ 2135506 h 2135506"/>
              <a:gd name="connsiteX12" fmla="*/ 0 w 6138101"/>
              <a:gd name="connsiteY12" fmla="*/ 170385 h 213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8101" h="2135506">
                <a:moveTo>
                  <a:pt x="0" y="170385"/>
                </a:moveTo>
                <a:cubicBezTo>
                  <a:pt x="7021" y="-180089"/>
                  <a:pt x="4570" y="120952"/>
                  <a:pt x="32333" y="107436"/>
                </a:cubicBezTo>
                <a:cubicBezTo>
                  <a:pt x="60096" y="93920"/>
                  <a:pt x="104474" y="79852"/>
                  <a:pt x="166578" y="89290"/>
                </a:cubicBezTo>
                <a:cubicBezTo>
                  <a:pt x="228682" y="98728"/>
                  <a:pt x="310102" y="69474"/>
                  <a:pt x="463154" y="89290"/>
                </a:cubicBezTo>
                <a:lnTo>
                  <a:pt x="1059102" y="122119"/>
                </a:lnTo>
                <a:cubicBezTo>
                  <a:pt x="1262485" y="179119"/>
                  <a:pt x="891475" y="351468"/>
                  <a:pt x="1683451" y="431291"/>
                </a:cubicBezTo>
                <a:lnTo>
                  <a:pt x="5351038" y="955015"/>
                </a:lnTo>
                <a:cubicBezTo>
                  <a:pt x="5967580" y="1083530"/>
                  <a:pt x="5637500" y="894764"/>
                  <a:pt x="5693281" y="1091512"/>
                </a:cubicBezTo>
                <a:cubicBezTo>
                  <a:pt x="5813904" y="1217248"/>
                  <a:pt x="5713816" y="1636913"/>
                  <a:pt x="5712557" y="1810912"/>
                </a:cubicBezTo>
                <a:cubicBezTo>
                  <a:pt x="5783966" y="1976577"/>
                  <a:pt x="5703613" y="2037375"/>
                  <a:pt x="5699141" y="2091474"/>
                </a:cubicBezTo>
                <a:cubicBezTo>
                  <a:pt x="5694669" y="2145573"/>
                  <a:pt x="6697947" y="2127172"/>
                  <a:pt x="5685726" y="2135506"/>
                </a:cubicBezTo>
                <a:lnTo>
                  <a:pt x="48405" y="2135506"/>
                </a:lnTo>
                <a:cubicBezTo>
                  <a:pt x="36568" y="1400139"/>
                  <a:pt x="11837" y="905752"/>
                  <a:pt x="0" y="170385"/>
                </a:cubicBez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Corde 4"/>
          <p:cNvSpPr/>
          <p:nvPr/>
        </p:nvSpPr>
        <p:spPr>
          <a:xfrm rot="17501108">
            <a:off x="10121730" y="3866354"/>
            <a:ext cx="1403818" cy="1120078"/>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à coins arrondis 9"/>
          <p:cNvSpPr/>
          <p:nvPr/>
        </p:nvSpPr>
        <p:spPr>
          <a:xfrm>
            <a:off x="9676458" y="2761783"/>
            <a:ext cx="1219602" cy="519134"/>
          </a:xfrm>
          <a:prstGeom prst="wedgeRoundRectCallout">
            <a:avLst>
              <a:gd name="adj1" fmla="val 52309"/>
              <a:gd name="adj2" fmla="val 220291"/>
              <a:gd name="adj3" fmla="val 16667"/>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Rosselle</a:t>
            </a:r>
          </a:p>
        </p:txBody>
      </p:sp>
      <p:sp>
        <p:nvSpPr>
          <p:cNvPr id="11" name="Rectangle à coins arrondis 10"/>
          <p:cNvSpPr/>
          <p:nvPr/>
        </p:nvSpPr>
        <p:spPr>
          <a:xfrm>
            <a:off x="610092" y="234286"/>
            <a:ext cx="3788051" cy="1039078"/>
          </a:xfrm>
          <a:prstGeom prst="wedgeRoundRectCallout">
            <a:avLst>
              <a:gd name="adj1" fmla="val -18023"/>
              <a:gd name="adj2" fmla="val 130213"/>
              <a:gd name="adj3" fmla="val 16667"/>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fr-FR" sz="2000" dirty="0"/>
              <a:t>Lotissement de Rosbruck </a:t>
            </a:r>
          </a:p>
          <a:p>
            <a:pPr algn="ctr"/>
            <a:r>
              <a:rPr lang="fr-FR" sz="2000" b="1" dirty="0"/>
              <a:t>au</a:t>
            </a:r>
            <a:r>
              <a:rPr lang="fr-FR" sz="2000" dirty="0"/>
              <a:t> </a:t>
            </a:r>
            <a:r>
              <a:rPr lang="fr-FR" sz="2000" b="1" dirty="0"/>
              <a:t>dessus du niveau de la Rosselle</a:t>
            </a:r>
          </a:p>
        </p:txBody>
      </p:sp>
      <p:sp>
        <p:nvSpPr>
          <p:cNvPr id="12" name="Rectangle à coins arrondis 11"/>
          <p:cNvSpPr/>
          <p:nvPr/>
        </p:nvSpPr>
        <p:spPr>
          <a:xfrm>
            <a:off x="7075069" y="821142"/>
            <a:ext cx="3228165" cy="945957"/>
          </a:xfrm>
          <a:prstGeom prst="wedgeRoundRectCallout">
            <a:avLst>
              <a:gd name="adj1" fmla="val -60597"/>
              <a:gd name="adj2" fmla="val 138799"/>
              <a:gd name="adj3" fmla="val 16667"/>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fr-FR" sz="2800" dirty="0">
                <a:solidFill>
                  <a:srgbClr val="FF0000"/>
                </a:solidFill>
              </a:rPr>
              <a:t>Sens</a:t>
            </a:r>
            <a:r>
              <a:rPr lang="fr-FR" sz="2400" dirty="0">
                <a:solidFill>
                  <a:srgbClr val="FF0000"/>
                </a:solidFill>
              </a:rPr>
              <a:t> NORMAL</a:t>
            </a:r>
          </a:p>
          <a:p>
            <a:pPr algn="ctr"/>
            <a:r>
              <a:rPr lang="fr-FR" sz="2400" dirty="0">
                <a:solidFill>
                  <a:srgbClr val="FF0000"/>
                </a:solidFill>
              </a:rPr>
              <a:t>d’écoulement des eaux</a:t>
            </a:r>
          </a:p>
        </p:txBody>
      </p:sp>
      <p:sp>
        <p:nvSpPr>
          <p:cNvPr id="14" name="ZoneTexte 13"/>
          <p:cNvSpPr txBox="1"/>
          <p:nvPr/>
        </p:nvSpPr>
        <p:spPr>
          <a:xfrm>
            <a:off x="2031607" y="4972224"/>
            <a:ext cx="8254652" cy="646331"/>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600" i="1" dirty="0"/>
              <a:t>Situation AVANT l’exploitation</a:t>
            </a:r>
          </a:p>
        </p:txBody>
      </p:sp>
      <p:cxnSp>
        <p:nvCxnSpPr>
          <p:cNvPr id="17" name="Connecteur droit 16"/>
          <p:cNvCxnSpPr>
            <a:cxnSpLocks/>
            <a:stCxn id="5" idx="1"/>
          </p:cNvCxnSpPr>
          <p:nvPr/>
        </p:nvCxnSpPr>
        <p:spPr>
          <a:xfrm flipH="1">
            <a:off x="2181921" y="4219455"/>
            <a:ext cx="8121314" cy="71426"/>
          </a:xfrm>
          <a:prstGeom prst="line">
            <a:avLst/>
          </a:prstGeom>
          <a:ln w="28575">
            <a:solidFill>
              <a:schemeClr val="accent1">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9023" y="1452419"/>
            <a:ext cx="1782380" cy="1568931"/>
          </a:xfrm>
          <a:prstGeom prst="rect">
            <a:avLst/>
          </a:prstGeom>
        </p:spPr>
      </p:pic>
    </p:spTree>
    <p:extLst>
      <p:ext uri="{BB962C8B-B14F-4D97-AF65-F5344CB8AC3E}">
        <p14:creationId xmlns:p14="http://schemas.microsoft.com/office/powerpoint/2010/main" val="26155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750" fill="hold"/>
                                        <p:tgtEl>
                                          <p:spTgt spid="17"/>
                                        </p:tgtEl>
                                        <p:attrNameLst>
                                          <p:attrName>ppt_w</p:attrName>
                                        </p:attrNameLst>
                                      </p:cBhvr>
                                      <p:tavLst>
                                        <p:tav tm="0">
                                          <p:val>
                                            <p:fltVal val="0"/>
                                          </p:val>
                                        </p:tav>
                                        <p:tav tm="100000">
                                          <p:val>
                                            <p:strVal val="#ppt_w"/>
                                          </p:val>
                                        </p:tav>
                                      </p:tavLst>
                                    </p:anim>
                                    <p:anim calcmode="lin" valueType="num">
                                      <p:cBhvr>
                                        <p:cTn id="8" dur="3750" fill="hold"/>
                                        <p:tgtEl>
                                          <p:spTgt spid="17"/>
                                        </p:tgtEl>
                                        <p:attrNameLst>
                                          <p:attrName>ppt_h</p:attrName>
                                        </p:attrNameLst>
                                      </p:cBhvr>
                                      <p:tavLst>
                                        <p:tav tm="0">
                                          <p:val>
                                            <p:fltVal val="0"/>
                                          </p:val>
                                        </p:tav>
                                        <p:tav tm="100000">
                                          <p:val>
                                            <p:strVal val="#ppt_h"/>
                                          </p:val>
                                        </p:tav>
                                      </p:tavLst>
                                    </p:anim>
                                    <p:animEffect transition="in" filter="fade">
                                      <p:cBhvr>
                                        <p:cTn id="9" dur="37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475978" y="260194"/>
            <a:ext cx="7738110" cy="1754326"/>
          </a:xfrm>
          <a:prstGeom prst="rect">
            <a:avLst/>
          </a:prstGeom>
          <a:noFill/>
        </p:spPr>
        <p:txBody>
          <a:bodyPr wrap="square" rtlCol="0">
            <a:spAutoFit/>
          </a:bodyPr>
          <a:lstStyle/>
          <a:p>
            <a:pPr algn="ctr"/>
            <a:r>
              <a:rPr lang="fr-FR" sz="3600" i="1" dirty="0"/>
              <a:t>L’eau est présente sous 2 formes</a:t>
            </a:r>
          </a:p>
          <a:p>
            <a:endParaRPr lang="fr-FR" sz="3600" dirty="0"/>
          </a:p>
          <a:p>
            <a:endParaRPr lang="fr-FR" sz="3600" dirty="0"/>
          </a:p>
        </p:txBody>
      </p:sp>
      <p:sp>
        <p:nvSpPr>
          <p:cNvPr id="2" name="Espace réservé du numéro de diapositive 1"/>
          <p:cNvSpPr>
            <a:spLocks noGrp="1"/>
          </p:cNvSpPr>
          <p:nvPr>
            <p:ph type="sldNum" sz="quarter" idx="12"/>
          </p:nvPr>
        </p:nvSpPr>
        <p:spPr/>
        <p:txBody>
          <a:bodyPr/>
          <a:lstStyle/>
          <a:p>
            <a:fld id="{4DBB43F2-5F38-453C-B4D6-FA50B44E37D7}" type="slidenum">
              <a:rPr lang="fr-FR" smtClean="0"/>
              <a:t>3</a:t>
            </a:fld>
            <a:endParaRPr lang="fr-FR"/>
          </a:p>
        </p:txBody>
      </p:sp>
      <p:sp>
        <p:nvSpPr>
          <p:cNvPr id="3" name="ZoneTexte 2"/>
          <p:cNvSpPr txBox="1"/>
          <p:nvPr/>
        </p:nvSpPr>
        <p:spPr>
          <a:xfrm>
            <a:off x="2375770" y="1619582"/>
            <a:ext cx="7563372" cy="1938992"/>
          </a:xfrm>
          <a:prstGeom prst="rect">
            <a:avLst/>
          </a:prstGeom>
          <a:noFill/>
        </p:spPr>
        <p:txBody>
          <a:bodyPr wrap="square" rtlCol="0">
            <a:spAutoFit/>
          </a:bodyPr>
          <a:lstStyle/>
          <a:p>
            <a:pPr marL="571500" indent="-571500">
              <a:buFont typeface="Wingdings" panose="05000000000000000000" pitchFamily="2" charset="2"/>
              <a:buChar char="Ø"/>
            </a:pPr>
            <a:r>
              <a:rPr lang="fr-FR" sz="4000" b="1" dirty="0">
                <a:solidFill>
                  <a:srgbClr val="FF0000"/>
                </a:solidFill>
              </a:rPr>
              <a:t>Les eaux de surface </a:t>
            </a:r>
          </a:p>
          <a:p>
            <a:r>
              <a:rPr lang="fr-FR" sz="4000" b="1" i="1" dirty="0"/>
              <a:t>Rivières, ruisseaux, lacs, zones humides</a:t>
            </a:r>
          </a:p>
        </p:txBody>
      </p:sp>
      <p:sp>
        <p:nvSpPr>
          <p:cNvPr id="4" name="ZoneTexte 3"/>
          <p:cNvSpPr txBox="1"/>
          <p:nvPr/>
        </p:nvSpPr>
        <p:spPr>
          <a:xfrm>
            <a:off x="2263875" y="4203661"/>
            <a:ext cx="8162317" cy="1938992"/>
          </a:xfrm>
          <a:prstGeom prst="rect">
            <a:avLst/>
          </a:prstGeom>
          <a:noFill/>
        </p:spPr>
        <p:txBody>
          <a:bodyPr wrap="square" rtlCol="0">
            <a:spAutoFit/>
          </a:bodyPr>
          <a:lstStyle/>
          <a:p>
            <a:pPr marL="571500" indent="-571500">
              <a:buFont typeface="Wingdings" panose="05000000000000000000" pitchFamily="2" charset="2"/>
              <a:buChar char="Ø"/>
            </a:pPr>
            <a:r>
              <a:rPr lang="fr-FR" sz="4000" b="1" dirty="0">
                <a:solidFill>
                  <a:srgbClr val="FF0000"/>
                </a:solidFill>
              </a:rPr>
              <a:t>Les eaux souterraines</a:t>
            </a:r>
          </a:p>
          <a:p>
            <a:r>
              <a:rPr lang="fr-FR" sz="4000" b="1" i="1" dirty="0"/>
              <a:t>Contenues dans la  nappe phréatique et les terrains miniers</a:t>
            </a:r>
          </a:p>
        </p:txBody>
      </p:sp>
    </p:spTree>
    <p:extLst>
      <p:ext uri="{BB962C8B-B14F-4D97-AF65-F5344CB8AC3E}">
        <p14:creationId xmlns:p14="http://schemas.microsoft.com/office/powerpoint/2010/main" val="44225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843409" y="4855107"/>
            <a:ext cx="2825584" cy="329699"/>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sp>
        <p:nvSpPr>
          <p:cNvPr id="9" name="Rectangle 8"/>
          <p:cNvSpPr/>
          <p:nvPr/>
        </p:nvSpPr>
        <p:spPr>
          <a:xfrm>
            <a:off x="889348" y="3327813"/>
            <a:ext cx="11114497" cy="2682246"/>
          </a:xfrm>
          <a:custGeom>
            <a:avLst/>
            <a:gdLst>
              <a:gd name="connsiteX0" fmla="*/ 0 w 6471822"/>
              <a:gd name="connsiteY0" fmla="*/ 0 h 1451498"/>
              <a:gd name="connsiteX1" fmla="*/ 6471822 w 6471822"/>
              <a:gd name="connsiteY1" fmla="*/ 0 h 1451498"/>
              <a:gd name="connsiteX2" fmla="*/ 6471822 w 6471822"/>
              <a:gd name="connsiteY2" fmla="*/ 1451498 h 1451498"/>
              <a:gd name="connsiteX3" fmla="*/ 0 w 6471822"/>
              <a:gd name="connsiteY3" fmla="*/ 1451498 h 1451498"/>
              <a:gd name="connsiteX4" fmla="*/ 0 w 6471822"/>
              <a:gd name="connsiteY4" fmla="*/ 0 h 1451498"/>
              <a:gd name="connsiteX0" fmla="*/ 0 w 6507333"/>
              <a:gd name="connsiteY0" fmla="*/ 0 h 2206100"/>
              <a:gd name="connsiteX1" fmla="*/ 6507333 w 6507333"/>
              <a:gd name="connsiteY1" fmla="*/ 754602 h 2206100"/>
              <a:gd name="connsiteX2" fmla="*/ 6507333 w 6507333"/>
              <a:gd name="connsiteY2" fmla="*/ 2206100 h 2206100"/>
              <a:gd name="connsiteX3" fmla="*/ 35511 w 6507333"/>
              <a:gd name="connsiteY3" fmla="*/ 2206100 h 2206100"/>
              <a:gd name="connsiteX4" fmla="*/ 0 w 6507333"/>
              <a:gd name="connsiteY4" fmla="*/ 0 h 2206100"/>
              <a:gd name="connsiteX0" fmla="*/ 0 w 6507333"/>
              <a:gd name="connsiteY0" fmla="*/ 0 h 2206100"/>
              <a:gd name="connsiteX1" fmla="*/ 5646199 w 6507333"/>
              <a:gd name="connsiteY1" fmla="*/ 754602 h 2206100"/>
              <a:gd name="connsiteX2" fmla="*/ 6507333 w 6507333"/>
              <a:gd name="connsiteY2" fmla="*/ 2206100 h 2206100"/>
              <a:gd name="connsiteX3" fmla="*/ 35511 w 6507333"/>
              <a:gd name="connsiteY3" fmla="*/ 2206100 h 2206100"/>
              <a:gd name="connsiteX4" fmla="*/ 0 w 6507333"/>
              <a:gd name="connsiteY4" fmla="*/ 0 h 2206100"/>
              <a:gd name="connsiteX0" fmla="*/ 0 w 5672832"/>
              <a:gd name="connsiteY0" fmla="*/ 0 h 2206100"/>
              <a:gd name="connsiteX1" fmla="*/ 5646199 w 5672832"/>
              <a:gd name="connsiteY1" fmla="*/ 754602 h 2206100"/>
              <a:gd name="connsiteX2" fmla="*/ 5672832 w 5672832"/>
              <a:gd name="connsiteY2" fmla="*/ 2206100 h 2206100"/>
              <a:gd name="connsiteX3" fmla="*/ 35511 w 5672832"/>
              <a:gd name="connsiteY3" fmla="*/ 2206100 h 2206100"/>
              <a:gd name="connsiteX4" fmla="*/ 0 w 5672832"/>
              <a:gd name="connsiteY4" fmla="*/ 0 h 2206100"/>
              <a:gd name="connsiteX0" fmla="*/ 0 w 5672832"/>
              <a:gd name="connsiteY0" fmla="*/ 0 h 2206100"/>
              <a:gd name="connsiteX1" fmla="*/ 5646199 w 5672832"/>
              <a:gd name="connsiteY1" fmla="*/ 754602 h 2206100"/>
              <a:gd name="connsiteX2" fmla="*/ 5672832 w 5672832"/>
              <a:gd name="connsiteY2" fmla="*/ 2206100 h 2206100"/>
              <a:gd name="connsiteX3" fmla="*/ 35511 w 5672832"/>
              <a:gd name="connsiteY3" fmla="*/ 2206100 h 2206100"/>
              <a:gd name="connsiteX4" fmla="*/ 0 w 5672832"/>
              <a:gd name="connsiteY4" fmla="*/ 0 h 2206100"/>
              <a:gd name="connsiteX0" fmla="*/ 0 w 5672832"/>
              <a:gd name="connsiteY0" fmla="*/ 0 h 2206100"/>
              <a:gd name="connsiteX1" fmla="*/ 1670557 w 5672832"/>
              <a:gd name="connsiteY1" fmla="*/ 501885 h 2206100"/>
              <a:gd name="connsiteX2" fmla="*/ 5646199 w 5672832"/>
              <a:gd name="connsiteY2" fmla="*/ 754602 h 2206100"/>
              <a:gd name="connsiteX3" fmla="*/ 5672832 w 5672832"/>
              <a:gd name="connsiteY3" fmla="*/ 2206100 h 2206100"/>
              <a:gd name="connsiteX4" fmla="*/ 35511 w 5672832"/>
              <a:gd name="connsiteY4" fmla="*/ 2206100 h 2206100"/>
              <a:gd name="connsiteX5" fmla="*/ 0 w 5672832"/>
              <a:gd name="connsiteY5" fmla="*/ 0 h 2206100"/>
              <a:gd name="connsiteX0" fmla="*/ 0 w 5672832"/>
              <a:gd name="connsiteY0" fmla="*/ 117705 h 2323805"/>
              <a:gd name="connsiteX1" fmla="*/ 1046208 w 5672832"/>
              <a:gd name="connsiteY1" fmla="*/ 310418 h 2323805"/>
              <a:gd name="connsiteX2" fmla="*/ 1670557 w 5672832"/>
              <a:gd name="connsiteY2" fmla="*/ 619590 h 2323805"/>
              <a:gd name="connsiteX3" fmla="*/ 5646199 w 5672832"/>
              <a:gd name="connsiteY3" fmla="*/ 872307 h 2323805"/>
              <a:gd name="connsiteX4" fmla="*/ 5672832 w 5672832"/>
              <a:gd name="connsiteY4" fmla="*/ 2323805 h 2323805"/>
              <a:gd name="connsiteX5" fmla="*/ 35511 w 5672832"/>
              <a:gd name="connsiteY5" fmla="*/ 2323805 h 2323805"/>
              <a:gd name="connsiteX6" fmla="*/ 0 w 5672832"/>
              <a:gd name="connsiteY6" fmla="*/ 117705 h 2323805"/>
              <a:gd name="connsiteX0" fmla="*/ 0 w 5672832"/>
              <a:gd name="connsiteY0" fmla="*/ 117705 h 2323805"/>
              <a:gd name="connsiteX1" fmla="*/ 1046208 w 5672832"/>
              <a:gd name="connsiteY1" fmla="*/ 310418 h 2323805"/>
              <a:gd name="connsiteX2" fmla="*/ 1670557 w 5672832"/>
              <a:gd name="connsiteY2" fmla="*/ 619590 h 2323805"/>
              <a:gd name="connsiteX3" fmla="*/ 5398139 w 5672832"/>
              <a:gd name="connsiteY3" fmla="*/ 380790 h 2323805"/>
              <a:gd name="connsiteX4" fmla="*/ 5672832 w 5672832"/>
              <a:gd name="connsiteY4" fmla="*/ 2323805 h 2323805"/>
              <a:gd name="connsiteX5" fmla="*/ 35511 w 5672832"/>
              <a:gd name="connsiteY5" fmla="*/ 2323805 h 2323805"/>
              <a:gd name="connsiteX6" fmla="*/ 0 w 5672832"/>
              <a:gd name="connsiteY6" fmla="*/ 117705 h 2323805"/>
              <a:gd name="connsiteX0" fmla="*/ 0 w 5672832"/>
              <a:gd name="connsiteY0" fmla="*/ 198843 h 2404943"/>
              <a:gd name="connsiteX1" fmla="*/ 955253 w 5672832"/>
              <a:gd name="connsiteY1" fmla="*/ 106477 h 2404943"/>
              <a:gd name="connsiteX2" fmla="*/ 1670557 w 5672832"/>
              <a:gd name="connsiteY2" fmla="*/ 700728 h 2404943"/>
              <a:gd name="connsiteX3" fmla="*/ 5398139 w 5672832"/>
              <a:gd name="connsiteY3" fmla="*/ 461928 h 2404943"/>
              <a:gd name="connsiteX4" fmla="*/ 5672832 w 5672832"/>
              <a:gd name="connsiteY4" fmla="*/ 2404943 h 2404943"/>
              <a:gd name="connsiteX5" fmla="*/ 35511 w 5672832"/>
              <a:gd name="connsiteY5" fmla="*/ 2404943 h 2404943"/>
              <a:gd name="connsiteX6" fmla="*/ 0 w 5672832"/>
              <a:gd name="connsiteY6" fmla="*/ 198843 h 2404943"/>
              <a:gd name="connsiteX0" fmla="*/ 0 w 5672832"/>
              <a:gd name="connsiteY0" fmla="*/ 198843 h 2404943"/>
              <a:gd name="connsiteX1" fmla="*/ 955253 w 5672832"/>
              <a:gd name="connsiteY1" fmla="*/ 106477 h 2404943"/>
              <a:gd name="connsiteX2" fmla="*/ 1670557 w 5672832"/>
              <a:gd name="connsiteY2" fmla="*/ 700728 h 2404943"/>
              <a:gd name="connsiteX3" fmla="*/ 5348957 w 5672832"/>
              <a:gd name="connsiteY3" fmla="*/ 300801 h 2404943"/>
              <a:gd name="connsiteX4" fmla="*/ 5672832 w 5672832"/>
              <a:gd name="connsiteY4" fmla="*/ 2404943 h 2404943"/>
              <a:gd name="connsiteX5" fmla="*/ 35511 w 5672832"/>
              <a:gd name="connsiteY5" fmla="*/ 2404943 h 2404943"/>
              <a:gd name="connsiteX6" fmla="*/ 0 w 5672832"/>
              <a:gd name="connsiteY6" fmla="*/ 198843 h 2404943"/>
              <a:gd name="connsiteX0" fmla="*/ 0 w 5672832"/>
              <a:gd name="connsiteY0" fmla="*/ 198843 h 2404943"/>
              <a:gd name="connsiteX1" fmla="*/ 955253 w 5672832"/>
              <a:gd name="connsiteY1" fmla="*/ 106477 h 2404943"/>
              <a:gd name="connsiteX2" fmla="*/ 1670557 w 5672832"/>
              <a:gd name="connsiteY2" fmla="*/ 700728 h 2404943"/>
              <a:gd name="connsiteX3" fmla="*/ 5348957 w 5672832"/>
              <a:gd name="connsiteY3" fmla="*/ 300801 h 2404943"/>
              <a:gd name="connsiteX4" fmla="*/ 5672832 w 5672832"/>
              <a:gd name="connsiteY4" fmla="*/ 2404943 h 2404943"/>
              <a:gd name="connsiteX5" fmla="*/ 35511 w 5672832"/>
              <a:gd name="connsiteY5" fmla="*/ 2404943 h 2404943"/>
              <a:gd name="connsiteX6" fmla="*/ 0 w 5672832"/>
              <a:gd name="connsiteY6" fmla="*/ 198843 h 2404943"/>
              <a:gd name="connsiteX0" fmla="*/ 0 w 5672832"/>
              <a:gd name="connsiteY0" fmla="*/ 198843 h 2404943"/>
              <a:gd name="connsiteX1" fmla="*/ 955253 w 5672832"/>
              <a:gd name="connsiteY1" fmla="*/ 106477 h 2404943"/>
              <a:gd name="connsiteX2" fmla="*/ 1654164 w 5672832"/>
              <a:gd name="connsiteY2" fmla="*/ 818889 h 2404943"/>
              <a:gd name="connsiteX3" fmla="*/ 5348957 w 5672832"/>
              <a:gd name="connsiteY3" fmla="*/ 300801 h 2404943"/>
              <a:gd name="connsiteX4" fmla="*/ 5672832 w 5672832"/>
              <a:gd name="connsiteY4" fmla="*/ 2404943 h 2404943"/>
              <a:gd name="connsiteX5" fmla="*/ 35511 w 5672832"/>
              <a:gd name="connsiteY5" fmla="*/ 2404943 h 2404943"/>
              <a:gd name="connsiteX6" fmla="*/ 0 w 5672832"/>
              <a:gd name="connsiteY6" fmla="*/ 198843 h 2404943"/>
              <a:gd name="connsiteX0" fmla="*/ 0 w 5861927"/>
              <a:gd name="connsiteY0" fmla="*/ 794908 h 3001008"/>
              <a:gd name="connsiteX1" fmla="*/ 955253 w 5861927"/>
              <a:gd name="connsiteY1" fmla="*/ 702542 h 3001008"/>
              <a:gd name="connsiteX2" fmla="*/ 1654164 w 5861927"/>
              <a:gd name="connsiteY2" fmla="*/ 1414954 h 3001008"/>
              <a:gd name="connsiteX3" fmla="*/ 5760592 w 5861927"/>
              <a:gd name="connsiteY3" fmla="*/ 0 h 3001008"/>
              <a:gd name="connsiteX4" fmla="*/ 5672832 w 5861927"/>
              <a:gd name="connsiteY4" fmla="*/ 3001008 h 3001008"/>
              <a:gd name="connsiteX5" fmla="*/ 35511 w 5861927"/>
              <a:gd name="connsiteY5" fmla="*/ 3001008 h 3001008"/>
              <a:gd name="connsiteX6" fmla="*/ 0 w 5861927"/>
              <a:gd name="connsiteY6" fmla="*/ 794908 h 3001008"/>
              <a:gd name="connsiteX0" fmla="*/ 0 w 5861927"/>
              <a:gd name="connsiteY0" fmla="*/ 794908 h 3001008"/>
              <a:gd name="connsiteX1" fmla="*/ 955253 w 5861927"/>
              <a:gd name="connsiteY1" fmla="*/ 853820 h 3001008"/>
              <a:gd name="connsiteX2" fmla="*/ 1654164 w 5861927"/>
              <a:gd name="connsiteY2" fmla="*/ 1414954 h 3001008"/>
              <a:gd name="connsiteX3" fmla="*/ 5760592 w 5861927"/>
              <a:gd name="connsiteY3" fmla="*/ 0 h 3001008"/>
              <a:gd name="connsiteX4" fmla="*/ 5672832 w 5861927"/>
              <a:gd name="connsiteY4" fmla="*/ 3001008 h 3001008"/>
              <a:gd name="connsiteX5" fmla="*/ 35511 w 5861927"/>
              <a:gd name="connsiteY5" fmla="*/ 3001008 h 3001008"/>
              <a:gd name="connsiteX6" fmla="*/ 0 w 5861927"/>
              <a:gd name="connsiteY6" fmla="*/ 794908 h 3001008"/>
              <a:gd name="connsiteX0" fmla="*/ 0 w 5870160"/>
              <a:gd name="connsiteY0" fmla="*/ 1011020 h 3001008"/>
              <a:gd name="connsiteX1" fmla="*/ 963486 w 5870160"/>
              <a:gd name="connsiteY1" fmla="*/ 853820 h 3001008"/>
              <a:gd name="connsiteX2" fmla="*/ 1662397 w 5870160"/>
              <a:gd name="connsiteY2" fmla="*/ 1414954 h 3001008"/>
              <a:gd name="connsiteX3" fmla="*/ 5768825 w 5870160"/>
              <a:gd name="connsiteY3" fmla="*/ 0 h 3001008"/>
              <a:gd name="connsiteX4" fmla="*/ 5681065 w 5870160"/>
              <a:gd name="connsiteY4" fmla="*/ 3001008 h 3001008"/>
              <a:gd name="connsiteX5" fmla="*/ 43744 w 5870160"/>
              <a:gd name="connsiteY5" fmla="*/ 3001008 h 3001008"/>
              <a:gd name="connsiteX6" fmla="*/ 0 w 5870160"/>
              <a:gd name="connsiteY6" fmla="*/ 1011020 h 3001008"/>
              <a:gd name="connsiteX0" fmla="*/ 0 w 6040894"/>
              <a:gd name="connsiteY0" fmla="*/ 1626939 h 3616927"/>
              <a:gd name="connsiteX1" fmla="*/ 963486 w 6040894"/>
              <a:gd name="connsiteY1" fmla="*/ 1469739 h 3616927"/>
              <a:gd name="connsiteX2" fmla="*/ 1662397 w 6040894"/>
              <a:gd name="connsiteY2" fmla="*/ 2030873 h 3616927"/>
              <a:gd name="connsiteX3" fmla="*/ 5966409 w 6040894"/>
              <a:gd name="connsiteY3" fmla="*/ 0 h 3616927"/>
              <a:gd name="connsiteX4" fmla="*/ 5681065 w 6040894"/>
              <a:gd name="connsiteY4" fmla="*/ 3616927 h 3616927"/>
              <a:gd name="connsiteX5" fmla="*/ 43744 w 6040894"/>
              <a:gd name="connsiteY5" fmla="*/ 3616927 h 3616927"/>
              <a:gd name="connsiteX6" fmla="*/ 0 w 6040894"/>
              <a:gd name="connsiteY6" fmla="*/ 1626939 h 3616927"/>
              <a:gd name="connsiteX0" fmla="*/ 0 w 5723193"/>
              <a:gd name="connsiteY0" fmla="*/ 1454049 h 3444037"/>
              <a:gd name="connsiteX1" fmla="*/ 963486 w 5723193"/>
              <a:gd name="connsiteY1" fmla="*/ 1296849 h 3444037"/>
              <a:gd name="connsiteX2" fmla="*/ 1662397 w 5723193"/>
              <a:gd name="connsiteY2" fmla="*/ 1857983 h 3444037"/>
              <a:gd name="connsiteX3" fmla="*/ 5561272 w 5723193"/>
              <a:gd name="connsiteY3" fmla="*/ 0 h 3444037"/>
              <a:gd name="connsiteX4" fmla="*/ 5681065 w 5723193"/>
              <a:gd name="connsiteY4" fmla="*/ 3444037 h 3444037"/>
              <a:gd name="connsiteX5" fmla="*/ 43744 w 5723193"/>
              <a:gd name="connsiteY5" fmla="*/ 3444037 h 3444037"/>
              <a:gd name="connsiteX6" fmla="*/ 0 w 5723193"/>
              <a:gd name="connsiteY6" fmla="*/ 1454049 h 3444037"/>
              <a:gd name="connsiteX0" fmla="*/ 0 w 5681065"/>
              <a:gd name="connsiteY0" fmla="*/ 1367603 h 3357591"/>
              <a:gd name="connsiteX1" fmla="*/ 963486 w 5681065"/>
              <a:gd name="connsiteY1" fmla="*/ 1210403 h 3357591"/>
              <a:gd name="connsiteX2" fmla="*/ 1662397 w 5681065"/>
              <a:gd name="connsiteY2" fmla="*/ 1771537 h 3357591"/>
              <a:gd name="connsiteX3" fmla="*/ 5343045 w 5681065"/>
              <a:gd name="connsiteY3" fmla="*/ 0 h 3357591"/>
              <a:gd name="connsiteX4" fmla="*/ 5681065 w 5681065"/>
              <a:gd name="connsiteY4" fmla="*/ 3357591 h 3357591"/>
              <a:gd name="connsiteX5" fmla="*/ 43744 w 5681065"/>
              <a:gd name="connsiteY5" fmla="*/ 3357591 h 3357591"/>
              <a:gd name="connsiteX6" fmla="*/ 0 w 5681065"/>
              <a:gd name="connsiteY6" fmla="*/ 1367603 h 3357591"/>
              <a:gd name="connsiteX0" fmla="*/ 0 w 5682980"/>
              <a:gd name="connsiteY0" fmla="*/ 2158705 h 4148693"/>
              <a:gd name="connsiteX1" fmla="*/ 963486 w 5682980"/>
              <a:gd name="connsiteY1" fmla="*/ 2001505 h 4148693"/>
              <a:gd name="connsiteX2" fmla="*/ 1662397 w 5682980"/>
              <a:gd name="connsiteY2" fmla="*/ 2562639 h 4148693"/>
              <a:gd name="connsiteX3" fmla="*/ 5448639 w 5682980"/>
              <a:gd name="connsiteY3" fmla="*/ 0 h 4148693"/>
              <a:gd name="connsiteX4" fmla="*/ 5681065 w 5682980"/>
              <a:gd name="connsiteY4" fmla="*/ 4148693 h 4148693"/>
              <a:gd name="connsiteX5" fmla="*/ 43744 w 5682980"/>
              <a:gd name="connsiteY5" fmla="*/ 4148693 h 4148693"/>
              <a:gd name="connsiteX6" fmla="*/ 0 w 5682980"/>
              <a:gd name="connsiteY6" fmla="*/ 2158705 h 4148693"/>
              <a:gd name="connsiteX0" fmla="*/ 0 w 5681065"/>
              <a:gd name="connsiteY0" fmla="*/ 2120716 h 4110704"/>
              <a:gd name="connsiteX1" fmla="*/ 963486 w 5681065"/>
              <a:gd name="connsiteY1" fmla="*/ 1963516 h 4110704"/>
              <a:gd name="connsiteX2" fmla="*/ 1662397 w 5681065"/>
              <a:gd name="connsiteY2" fmla="*/ 2524650 h 4110704"/>
              <a:gd name="connsiteX3" fmla="*/ 4569806 w 5681065"/>
              <a:gd name="connsiteY3" fmla="*/ 0 h 4110704"/>
              <a:gd name="connsiteX4" fmla="*/ 5681065 w 5681065"/>
              <a:gd name="connsiteY4" fmla="*/ 4110704 h 4110704"/>
              <a:gd name="connsiteX5" fmla="*/ 43744 w 5681065"/>
              <a:gd name="connsiteY5" fmla="*/ 4110704 h 4110704"/>
              <a:gd name="connsiteX6" fmla="*/ 0 w 5681065"/>
              <a:gd name="connsiteY6" fmla="*/ 2120716 h 4110704"/>
              <a:gd name="connsiteX0" fmla="*/ 0 w 6000253"/>
              <a:gd name="connsiteY0" fmla="*/ 2173848 h 4163836"/>
              <a:gd name="connsiteX1" fmla="*/ 963486 w 6000253"/>
              <a:gd name="connsiteY1" fmla="*/ 2016648 h 4163836"/>
              <a:gd name="connsiteX2" fmla="*/ 1662397 w 6000253"/>
              <a:gd name="connsiteY2" fmla="*/ 2577782 h 4163836"/>
              <a:gd name="connsiteX3" fmla="*/ 4569806 w 6000253"/>
              <a:gd name="connsiteY3" fmla="*/ 53132 h 4163836"/>
              <a:gd name="connsiteX4" fmla="*/ 5312093 w 6000253"/>
              <a:gd name="connsiteY4" fmla="*/ 1001720 h 4163836"/>
              <a:gd name="connsiteX5" fmla="*/ 5681065 w 6000253"/>
              <a:gd name="connsiteY5" fmla="*/ 4163836 h 4163836"/>
              <a:gd name="connsiteX6" fmla="*/ 43744 w 6000253"/>
              <a:gd name="connsiteY6" fmla="*/ 4163836 h 4163836"/>
              <a:gd name="connsiteX7" fmla="*/ 0 w 6000253"/>
              <a:gd name="connsiteY7" fmla="*/ 2173848 h 4163836"/>
              <a:gd name="connsiteX0" fmla="*/ 0 w 6000253"/>
              <a:gd name="connsiteY0" fmla="*/ 2209099 h 4199087"/>
              <a:gd name="connsiteX1" fmla="*/ 963486 w 6000253"/>
              <a:gd name="connsiteY1" fmla="*/ 2051899 h 4199087"/>
              <a:gd name="connsiteX2" fmla="*/ 1662397 w 6000253"/>
              <a:gd name="connsiteY2" fmla="*/ 2613033 h 4199087"/>
              <a:gd name="connsiteX3" fmla="*/ 4569806 w 6000253"/>
              <a:gd name="connsiteY3" fmla="*/ 88383 h 4199087"/>
              <a:gd name="connsiteX4" fmla="*/ 5312093 w 6000253"/>
              <a:gd name="connsiteY4" fmla="*/ 1036971 h 4199087"/>
              <a:gd name="connsiteX5" fmla="*/ 5681065 w 6000253"/>
              <a:gd name="connsiteY5" fmla="*/ 4199087 h 4199087"/>
              <a:gd name="connsiteX6" fmla="*/ 43744 w 6000253"/>
              <a:gd name="connsiteY6" fmla="*/ 4199087 h 4199087"/>
              <a:gd name="connsiteX7" fmla="*/ 0 w 6000253"/>
              <a:gd name="connsiteY7" fmla="*/ 2209099 h 4199087"/>
              <a:gd name="connsiteX0" fmla="*/ 0 w 6057042"/>
              <a:gd name="connsiteY0" fmla="*/ 2236636 h 4226624"/>
              <a:gd name="connsiteX1" fmla="*/ 963486 w 6057042"/>
              <a:gd name="connsiteY1" fmla="*/ 2079436 h 4226624"/>
              <a:gd name="connsiteX2" fmla="*/ 1662397 w 6057042"/>
              <a:gd name="connsiteY2" fmla="*/ 2640570 h 4226624"/>
              <a:gd name="connsiteX3" fmla="*/ 4569806 w 6057042"/>
              <a:gd name="connsiteY3" fmla="*/ 115920 h 4226624"/>
              <a:gd name="connsiteX4" fmla="*/ 5561408 w 6057042"/>
              <a:gd name="connsiteY4" fmla="*/ 925220 h 4226624"/>
              <a:gd name="connsiteX5" fmla="*/ 5681065 w 6057042"/>
              <a:gd name="connsiteY5" fmla="*/ 4226624 h 4226624"/>
              <a:gd name="connsiteX6" fmla="*/ 43744 w 6057042"/>
              <a:gd name="connsiteY6" fmla="*/ 4226624 h 4226624"/>
              <a:gd name="connsiteX7" fmla="*/ 0 w 6057042"/>
              <a:gd name="connsiteY7" fmla="*/ 2236636 h 4226624"/>
              <a:gd name="connsiteX0" fmla="*/ 0 w 6111452"/>
              <a:gd name="connsiteY0" fmla="*/ 2236636 h 4226624"/>
              <a:gd name="connsiteX1" fmla="*/ 963486 w 6111452"/>
              <a:gd name="connsiteY1" fmla="*/ 2079436 h 4226624"/>
              <a:gd name="connsiteX2" fmla="*/ 1662397 w 6111452"/>
              <a:gd name="connsiteY2" fmla="*/ 2640570 h 4226624"/>
              <a:gd name="connsiteX3" fmla="*/ 4569806 w 6111452"/>
              <a:gd name="connsiteY3" fmla="*/ 115920 h 4226624"/>
              <a:gd name="connsiteX4" fmla="*/ 5561408 w 6111452"/>
              <a:gd name="connsiteY4" fmla="*/ 925220 h 4226624"/>
              <a:gd name="connsiteX5" fmla="*/ 5615182 w 6111452"/>
              <a:gd name="connsiteY5" fmla="*/ 2948031 h 4226624"/>
              <a:gd name="connsiteX6" fmla="*/ 5681065 w 6111452"/>
              <a:gd name="connsiteY6" fmla="*/ 4226624 h 4226624"/>
              <a:gd name="connsiteX7" fmla="*/ 43744 w 6111452"/>
              <a:gd name="connsiteY7" fmla="*/ 4226624 h 4226624"/>
              <a:gd name="connsiteX8" fmla="*/ 0 w 6111452"/>
              <a:gd name="connsiteY8" fmla="*/ 2236636 h 4226624"/>
              <a:gd name="connsiteX0" fmla="*/ 0 w 6107613"/>
              <a:gd name="connsiteY0" fmla="*/ 2236636 h 4226624"/>
              <a:gd name="connsiteX1" fmla="*/ 963486 w 6107613"/>
              <a:gd name="connsiteY1" fmla="*/ 2079436 h 4226624"/>
              <a:gd name="connsiteX2" fmla="*/ 1662397 w 6107613"/>
              <a:gd name="connsiteY2" fmla="*/ 2640570 h 4226624"/>
              <a:gd name="connsiteX3" fmla="*/ 4569806 w 6107613"/>
              <a:gd name="connsiteY3" fmla="*/ 115920 h 4226624"/>
              <a:gd name="connsiteX4" fmla="*/ 5561408 w 6107613"/>
              <a:gd name="connsiteY4" fmla="*/ 925220 h 4226624"/>
              <a:gd name="connsiteX5" fmla="*/ 5503161 w 6107613"/>
              <a:gd name="connsiteY5" fmla="*/ 1859051 h 4226624"/>
              <a:gd name="connsiteX6" fmla="*/ 5615182 w 6107613"/>
              <a:gd name="connsiteY6" fmla="*/ 2948031 h 4226624"/>
              <a:gd name="connsiteX7" fmla="*/ 5681065 w 6107613"/>
              <a:gd name="connsiteY7" fmla="*/ 4226624 h 4226624"/>
              <a:gd name="connsiteX8" fmla="*/ 43744 w 6107613"/>
              <a:gd name="connsiteY8" fmla="*/ 4226624 h 4226624"/>
              <a:gd name="connsiteX9" fmla="*/ 0 w 6107613"/>
              <a:gd name="connsiteY9" fmla="*/ 2236636 h 4226624"/>
              <a:gd name="connsiteX0" fmla="*/ 0 w 6107613"/>
              <a:gd name="connsiteY0" fmla="*/ 2233701 h 4223689"/>
              <a:gd name="connsiteX1" fmla="*/ 963486 w 6107613"/>
              <a:gd name="connsiteY1" fmla="*/ 2076501 h 4223689"/>
              <a:gd name="connsiteX2" fmla="*/ 1662397 w 6107613"/>
              <a:gd name="connsiteY2" fmla="*/ 2637635 h 4223689"/>
              <a:gd name="connsiteX3" fmla="*/ 4569806 w 6107613"/>
              <a:gd name="connsiteY3" fmla="*/ 112985 h 4223689"/>
              <a:gd name="connsiteX4" fmla="*/ 5480504 w 6107613"/>
              <a:gd name="connsiteY4" fmla="*/ 934949 h 4223689"/>
              <a:gd name="connsiteX5" fmla="*/ 5503161 w 6107613"/>
              <a:gd name="connsiteY5" fmla="*/ 1856116 h 4223689"/>
              <a:gd name="connsiteX6" fmla="*/ 5615182 w 6107613"/>
              <a:gd name="connsiteY6" fmla="*/ 2945096 h 4223689"/>
              <a:gd name="connsiteX7" fmla="*/ 5681065 w 6107613"/>
              <a:gd name="connsiteY7" fmla="*/ 4223689 h 4223689"/>
              <a:gd name="connsiteX8" fmla="*/ 43744 w 6107613"/>
              <a:gd name="connsiteY8" fmla="*/ 4223689 h 4223689"/>
              <a:gd name="connsiteX9" fmla="*/ 0 w 6107613"/>
              <a:gd name="connsiteY9" fmla="*/ 2233701 h 4223689"/>
              <a:gd name="connsiteX0" fmla="*/ 0 w 6107613"/>
              <a:gd name="connsiteY0" fmla="*/ 2233701 h 4223689"/>
              <a:gd name="connsiteX1" fmla="*/ 963486 w 6107613"/>
              <a:gd name="connsiteY1" fmla="*/ 2076501 h 4223689"/>
              <a:gd name="connsiteX2" fmla="*/ 1662397 w 6107613"/>
              <a:gd name="connsiteY2" fmla="*/ 2637635 h 4223689"/>
              <a:gd name="connsiteX3" fmla="*/ 4569806 w 6107613"/>
              <a:gd name="connsiteY3" fmla="*/ 112985 h 4223689"/>
              <a:gd name="connsiteX4" fmla="*/ 5480504 w 6107613"/>
              <a:gd name="connsiteY4" fmla="*/ 934949 h 4223689"/>
              <a:gd name="connsiteX5" fmla="*/ 5503161 w 6107613"/>
              <a:gd name="connsiteY5" fmla="*/ 1856116 h 4223689"/>
              <a:gd name="connsiteX6" fmla="*/ 5615182 w 6107613"/>
              <a:gd name="connsiteY6" fmla="*/ 2945096 h 4223689"/>
              <a:gd name="connsiteX7" fmla="*/ 5681065 w 6107613"/>
              <a:gd name="connsiteY7" fmla="*/ 4223689 h 4223689"/>
              <a:gd name="connsiteX8" fmla="*/ 43744 w 6107613"/>
              <a:gd name="connsiteY8" fmla="*/ 4223689 h 4223689"/>
              <a:gd name="connsiteX9" fmla="*/ 0 w 6107613"/>
              <a:gd name="connsiteY9" fmla="*/ 2233701 h 4223689"/>
              <a:gd name="connsiteX0" fmla="*/ 0 w 6108660"/>
              <a:gd name="connsiteY0" fmla="*/ 2233701 h 4223689"/>
              <a:gd name="connsiteX1" fmla="*/ 963486 w 6108660"/>
              <a:gd name="connsiteY1" fmla="*/ 2076501 h 4223689"/>
              <a:gd name="connsiteX2" fmla="*/ 1662397 w 6108660"/>
              <a:gd name="connsiteY2" fmla="*/ 2637635 h 4223689"/>
              <a:gd name="connsiteX3" fmla="*/ 4569806 w 6108660"/>
              <a:gd name="connsiteY3" fmla="*/ 112985 h 4223689"/>
              <a:gd name="connsiteX4" fmla="*/ 5480504 w 6108660"/>
              <a:gd name="connsiteY4" fmla="*/ 934949 h 4223689"/>
              <a:gd name="connsiteX5" fmla="*/ 5503161 w 6108660"/>
              <a:gd name="connsiteY5" fmla="*/ 1856116 h 4223689"/>
              <a:gd name="connsiteX6" fmla="*/ 5615182 w 6108660"/>
              <a:gd name="connsiteY6" fmla="*/ 2945096 h 4223689"/>
              <a:gd name="connsiteX7" fmla="*/ 5590289 w 6108660"/>
              <a:gd name="connsiteY7" fmla="*/ 3920112 h 4223689"/>
              <a:gd name="connsiteX8" fmla="*/ 5681065 w 6108660"/>
              <a:gd name="connsiteY8" fmla="*/ 4223689 h 4223689"/>
              <a:gd name="connsiteX9" fmla="*/ 43744 w 6108660"/>
              <a:gd name="connsiteY9" fmla="*/ 4223689 h 4223689"/>
              <a:gd name="connsiteX10" fmla="*/ 0 w 6108660"/>
              <a:gd name="connsiteY10" fmla="*/ 2233701 h 4223689"/>
              <a:gd name="connsiteX0" fmla="*/ 0 w 6108660"/>
              <a:gd name="connsiteY0" fmla="*/ 2233701 h 4223689"/>
              <a:gd name="connsiteX1" fmla="*/ 963486 w 6108660"/>
              <a:gd name="connsiteY1" fmla="*/ 2076501 h 4223689"/>
              <a:gd name="connsiteX2" fmla="*/ 1662397 w 6108660"/>
              <a:gd name="connsiteY2" fmla="*/ 2637635 h 4223689"/>
              <a:gd name="connsiteX3" fmla="*/ 4569806 w 6108660"/>
              <a:gd name="connsiteY3" fmla="*/ 112985 h 4223689"/>
              <a:gd name="connsiteX4" fmla="*/ 5480504 w 6108660"/>
              <a:gd name="connsiteY4" fmla="*/ 934949 h 4223689"/>
              <a:gd name="connsiteX5" fmla="*/ 5503161 w 6108660"/>
              <a:gd name="connsiteY5" fmla="*/ 1856116 h 4223689"/>
              <a:gd name="connsiteX6" fmla="*/ 5565395 w 6108660"/>
              <a:gd name="connsiteY6" fmla="*/ 3084384 h 4223689"/>
              <a:gd name="connsiteX7" fmla="*/ 5590289 w 6108660"/>
              <a:gd name="connsiteY7" fmla="*/ 3920112 h 4223689"/>
              <a:gd name="connsiteX8" fmla="*/ 5681065 w 6108660"/>
              <a:gd name="connsiteY8" fmla="*/ 4223689 h 4223689"/>
              <a:gd name="connsiteX9" fmla="*/ 43744 w 6108660"/>
              <a:gd name="connsiteY9" fmla="*/ 4223689 h 4223689"/>
              <a:gd name="connsiteX10" fmla="*/ 0 w 6108660"/>
              <a:gd name="connsiteY10" fmla="*/ 2233701 h 4223689"/>
              <a:gd name="connsiteX0" fmla="*/ 0 w 6108039"/>
              <a:gd name="connsiteY0" fmla="*/ 2233701 h 4227901"/>
              <a:gd name="connsiteX1" fmla="*/ 963486 w 6108039"/>
              <a:gd name="connsiteY1" fmla="*/ 2076501 h 4227901"/>
              <a:gd name="connsiteX2" fmla="*/ 1662397 w 6108039"/>
              <a:gd name="connsiteY2" fmla="*/ 2637635 h 4227901"/>
              <a:gd name="connsiteX3" fmla="*/ 4569806 w 6108039"/>
              <a:gd name="connsiteY3" fmla="*/ 112985 h 4227901"/>
              <a:gd name="connsiteX4" fmla="*/ 5480504 w 6108039"/>
              <a:gd name="connsiteY4" fmla="*/ 934949 h 4227901"/>
              <a:gd name="connsiteX5" fmla="*/ 5503161 w 6108039"/>
              <a:gd name="connsiteY5" fmla="*/ 1856116 h 4227901"/>
              <a:gd name="connsiteX6" fmla="*/ 5565395 w 6108039"/>
              <a:gd name="connsiteY6" fmla="*/ 3084384 h 4227901"/>
              <a:gd name="connsiteX7" fmla="*/ 5590289 w 6108039"/>
              <a:gd name="connsiteY7" fmla="*/ 3920112 h 4227901"/>
              <a:gd name="connsiteX8" fmla="*/ 5584066 w 6108039"/>
              <a:gd name="connsiteY8" fmla="*/ 4198688 h 4227901"/>
              <a:gd name="connsiteX9" fmla="*/ 5681065 w 6108039"/>
              <a:gd name="connsiteY9" fmla="*/ 4223689 h 4227901"/>
              <a:gd name="connsiteX10" fmla="*/ 43744 w 6108039"/>
              <a:gd name="connsiteY10" fmla="*/ 4223689 h 4227901"/>
              <a:gd name="connsiteX11" fmla="*/ 0 w 6108039"/>
              <a:gd name="connsiteY11" fmla="*/ 2233701 h 422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08039" h="4227901">
                <a:moveTo>
                  <a:pt x="0" y="2233701"/>
                </a:moveTo>
                <a:cubicBezTo>
                  <a:pt x="143138" y="1911961"/>
                  <a:pt x="685060" y="1992854"/>
                  <a:pt x="963486" y="2076501"/>
                </a:cubicBezTo>
                <a:cubicBezTo>
                  <a:pt x="1241912" y="2160148"/>
                  <a:pt x="870421" y="2557812"/>
                  <a:pt x="1662397" y="2637635"/>
                </a:cubicBezTo>
                <a:lnTo>
                  <a:pt x="4569806" y="112985"/>
                </a:lnTo>
                <a:cubicBezTo>
                  <a:pt x="5123032" y="-105373"/>
                  <a:pt x="5663033" y="-92057"/>
                  <a:pt x="5480504" y="934949"/>
                </a:cubicBezTo>
                <a:cubicBezTo>
                  <a:pt x="5570718" y="1318330"/>
                  <a:pt x="5494199" y="1518981"/>
                  <a:pt x="5503161" y="1856116"/>
                </a:cubicBezTo>
                <a:cubicBezTo>
                  <a:pt x="5512123" y="2193251"/>
                  <a:pt x="5467895" y="2746716"/>
                  <a:pt x="5565395" y="3084384"/>
                </a:cubicBezTo>
                <a:cubicBezTo>
                  <a:pt x="5662895" y="3422052"/>
                  <a:pt x="5503162" y="3736505"/>
                  <a:pt x="5590289" y="3920112"/>
                </a:cubicBezTo>
                <a:cubicBezTo>
                  <a:pt x="5677416" y="4103719"/>
                  <a:pt x="5568937" y="4148092"/>
                  <a:pt x="5584066" y="4198688"/>
                </a:cubicBezTo>
                <a:cubicBezTo>
                  <a:pt x="5599195" y="4249284"/>
                  <a:pt x="6688467" y="4217412"/>
                  <a:pt x="5681065" y="4223689"/>
                </a:cubicBezTo>
                <a:lnTo>
                  <a:pt x="43744" y="4223689"/>
                </a:lnTo>
                <a:lnTo>
                  <a:pt x="0" y="2233701"/>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sp>
        <p:nvSpPr>
          <p:cNvPr id="5" name="Corde 4"/>
          <p:cNvSpPr/>
          <p:nvPr/>
        </p:nvSpPr>
        <p:spPr>
          <a:xfrm rot="17501108">
            <a:off x="9065384" y="2960674"/>
            <a:ext cx="1208343" cy="1138154"/>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sp>
        <p:nvSpPr>
          <p:cNvPr id="10" name="Rectangle à coins arrondis 9"/>
          <p:cNvSpPr/>
          <p:nvPr/>
        </p:nvSpPr>
        <p:spPr>
          <a:xfrm>
            <a:off x="9399005" y="2260090"/>
            <a:ext cx="1239285" cy="492921"/>
          </a:xfrm>
          <a:prstGeom prst="wedgeRoundRectCallout">
            <a:avLst>
              <a:gd name="adj1" fmla="val -32937"/>
              <a:gd name="adj2" fmla="val 222532"/>
              <a:gd name="adj3" fmla="val 16667"/>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dirty="0">
                <a:solidFill>
                  <a:prstClr val="black"/>
                </a:solidFill>
                <a:latin typeface="Calibri" panose="020F0502020204030204"/>
              </a:rPr>
              <a:t>Rosselle</a:t>
            </a:r>
          </a:p>
        </p:txBody>
      </p:sp>
      <p:sp>
        <p:nvSpPr>
          <p:cNvPr id="11" name="Rectangle à coins arrondis 10"/>
          <p:cNvSpPr/>
          <p:nvPr/>
        </p:nvSpPr>
        <p:spPr>
          <a:xfrm>
            <a:off x="1666012" y="161180"/>
            <a:ext cx="3032097" cy="1228274"/>
          </a:xfrm>
          <a:prstGeom prst="wedgeRoundRectCallout">
            <a:avLst>
              <a:gd name="adj1" fmla="val -54494"/>
              <a:gd name="adj2" fmla="val 260765"/>
              <a:gd name="adj3" fmla="val 16667"/>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dirty="0">
                <a:solidFill>
                  <a:prstClr val="black"/>
                </a:solidFill>
                <a:latin typeface="Calibri" panose="020F0502020204030204"/>
              </a:rPr>
              <a:t>Le lotissement de Rosbruck est </a:t>
            </a:r>
          </a:p>
          <a:p>
            <a:pPr algn="ctr">
              <a:defRPr/>
            </a:pPr>
            <a:r>
              <a:rPr lang="fr-FR" sz="2000" b="1" dirty="0">
                <a:solidFill>
                  <a:prstClr val="black"/>
                </a:solidFill>
                <a:latin typeface="Calibri" panose="020F0502020204030204"/>
              </a:rPr>
              <a:t>sous le niveau de la Rosselle</a:t>
            </a:r>
            <a:endParaRPr lang="fr-FR" b="1" dirty="0">
              <a:solidFill>
                <a:prstClr val="black"/>
              </a:solidFill>
              <a:latin typeface="Calibri" panose="020F0502020204030204"/>
            </a:endParaRPr>
          </a:p>
        </p:txBody>
      </p:sp>
      <p:sp>
        <p:nvSpPr>
          <p:cNvPr id="12" name="Rectangle à coins arrondis 11"/>
          <p:cNvSpPr/>
          <p:nvPr/>
        </p:nvSpPr>
        <p:spPr>
          <a:xfrm>
            <a:off x="6369556" y="1490959"/>
            <a:ext cx="2920509" cy="769131"/>
          </a:xfrm>
          <a:prstGeom prst="wedgeRoundRectCallout">
            <a:avLst>
              <a:gd name="adj1" fmla="val -45896"/>
              <a:gd name="adj2" fmla="val 227508"/>
              <a:gd name="adj3" fmla="val 16667"/>
            </a:avLst>
          </a:prstGeom>
          <a:ln w="28575"/>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sz="2400" b="1" dirty="0">
                <a:solidFill>
                  <a:srgbClr val="FF0000"/>
                </a:solidFill>
                <a:latin typeface="Calibri" panose="020F0502020204030204"/>
              </a:rPr>
              <a:t>Sens d’écoulement des eaux inversé</a:t>
            </a:r>
          </a:p>
        </p:txBody>
      </p:sp>
      <p:sp>
        <p:nvSpPr>
          <p:cNvPr id="14" name="ZoneTexte 13"/>
          <p:cNvSpPr txBox="1"/>
          <p:nvPr/>
        </p:nvSpPr>
        <p:spPr>
          <a:xfrm>
            <a:off x="6369556" y="274232"/>
            <a:ext cx="5095904" cy="58477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fr-FR" sz="3200" i="1" dirty="0">
                <a:solidFill>
                  <a:prstClr val="black"/>
                </a:solidFill>
                <a:latin typeface="Calibri" panose="020F0502020204030204"/>
              </a:rPr>
              <a:t>Situation APRES l’exploitation</a:t>
            </a:r>
          </a:p>
        </p:txBody>
      </p:sp>
      <p:sp>
        <p:nvSpPr>
          <p:cNvPr id="15" name="Rectangle à coins arrondis 14"/>
          <p:cNvSpPr/>
          <p:nvPr/>
        </p:nvSpPr>
        <p:spPr>
          <a:xfrm>
            <a:off x="3707597" y="2326532"/>
            <a:ext cx="2244523" cy="654990"/>
          </a:xfrm>
          <a:prstGeom prst="wedgeRoundRectCallout">
            <a:avLst>
              <a:gd name="adj1" fmla="val -39607"/>
              <a:gd name="adj2" fmla="val 319779"/>
              <a:gd name="adj3" fmla="val 16667"/>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dirty="0">
                <a:solidFill>
                  <a:prstClr val="black"/>
                </a:solidFill>
                <a:latin typeface="Calibri" panose="020F0502020204030204"/>
              </a:rPr>
              <a:t>formation d’une mare</a:t>
            </a:r>
          </a:p>
        </p:txBody>
      </p:sp>
      <p:sp>
        <p:nvSpPr>
          <p:cNvPr id="3" name="Flèche gauche 2"/>
          <p:cNvSpPr/>
          <p:nvPr/>
        </p:nvSpPr>
        <p:spPr>
          <a:xfrm rot="20398162">
            <a:off x="5244939" y="3669284"/>
            <a:ext cx="1777126" cy="60859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pic>
        <p:nvPicPr>
          <p:cNvPr id="13" name="Imag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backgroundMark x1="14660" y1="10277" x2="14660" y2="10277"/>
                        <a14:backgroundMark x1="29058" y1="4348" x2="29058" y2="4348"/>
                        <a14:backgroundMark x1="7330" y1="18972" x2="7330" y2="18972"/>
                        <a14:backgroundMark x1="91623" y1="9091" x2="91623" y2="9091"/>
                        <a14:backgroundMark x1="94764" y1="91304" x2="94764" y2="91304"/>
                        <a14:backgroundMark x1="87435" y1="93676" x2="87435" y2="93676"/>
                        <a14:backgroundMark x1="78534" y1="92490" x2="78534" y2="92490"/>
                        <a14:backgroundMark x1="14660" y1="94862" x2="14660" y2="94862"/>
                      </a14:backgroundRemoval>
                    </a14:imgEffect>
                  </a14:imgLayer>
                </a14:imgProps>
              </a:ext>
              <a:ext uri="{28A0092B-C50C-407E-A947-70E740481C1C}">
                <a14:useLocalDpi xmlns:a14="http://schemas.microsoft.com/office/drawing/2010/main" val="0"/>
              </a:ext>
            </a:extLst>
          </a:blip>
          <a:stretch>
            <a:fillRect/>
          </a:stretch>
        </p:blipFill>
        <p:spPr>
          <a:xfrm>
            <a:off x="2087676" y="3950056"/>
            <a:ext cx="1145660" cy="710425"/>
          </a:xfrm>
          <a:prstGeom prst="rect">
            <a:avLst/>
          </a:prstGeom>
        </p:spPr>
      </p:pic>
      <p:grpSp>
        <p:nvGrpSpPr>
          <p:cNvPr id="20" name="Groupe 19"/>
          <p:cNvGrpSpPr/>
          <p:nvPr/>
        </p:nvGrpSpPr>
        <p:grpSpPr>
          <a:xfrm>
            <a:off x="2140847" y="1968860"/>
            <a:ext cx="932348" cy="2679838"/>
            <a:chOff x="265221" y="1980640"/>
            <a:chExt cx="932348" cy="2679838"/>
          </a:xfrm>
        </p:grpSpPr>
        <p:sp>
          <p:nvSpPr>
            <p:cNvPr id="4" name="Double flèche verticale 3"/>
            <p:cNvSpPr/>
            <p:nvPr/>
          </p:nvSpPr>
          <p:spPr>
            <a:xfrm>
              <a:off x="421216" y="2043660"/>
              <a:ext cx="429258" cy="26168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sp>
          <p:nvSpPr>
            <p:cNvPr id="6" name="Rectangle à coins arrondis 5"/>
            <p:cNvSpPr/>
            <p:nvPr/>
          </p:nvSpPr>
          <p:spPr>
            <a:xfrm>
              <a:off x="265221" y="1980640"/>
              <a:ext cx="932348" cy="4130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prstClr val="white"/>
                  </a:solidFill>
                  <a:latin typeface="Calibri" panose="020F0502020204030204"/>
                </a:rPr>
                <a:t>-15 m</a:t>
              </a:r>
            </a:p>
          </p:txBody>
        </p:sp>
      </p:grpSp>
      <p:cxnSp>
        <p:nvCxnSpPr>
          <p:cNvPr id="18" name="Connecteur droit 17"/>
          <p:cNvCxnSpPr>
            <a:cxnSpLocks/>
            <a:stCxn id="5" idx="1"/>
          </p:cNvCxnSpPr>
          <p:nvPr/>
        </p:nvCxnSpPr>
        <p:spPr>
          <a:xfrm flipH="1">
            <a:off x="638827" y="3319474"/>
            <a:ext cx="8501926" cy="63861"/>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550" y="3425731"/>
            <a:ext cx="1416924" cy="1234747"/>
          </a:xfrm>
          <a:prstGeom prst="rect">
            <a:avLst/>
          </a:prstGeom>
        </p:spPr>
      </p:pic>
      <p:sp>
        <p:nvSpPr>
          <p:cNvPr id="17" name="Espace réservé du numéro de diapositive 16"/>
          <p:cNvSpPr>
            <a:spLocks noGrp="1"/>
          </p:cNvSpPr>
          <p:nvPr>
            <p:ph type="sldNum" sz="quarter" idx="12"/>
          </p:nvPr>
        </p:nvSpPr>
        <p:spPr/>
        <p:txBody>
          <a:bodyPr/>
          <a:lstStyle/>
          <a:p>
            <a:pPr>
              <a:defRPr/>
            </a:pPr>
            <a:fld id="{7AA7205A-32C8-4B29-B2D9-1BB3C0E110DB}" type="slidenum">
              <a:rPr lang="fr-FR">
                <a:solidFill>
                  <a:prstClr val="black">
                    <a:tint val="75000"/>
                  </a:prstClr>
                </a:solidFill>
                <a:latin typeface="Calibri" panose="020F0502020204030204"/>
              </a:rPr>
              <a:pPr>
                <a:defRPr/>
              </a:pPr>
              <a:t>30</a:t>
            </a:fld>
            <a:endParaRPr lang="fr-FR" dirty="0">
              <a:solidFill>
                <a:prstClr val="black">
                  <a:tint val="75000"/>
                </a:prstClr>
              </a:solidFill>
              <a:latin typeface="Calibri" panose="020F0502020204030204"/>
            </a:endParaRPr>
          </a:p>
        </p:txBody>
      </p:sp>
      <p:sp>
        <p:nvSpPr>
          <p:cNvPr id="19" name="ZoneTexte 18"/>
          <p:cNvSpPr txBox="1"/>
          <p:nvPr/>
        </p:nvSpPr>
        <p:spPr>
          <a:xfrm>
            <a:off x="316158" y="5767368"/>
            <a:ext cx="1132352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800" dirty="0"/>
              <a:t>Les réseaux d’assainissement se trouvent mis en « contre pente » et les eaux ne peuvent plus s’écouler naturellement, </a:t>
            </a:r>
          </a:p>
        </p:txBody>
      </p:sp>
      <p:pic>
        <p:nvPicPr>
          <p:cNvPr id="21" name="Image 20"/>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97983" y="743742"/>
            <a:ext cx="1416924" cy="1234747"/>
          </a:xfrm>
          <a:prstGeom prst="rect">
            <a:avLst/>
          </a:prstGeom>
        </p:spPr>
      </p:pic>
    </p:spTree>
    <p:extLst>
      <p:ext uri="{BB962C8B-B14F-4D97-AF65-F5344CB8AC3E}">
        <p14:creationId xmlns:p14="http://schemas.microsoft.com/office/powerpoint/2010/main" val="367938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indefinite"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4000" fill="hold"/>
                                        <p:tgtEl>
                                          <p:spTgt spid="18"/>
                                        </p:tgtEl>
                                        <p:attrNameLst>
                                          <p:attrName>ppt_w</p:attrName>
                                        </p:attrNameLst>
                                      </p:cBhvr>
                                      <p:tavLst>
                                        <p:tav tm="0">
                                          <p:val>
                                            <p:fltVal val="0"/>
                                          </p:val>
                                        </p:tav>
                                        <p:tav tm="100000">
                                          <p:val>
                                            <p:strVal val="#ppt_w"/>
                                          </p:val>
                                        </p:tav>
                                      </p:tavLst>
                                    </p:anim>
                                    <p:anim calcmode="lin" valueType="num">
                                      <p:cBhvr>
                                        <p:cTn id="8" dur="4000" fill="hold"/>
                                        <p:tgtEl>
                                          <p:spTgt spid="18"/>
                                        </p:tgtEl>
                                        <p:attrNameLst>
                                          <p:attrName>ppt_h</p:attrName>
                                        </p:attrNameLst>
                                      </p:cBhvr>
                                      <p:tavLst>
                                        <p:tav tm="0">
                                          <p:val>
                                            <p:fltVal val="0"/>
                                          </p:val>
                                        </p:tav>
                                        <p:tav tm="100000">
                                          <p:val>
                                            <p:strVal val="#ppt_h"/>
                                          </p:val>
                                        </p:tav>
                                      </p:tavLst>
                                    </p:anim>
                                    <p:animEffect transition="in" filter="fade">
                                      <p:cBhvr>
                                        <p:cTn id="9" dur="4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750" fill="hold"/>
                                        <p:tgtEl>
                                          <p:spTgt spid="15"/>
                                        </p:tgtEl>
                                        <p:attrNameLst>
                                          <p:attrName>ppt_x</p:attrName>
                                        </p:attrNameLst>
                                      </p:cBhvr>
                                      <p:tavLst>
                                        <p:tav tm="0">
                                          <p:val>
                                            <p:strVal val="#ppt_x"/>
                                          </p:val>
                                        </p:tav>
                                        <p:tav tm="100000">
                                          <p:val>
                                            <p:strVal val="#ppt_x"/>
                                          </p:val>
                                        </p:tav>
                                      </p:tavLst>
                                    </p:anim>
                                    <p:anim calcmode="lin" valueType="num">
                                      <p:cBhvr additive="base">
                                        <p:cTn id="37"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3"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328605" y="4855107"/>
            <a:ext cx="2340387" cy="4471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sp>
        <p:nvSpPr>
          <p:cNvPr id="9" name="Rectangle 8"/>
          <p:cNvSpPr/>
          <p:nvPr/>
        </p:nvSpPr>
        <p:spPr>
          <a:xfrm>
            <a:off x="2087676" y="3317395"/>
            <a:ext cx="9131468" cy="2682246"/>
          </a:xfrm>
          <a:custGeom>
            <a:avLst/>
            <a:gdLst>
              <a:gd name="connsiteX0" fmla="*/ 0 w 6471822"/>
              <a:gd name="connsiteY0" fmla="*/ 0 h 1451498"/>
              <a:gd name="connsiteX1" fmla="*/ 6471822 w 6471822"/>
              <a:gd name="connsiteY1" fmla="*/ 0 h 1451498"/>
              <a:gd name="connsiteX2" fmla="*/ 6471822 w 6471822"/>
              <a:gd name="connsiteY2" fmla="*/ 1451498 h 1451498"/>
              <a:gd name="connsiteX3" fmla="*/ 0 w 6471822"/>
              <a:gd name="connsiteY3" fmla="*/ 1451498 h 1451498"/>
              <a:gd name="connsiteX4" fmla="*/ 0 w 6471822"/>
              <a:gd name="connsiteY4" fmla="*/ 0 h 1451498"/>
              <a:gd name="connsiteX0" fmla="*/ 0 w 6507333"/>
              <a:gd name="connsiteY0" fmla="*/ 0 h 2206100"/>
              <a:gd name="connsiteX1" fmla="*/ 6507333 w 6507333"/>
              <a:gd name="connsiteY1" fmla="*/ 754602 h 2206100"/>
              <a:gd name="connsiteX2" fmla="*/ 6507333 w 6507333"/>
              <a:gd name="connsiteY2" fmla="*/ 2206100 h 2206100"/>
              <a:gd name="connsiteX3" fmla="*/ 35511 w 6507333"/>
              <a:gd name="connsiteY3" fmla="*/ 2206100 h 2206100"/>
              <a:gd name="connsiteX4" fmla="*/ 0 w 6507333"/>
              <a:gd name="connsiteY4" fmla="*/ 0 h 2206100"/>
              <a:gd name="connsiteX0" fmla="*/ 0 w 6507333"/>
              <a:gd name="connsiteY0" fmla="*/ 0 h 2206100"/>
              <a:gd name="connsiteX1" fmla="*/ 5646199 w 6507333"/>
              <a:gd name="connsiteY1" fmla="*/ 754602 h 2206100"/>
              <a:gd name="connsiteX2" fmla="*/ 6507333 w 6507333"/>
              <a:gd name="connsiteY2" fmla="*/ 2206100 h 2206100"/>
              <a:gd name="connsiteX3" fmla="*/ 35511 w 6507333"/>
              <a:gd name="connsiteY3" fmla="*/ 2206100 h 2206100"/>
              <a:gd name="connsiteX4" fmla="*/ 0 w 6507333"/>
              <a:gd name="connsiteY4" fmla="*/ 0 h 2206100"/>
              <a:gd name="connsiteX0" fmla="*/ 0 w 5672832"/>
              <a:gd name="connsiteY0" fmla="*/ 0 h 2206100"/>
              <a:gd name="connsiteX1" fmla="*/ 5646199 w 5672832"/>
              <a:gd name="connsiteY1" fmla="*/ 754602 h 2206100"/>
              <a:gd name="connsiteX2" fmla="*/ 5672832 w 5672832"/>
              <a:gd name="connsiteY2" fmla="*/ 2206100 h 2206100"/>
              <a:gd name="connsiteX3" fmla="*/ 35511 w 5672832"/>
              <a:gd name="connsiteY3" fmla="*/ 2206100 h 2206100"/>
              <a:gd name="connsiteX4" fmla="*/ 0 w 5672832"/>
              <a:gd name="connsiteY4" fmla="*/ 0 h 2206100"/>
              <a:gd name="connsiteX0" fmla="*/ 0 w 5672832"/>
              <a:gd name="connsiteY0" fmla="*/ 0 h 2206100"/>
              <a:gd name="connsiteX1" fmla="*/ 5646199 w 5672832"/>
              <a:gd name="connsiteY1" fmla="*/ 754602 h 2206100"/>
              <a:gd name="connsiteX2" fmla="*/ 5672832 w 5672832"/>
              <a:gd name="connsiteY2" fmla="*/ 2206100 h 2206100"/>
              <a:gd name="connsiteX3" fmla="*/ 35511 w 5672832"/>
              <a:gd name="connsiteY3" fmla="*/ 2206100 h 2206100"/>
              <a:gd name="connsiteX4" fmla="*/ 0 w 5672832"/>
              <a:gd name="connsiteY4" fmla="*/ 0 h 2206100"/>
              <a:gd name="connsiteX0" fmla="*/ 0 w 5672832"/>
              <a:gd name="connsiteY0" fmla="*/ 0 h 2206100"/>
              <a:gd name="connsiteX1" fmla="*/ 1670557 w 5672832"/>
              <a:gd name="connsiteY1" fmla="*/ 501885 h 2206100"/>
              <a:gd name="connsiteX2" fmla="*/ 5646199 w 5672832"/>
              <a:gd name="connsiteY2" fmla="*/ 754602 h 2206100"/>
              <a:gd name="connsiteX3" fmla="*/ 5672832 w 5672832"/>
              <a:gd name="connsiteY3" fmla="*/ 2206100 h 2206100"/>
              <a:gd name="connsiteX4" fmla="*/ 35511 w 5672832"/>
              <a:gd name="connsiteY4" fmla="*/ 2206100 h 2206100"/>
              <a:gd name="connsiteX5" fmla="*/ 0 w 5672832"/>
              <a:gd name="connsiteY5" fmla="*/ 0 h 2206100"/>
              <a:gd name="connsiteX0" fmla="*/ 0 w 5672832"/>
              <a:gd name="connsiteY0" fmla="*/ 117705 h 2323805"/>
              <a:gd name="connsiteX1" fmla="*/ 1046208 w 5672832"/>
              <a:gd name="connsiteY1" fmla="*/ 310418 h 2323805"/>
              <a:gd name="connsiteX2" fmla="*/ 1670557 w 5672832"/>
              <a:gd name="connsiteY2" fmla="*/ 619590 h 2323805"/>
              <a:gd name="connsiteX3" fmla="*/ 5646199 w 5672832"/>
              <a:gd name="connsiteY3" fmla="*/ 872307 h 2323805"/>
              <a:gd name="connsiteX4" fmla="*/ 5672832 w 5672832"/>
              <a:gd name="connsiteY4" fmla="*/ 2323805 h 2323805"/>
              <a:gd name="connsiteX5" fmla="*/ 35511 w 5672832"/>
              <a:gd name="connsiteY5" fmla="*/ 2323805 h 2323805"/>
              <a:gd name="connsiteX6" fmla="*/ 0 w 5672832"/>
              <a:gd name="connsiteY6" fmla="*/ 117705 h 2323805"/>
              <a:gd name="connsiteX0" fmla="*/ 0 w 5672832"/>
              <a:gd name="connsiteY0" fmla="*/ 117705 h 2323805"/>
              <a:gd name="connsiteX1" fmla="*/ 1046208 w 5672832"/>
              <a:gd name="connsiteY1" fmla="*/ 310418 h 2323805"/>
              <a:gd name="connsiteX2" fmla="*/ 1670557 w 5672832"/>
              <a:gd name="connsiteY2" fmla="*/ 619590 h 2323805"/>
              <a:gd name="connsiteX3" fmla="*/ 5398139 w 5672832"/>
              <a:gd name="connsiteY3" fmla="*/ 380790 h 2323805"/>
              <a:gd name="connsiteX4" fmla="*/ 5672832 w 5672832"/>
              <a:gd name="connsiteY4" fmla="*/ 2323805 h 2323805"/>
              <a:gd name="connsiteX5" fmla="*/ 35511 w 5672832"/>
              <a:gd name="connsiteY5" fmla="*/ 2323805 h 2323805"/>
              <a:gd name="connsiteX6" fmla="*/ 0 w 5672832"/>
              <a:gd name="connsiteY6" fmla="*/ 117705 h 2323805"/>
              <a:gd name="connsiteX0" fmla="*/ 0 w 5672832"/>
              <a:gd name="connsiteY0" fmla="*/ 198843 h 2404943"/>
              <a:gd name="connsiteX1" fmla="*/ 955253 w 5672832"/>
              <a:gd name="connsiteY1" fmla="*/ 106477 h 2404943"/>
              <a:gd name="connsiteX2" fmla="*/ 1670557 w 5672832"/>
              <a:gd name="connsiteY2" fmla="*/ 700728 h 2404943"/>
              <a:gd name="connsiteX3" fmla="*/ 5398139 w 5672832"/>
              <a:gd name="connsiteY3" fmla="*/ 461928 h 2404943"/>
              <a:gd name="connsiteX4" fmla="*/ 5672832 w 5672832"/>
              <a:gd name="connsiteY4" fmla="*/ 2404943 h 2404943"/>
              <a:gd name="connsiteX5" fmla="*/ 35511 w 5672832"/>
              <a:gd name="connsiteY5" fmla="*/ 2404943 h 2404943"/>
              <a:gd name="connsiteX6" fmla="*/ 0 w 5672832"/>
              <a:gd name="connsiteY6" fmla="*/ 198843 h 2404943"/>
              <a:gd name="connsiteX0" fmla="*/ 0 w 5672832"/>
              <a:gd name="connsiteY0" fmla="*/ 198843 h 2404943"/>
              <a:gd name="connsiteX1" fmla="*/ 955253 w 5672832"/>
              <a:gd name="connsiteY1" fmla="*/ 106477 h 2404943"/>
              <a:gd name="connsiteX2" fmla="*/ 1670557 w 5672832"/>
              <a:gd name="connsiteY2" fmla="*/ 700728 h 2404943"/>
              <a:gd name="connsiteX3" fmla="*/ 5348957 w 5672832"/>
              <a:gd name="connsiteY3" fmla="*/ 300801 h 2404943"/>
              <a:gd name="connsiteX4" fmla="*/ 5672832 w 5672832"/>
              <a:gd name="connsiteY4" fmla="*/ 2404943 h 2404943"/>
              <a:gd name="connsiteX5" fmla="*/ 35511 w 5672832"/>
              <a:gd name="connsiteY5" fmla="*/ 2404943 h 2404943"/>
              <a:gd name="connsiteX6" fmla="*/ 0 w 5672832"/>
              <a:gd name="connsiteY6" fmla="*/ 198843 h 2404943"/>
              <a:gd name="connsiteX0" fmla="*/ 0 w 5672832"/>
              <a:gd name="connsiteY0" fmla="*/ 198843 h 2404943"/>
              <a:gd name="connsiteX1" fmla="*/ 955253 w 5672832"/>
              <a:gd name="connsiteY1" fmla="*/ 106477 h 2404943"/>
              <a:gd name="connsiteX2" fmla="*/ 1670557 w 5672832"/>
              <a:gd name="connsiteY2" fmla="*/ 700728 h 2404943"/>
              <a:gd name="connsiteX3" fmla="*/ 5348957 w 5672832"/>
              <a:gd name="connsiteY3" fmla="*/ 300801 h 2404943"/>
              <a:gd name="connsiteX4" fmla="*/ 5672832 w 5672832"/>
              <a:gd name="connsiteY4" fmla="*/ 2404943 h 2404943"/>
              <a:gd name="connsiteX5" fmla="*/ 35511 w 5672832"/>
              <a:gd name="connsiteY5" fmla="*/ 2404943 h 2404943"/>
              <a:gd name="connsiteX6" fmla="*/ 0 w 5672832"/>
              <a:gd name="connsiteY6" fmla="*/ 198843 h 2404943"/>
              <a:gd name="connsiteX0" fmla="*/ 0 w 5672832"/>
              <a:gd name="connsiteY0" fmla="*/ 198843 h 2404943"/>
              <a:gd name="connsiteX1" fmla="*/ 955253 w 5672832"/>
              <a:gd name="connsiteY1" fmla="*/ 106477 h 2404943"/>
              <a:gd name="connsiteX2" fmla="*/ 1654164 w 5672832"/>
              <a:gd name="connsiteY2" fmla="*/ 818889 h 2404943"/>
              <a:gd name="connsiteX3" fmla="*/ 5348957 w 5672832"/>
              <a:gd name="connsiteY3" fmla="*/ 300801 h 2404943"/>
              <a:gd name="connsiteX4" fmla="*/ 5672832 w 5672832"/>
              <a:gd name="connsiteY4" fmla="*/ 2404943 h 2404943"/>
              <a:gd name="connsiteX5" fmla="*/ 35511 w 5672832"/>
              <a:gd name="connsiteY5" fmla="*/ 2404943 h 2404943"/>
              <a:gd name="connsiteX6" fmla="*/ 0 w 5672832"/>
              <a:gd name="connsiteY6" fmla="*/ 198843 h 2404943"/>
              <a:gd name="connsiteX0" fmla="*/ 0 w 5861927"/>
              <a:gd name="connsiteY0" fmla="*/ 794908 h 3001008"/>
              <a:gd name="connsiteX1" fmla="*/ 955253 w 5861927"/>
              <a:gd name="connsiteY1" fmla="*/ 702542 h 3001008"/>
              <a:gd name="connsiteX2" fmla="*/ 1654164 w 5861927"/>
              <a:gd name="connsiteY2" fmla="*/ 1414954 h 3001008"/>
              <a:gd name="connsiteX3" fmla="*/ 5760592 w 5861927"/>
              <a:gd name="connsiteY3" fmla="*/ 0 h 3001008"/>
              <a:gd name="connsiteX4" fmla="*/ 5672832 w 5861927"/>
              <a:gd name="connsiteY4" fmla="*/ 3001008 h 3001008"/>
              <a:gd name="connsiteX5" fmla="*/ 35511 w 5861927"/>
              <a:gd name="connsiteY5" fmla="*/ 3001008 h 3001008"/>
              <a:gd name="connsiteX6" fmla="*/ 0 w 5861927"/>
              <a:gd name="connsiteY6" fmla="*/ 794908 h 3001008"/>
              <a:gd name="connsiteX0" fmla="*/ 0 w 5861927"/>
              <a:gd name="connsiteY0" fmla="*/ 794908 h 3001008"/>
              <a:gd name="connsiteX1" fmla="*/ 955253 w 5861927"/>
              <a:gd name="connsiteY1" fmla="*/ 853820 h 3001008"/>
              <a:gd name="connsiteX2" fmla="*/ 1654164 w 5861927"/>
              <a:gd name="connsiteY2" fmla="*/ 1414954 h 3001008"/>
              <a:gd name="connsiteX3" fmla="*/ 5760592 w 5861927"/>
              <a:gd name="connsiteY3" fmla="*/ 0 h 3001008"/>
              <a:gd name="connsiteX4" fmla="*/ 5672832 w 5861927"/>
              <a:gd name="connsiteY4" fmla="*/ 3001008 h 3001008"/>
              <a:gd name="connsiteX5" fmla="*/ 35511 w 5861927"/>
              <a:gd name="connsiteY5" fmla="*/ 3001008 h 3001008"/>
              <a:gd name="connsiteX6" fmla="*/ 0 w 5861927"/>
              <a:gd name="connsiteY6" fmla="*/ 794908 h 3001008"/>
              <a:gd name="connsiteX0" fmla="*/ 0 w 5870160"/>
              <a:gd name="connsiteY0" fmla="*/ 1011020 h 3001008"/>
              <a:gd name="connsiteX1" fmla="*/ 963486 w 5870160"/>
              <a:gd name="connsiteY1" fmla="*/ 853820 h 3001008"/>
              <a:gd name="connsiteX2" fmla="*/ 1662397 w 5870160"/>
              <a:gd name="connsiteY2" fmla="*/ 1414954 h 3001008"/>
              <a:gd name="connsiteX3" fmla="*/ 5768825 w 5870160"/>
              <a:gd name="connsiteY3" fmla="*/ 0 h 3001008"/>
              <a:gd name="connsiteX4" fmla="*/ 5681065 w 5870160"/>
              <a:gd name="connsiteY4" fmla="*/ 3001008 h 3001008"/>
              <a:gd name="connsiteX5" fmla="*/ 43744 w 5870160"/>
              <a:gd name="connsiteY5" fmla="*/ 3001008 h 3001008"/>
              <a:gd name="connsiteX6" fmla="*/ 0 w 5870160"/>
              <a:gd name="connsiteY6" fmla="*/ 1011020 h 3001008"/>
              <a:gd name="connsiteX0" fmla="*/ 0 w 6040894"/>
              <a:gd name="connsiteY0" fmla="*/ 1626939 h 3616927"/>
              <a:gd name="connsiteX1" fmla="*/ 963486 w 6040894"/>
              <a:gd name="connsiteY1" fmla="*/ 1469739 h 3616927"/>
              <a:gd name="connsiteX2" fmla="*/ 1662397 w 6040894"/>
              <a:gd name="connsiteY2" fmla="*/ 2030873 h 3616927"/>
              <a:gd name="connsiteX3" fmla="*/ 5966409 w 6040894"/>
              <a:gd name="connsiteY3" fmla="*/ 0 h 3616927"/>
              <a:gd name="connsiteX4" fmla="*/ 5681065 w 6040894"/>
              <a:gd name="connsiteY4" fmla="*/ 3616927 h 3616927"/>
              <a:gd name="connsiteX5" fmla="*/ 43744 w 6040894"/>
              <a:gd name="connsiteY5" fmla="*/ 3616927 h 3616927"/>
              <a:gd name="connsiteX6" fmla="*/ 0 w 6040894"/>
              <a:gd name="connsiteY6" fmla="*/ 1626939 h 3616927"/>
              <a:gd name="connsiteX0" fmla="*/ 0 w 5723193"/>
              <a:gd name="connsiteY0" fmla="*/ 1454049 h 3444037"/>
              <a:gd name="connsiteX1" fmla="*/ 963486 w 5723193"/>
              <a:gd name="connsiteY1" fmla="*/ 1296849 h 3444037"/>
              <a:gd name="connsiteX2" fmla="*/ 1662397 w 5723193"/>
              <a:gd name="connsiteY2" fmla="*/ 1857983 h 3444037"/>
              <a:gd name="connsiteX3" fmla="*/ 5561272 w 5723193"/>
              <a:gd name="connsiteY3" fmla="*/ 0 h 3444037"/>
              <a:gd name="connsiteX4" fmla="*/ 5681065 w 5723193"/>
              <a:gd name="connsiteY4" fmla="*/ 3444037 h 3444037"/>
              <a:gd name="connsiteX5" fmla="*/ 43744 w 5723193"/>
              <a:gd name="connsiteY5" fmla="*/ 3444037 h 3444037"/>
              <a:gd name="connsiteX6" fmla="*/ 0 w 5723193"/>
              <a:gd name="connsiteY6" fmla="*/ 1454049 h 3444037"/>
              <a:gd name="connsiteX0" fmla="*/ 0 w 5681065"/>
              <a:gd name="connsiteY0" fmla="*/ 1367603 h 3357591"/>
              <a:gd name="connsiteX1" fmla="*/ 963486 w 5681065"/>
              <a:gd name="connsiteY1" fmla="*/ 1210403 h 3357591"/>
              <a:gd name="connsiteX2" fmla="*/ 1662397 w 5681065"/>
              <a:gd name="connsiteY2" fmla="*/ 1771537 h 3357591"/>
              <a:gd name="connsiteX3" fmla="*/ 5343045 w 5681065"/>
              <a:gd name="connsiteY3" fmla="*/ 0 h 3357591"/>
              <a:gd name="connsiteX4" fmla="*/ 5681065 w 5681065"/>
              <a:gd name="connsiteY4" fmla="*/ 3357591 h 3357591"/>
              <a:gd name="connsiteX5" fmla="*/ 43744 w 5681065"/>
              <a:gd name="connsiteY5" fmla="*/ 3357591 h 3357591"/>
              <a:gd name="connsiteX6" fmla="*/ 0 w 5681065"/>
              <a:gd name="connsiteY6" fmla="*/ 1367603 h 3357591"/>
              <a:gd name="connsiteX0" fmla="*/ 0 w 5682980"/>
              <a:gd name="connsiteY0" fmla="*/ 2158705 h 4148693"/>
              <a:gd name="connsiteX1" fmla="*/ 963486 w 5682980"/>
              <a:gd name="connsiteY1" fmla="*/ 2001505 h 4148693"/>
              <a:gd name="connsiteX2" fmla="*/ 1662397 w 5682980"/>
              <a:gd name="connsiteY2" fmla="*/ 2562639 h 4148693"/>
              <a:gd name="connsiteX3" fmla="*/ 5448639 w 5682980"/>
              <a:gd name="connsiteY3" fmla="*/ 0 h 4148693"/>
              <a:gd name="connsiteX4" fmla="*/ 5681065 w 5682980"/>
              <a:gd name="connsiteY4" fmla="*/ 4148693 h 4148693"/>
              <a:gd name="connsiteX5" fmla="*/ 43744 w 5682980"/>
              <a:gd name="connsiteY5" fmla="*/ 4148693 h 4148693"/>
              <a:gd name="connsiteX6" fmla="*/ 0 w 5682980"/>
              <a:gd name="connsiteY6" fmla="*/ 2158705 h 4148693"/>
              <a:gd name="connsiteX0" fmla="*/ 0 w 5681065"/>
              <a:gd name="connsiteY0" fmla="*/ 2120716 h 4110704"/>
              <a:gd name="connsiteX1" fmla="*/ 963486 w 5681065"/>
              <a:gd name="connsiteY1" fmla="*/ 1963516 h 4110704"/>
              <a:gd name="connsiteX2" fmla="*/ 1662397 w 5681065"/>
              <a:gd name="connsiteY2" fmla="*/ 2524650 h 4110704"/>
              <a:gd name="connsiteX3" fmla="*/ 4569806 w 5681065"/>
              <a:gd name="connsiteY3" fmla="*/ 0 h 4110704"/>
              <a:gd name="connsiteX4" fmla="*/ 5681065 w 5681065"/>
              <a:gd name="connsiteY4" fmla="*/ 4110704 h 4110704"/>
              <a:gd name="connsiteX5" fmla="*/ 43744 w 5681065"/>
              <a:gd name="connsiteY5" fmla="*/ 4110704 h 4110704"/>
              <a:gd name="connsiteX6" fmla="*/ 0 w 5681065"/>
              <a:gd name="connsiteY6" fmla="*/ 2120716 h 4110704"/>
              <a:gd name="connsiteX0" fmla="*/ 0 w 6000253"/>
              <a:gd name="connsiteY0" fmla="*/ 2173848 h 4163836"/>
              <a:gd name="connsiteX1" fmla="*/ 963486 w 6000253"/>
              <a:gd name="connsiteY1" fmla="*/ 2016648 h 4163836"/>
              <a:gd name="connsiteX2" fmla="*/ 1662397 w 6000253"/>
              <a:gd name="connsiteY2" fmla="*/ 2577782 h 4163836"/>
              <a:gd name="connsiteX3" fmla="*/ 4569806 w 6000253"/>
              <a:gd name="connsiteY3" fmla="*/ 53132 h 4163836"/>
              <a:gd name="connsiteX4" fmla="*/ 5312093 w 6000253"/>
              <a:gd name="connsiteY4" fmla="*/ 1001720 h 4163836"/>
              <a:gd name="connsiteX5" fmla="*/ 5681065 w 6000253"/>
              <a:gd name="connsiteY5" fmla="*/ 4163836 h 4163836"/>
              <a:gd name="connsiteX6" fmla="*/ 43744 w 6000253"/>
              <a:gd name="connsiteY6" fmla="*/ 4163836 h 4163836"/>
              <a:gd name="connsiteX7" fmla="*/ 0 w 6000253"/>
              <a:gd name="connsiteY7" fmla="*/ 2173848 h 4163836"/>
              <a:gd name="connsiteX0" fmla="*/ 0 w 6000253"/>
              <a:gd name="connsiteY0" fmla="*/ 2209099 h 4199087"/>
              <a:gd name="connsiteX1" fmla="*/ 963486 w 6000253"/>
              <a:gd name="connsiteY1" fmla="*/ 2051899 h 4199087"/>
              <a:gd name="connsiteX2" fmla="*/ 1662397 w 6000253"/>
              <a:gd name="connsiteY2" fmla="*/ 2613033 h 4199087"/>
              <a:gd name="connsiteX3" fmla="*/ 4569806 w 6000253"/>
              <a:gd name="connsiteY3" fmla="*/ 88383 h 4199087"/>
              <a:gd name="connsiteX4" fmla="*/ 5312093 w 6000253"/>
              <a:gd name="connsiteY4" fmla="*/ 1036971 h 4199087"/>
              <a:gd name="connsiteX5" fmla="*/ 5681065 w 6000253"/>
              <a:gd name="connsiteY5" fmla="*/ 4199087 h 4199087"/>
              <a:gd name="connsiteX6" fmla="*/ 43744 w 6000253"/>
              <a:gd name="connsiteY6" fmla="*/ 4199087 h 4199087"/>
              <a:gd name="connsiteX7" fmla="*/ 0 w 6000253"/>
              <a:gd name="connsiteY7" fmla="*/ 2209099 h 4199087"/>
              <a:gd name="connsiteX0" fmla="*/ 0 w 6057042"/>
              <a:gd name="connsiteY0" fmla="*/ 2236636 h 4226624"/>
              <a:gd name="connsiteX1" fmla="*/ 963486 w 6057042"/>
              <a:gd name="connsiteY1" fmla="*/ 2079436 h 4226624"/>
              <a:gd name="connsiteX2" fmla="*/ 1662397 w 6057042"/>
              <a:gd name="connsiteY2" fmla="*/ 2640570 h 4226624"/>
              <a:gd name="connsiteX3" fmla="*/ 4569806 w 6057042"/>
              <a:gd name="connsiteY3" fmla="*/ 115920 h 4226624"/>
              <a:gd name="connsiteX4" fmla="*/ 5561408 w 6057042"/>
              <a:gd name="connsiteY4" fmla="*/ 925220 h 4226624"/>
              <a:gd name="connsiteX5" fmla="*/ 5681065 w 6057042"/>
              <a:gd name="connsiteY5" fmla="*/ 4226624 h 4226624"/>
              <a:gd name="connsiteX6" fmla="*/ 43744 w 6057042"/>
              <a:gd name="connsiteY6" fmla="*/ 4226624 h 4226624"/>
              <a:gd name="connsiteX7" fmla="*/ 0 w 6057042"/>
              <a:gd name="connsiteY7" fmla="*/ 2236636 h 4226624"/>
              <a:gd name="connsiteX0" fmla="*/ 0 w 6111452"/>
              <a:gd name="connsiteY0" fmla="*/ 2236636 h 4226624"/>
              <a:gd name="connsiteX1" fmla="*/ 963486 w 6111452"/>
              <a:gd name="connsiteY1" fmla="*/ 2079436 h 4226624"/>
              <a:gd name="connsiteX2" fmla="*/ 1662397 w 6111452"/>
              <a:gd name="connsiteY2" fmla="*/ 2640570 h 4226624"/>
              <a:gd name="connsiteX3" fmla="*/ 4569806 w 6111452"/>
              <a:gd name="connsiteY3" fmla="*/ 115920 h 4226624"/>
              <a:gd name="connsiteX4" fmla="*/ 5561408 w 6111452"/>
              <a:gd name="connsiteY4" fmla="*/ 925220 h 4226624"/>
              <a:gd name="connsiteX5" fmla="*/ 5615182 w 6111452"/>
              <a:gd name="connsiteY5" fmla="*/ 2948031 h 4226624"/>
              <a:gd name="connsiteX6" fmla="*/ 5681065 w 6111452"/>
              <a:gd name="connsiteY6" fmla="*/ 4226624 h 4226624"/>
              <a:gd name="connsiteX7" fmla="*/ 43744 w 6111452"/>
              <a:gd name="connsiteY7" fmla="*/ 4226624 h 4226624"/>
              <a:gd name="connsiteX8" fmla="*/ 0 w 6111452"/>
              <a:gd name="connsiteY8" fmla="*/ 2236636 h 4226624"/>
              <a:gd name="connsiteX0" fmla="*/ 0 w 6107613"/>
              <a:gd name="connsiteY0" fmla="*/ 2236636 h 4226624"/>
              <a:gd name="connsiteX1" fmla="*/ 963486 w 6107613"/>
              <a:gd name="connsiteY1" fmla="*/ 2079436 h 4226624"/>
              <a:gd name="connsiteX2" fmla="*/ 1662397 w 6107613"/>
              <a:gd name="connsiteY2" fmla="*/ 2640570 h 4226624"/>
              <a:gd name="connsiteX3" fmla="*/ 4569806 w 6107613"/>
              <a:gd name="connsiteY3" fmla="*/ 115920 h 4226624"/>
              <a:gd name="connsiteX4" fmla="*/ 5561408 w 6107613"/>
              <a:gd name="connsiteY4" fmla="*/ 925220 h 4226624"/>
              <a:gd name="connsiteX5" fmla="*/ 5503161 w 6107613"/>
              <a:gd name="connsiteY5" fmla="*/ 1859051 h 4226624"/>
              <a:gd name="connsiteX6" fmla="*/ 5615182 w 6107613"/>
              <a:gd name="connsiteY6" fmla="*/ 2948031 h 4226624"/>
              <a:gd name="connsiteX7" fmla="*/ 5681065 w 6107613"/>
              <a:gd name="connsiteY7" fmla="*/ 4226624 h 4226624"/>
              <a:gd name="connsiteX8" fmla="*/ 43744 w 6107613"/>
              <a:gd name="connsiteY8" fmla="*/ 4226624 h 4226624"/>
              <a:gd name="connsiteX9" fmla="*/ 0 w 6107613"/>
              <a:gd name="connsiteY9" fmla="*/ 2236636 h 4226624"/>
              <a:gd name="connsiteX0" fmla="*/ 0 w 6107613"/>
              <a:gd name="connsiteY0" fmla="*/ 2233701 h 4223689"/>
              <a:gd name="connsiteX1" fmla="*/ 963486 w 6107613"/>
              <a:gd name="connsiteY1" fmla="*/ 2076501 h 4223689"/>
              <a:gd name="connsiteX2" fmla="*/ 1662397 w 6107613"/>
              <a:gd name="connsiteY2" fmla="*/ 2637635 h 4223689"/>
              <a:gd name="connsiteX3" fmla="*/ 4569806 w 6107613"/>
              <a:gd name="connsiteY3" fmla="*/ 112985 h 4223689"/>
              <a:gd name="connsiteX4" fmla="*/ 5480504 w 6107613"/>
              <a:gd name="connsiteY4" fmla="*/ 934949 h 4223689"/>
              <a:gd name="connsiteX5" fmla="*/ 5503161 w 6107613"/>
              <a:gd name="connsiteY5" fmla="*/ 1856116 h 4223689"/>
              <a:gd name="connsiteX6" fmla="*/ 5615182 w 6107613"/>
              <a:gd name="connsiteY6" fmla="*/ 2945096 h 4223689"/>
              <a:gd name="connsiteX7" fmla="*/ 5681065 w 6107613"/>
              <a:gd name="connsiteY7" fmla="*/ 4223689 h 4223689"/>
              <a:gd name="connsiteX8" fmla="*/ 43744 w 6107613"/>
              <a:gd name="connsiteY8" fmla="*/ 4223689 h 4223689"/>
              <a:gd name="connsiteX9" fmla="*/ 0 w 6107613"/>
              <a:gd name="connsiteY9" fmla="*/ 2233701 h 4223689"/>
              <a:gd name="connsiteX0" fmla="*/ 0 w 6107613"/>
              <a:gd name="connsiteY0" fmla="*/ 2233701 h 4223689"/>
              <a:gd name="connsiteX1" fmla="*/ 963486 w 6107613"/>
              <a:gd name="connsiteY1" fmla="*/ 2076501 h 4223689"/>
              <a:gd name="connsiteX2" fmla="*/ 1662397 w 6107613"/>
              <a:gd name="connsiteY2" fmla="*/ 2637635 h 4223689"/>
              <a:gd name="connsiteX3" fmla="*/ 4569806 w 6107613"/>
              <a:gd name="connsiteY3" fmla="*/ 112985 h 4223689"/>
              <a:gd name="connsiteX4" fmla="*/ 5480504 w 6107613"/>
              <a:gd name="connsiteY4" fmla="*/ 934949 h 4223689"/>
              <a:gd name="connsiteX5" fmla="*/ 5503161 w 6107613"/>
              <a:gd name="connsiteY5" fmla="*/ 1856116 h 4223689"/>
              <a:gd name="connsiteX6" fmla="*/ 5615182 w 6107613"/>
              <a:gd name="connsiteY6" fmla="*/ 2945096 h 4223689"/>
              <a:gd name="connsiteX7" fmla="*/ 5681065 w 6107613"/>
              <a:gd name="connsiteY7" fmla="*/ 4223689 h 4223689"/>
              <a:gd name="connsiteX8" fmla="*/ 43744 w 6107613"/>
              <a:gd name="connsiteY8" fmla="*/ 4223689 h 4223689"/>
              <a:gd name="connsiteX9" fmla="*/ 0 w 6107613"/>
              <a:gd name="connsiteY9" fmla="*/ 2233701 h 4223689"/>
              <a:gd name="connsiteX0" fmla="*/ 0 w 6108660"/>
              <a:gd name="connsiteY0" fmla="*/ 2233701 h 4223689"/>
              <a:gd name="connsiteX1" fmla="*/ 963486 w 6108660"/>
              <a:gd name="connsiteY1" fmla="*/ 2076501 h 4223689"/>
              <a:gd name="connsiteX2" fmla="*/ 1662397 w 6108660"/>
              <a:gd name="connsiteY2" fmla="*/ 2637635 h 4223689"/>
              <a:gd name="connsiteX3" fmla="*/ 4569806 w 6108660"/>
              <a:gd name="connsiteY3" fmla="*/ 112985 h 4223689"/>
              <a:gd name="connsiteX4" fmla="*/ 5480504 w 6108660"/>
              <a:gd name="connsiteY4" fmla="*/ 934949 h 4223689"/>
              <a:gd name="connsiteX5" fmla="*/ 5503161 w 6108660"/>
              <a:gd name="connsiteY5" fmla="*/ 1856116 h 4223689"/>
              <a:gd name="connsiteX6" fmla="*/ 5615182 w 6108660"/>
              <a:gd name="connsiteY6" fmla="*/ 2945096 h 4223689"/>
              <a:gd name="connsiteX7" fmla="*/ 5590289 w 6108660"/>
              <a:gd name="connsiteY7" fmla="*/ 3920112 h 4223689"/>
              <a:gd name="connsiteX8" fmla="*/ 5681065 w 6108660"/>
              <a:gd name="connsiteY8" fmla="*/ 4223689 h 4223689"/>
              <a:gd name="connsiteX9" fmla="*/ 43744 w 6108660"/>
              <a:gd name="connsiteY9" fmla="*/ 4223689 h 4223689"/>
              <a:gd name="connsiteX10" fmla="*/ 0 w 6108660"/>
              <a:gd name="connsiteY10" fmla="*/ 2233701 h 4223689"/>
              <a:gd name="connsiteX0" fmla="*/ 0 w 6108660"/>
              <a:gd name="connsiteY0" fmla="*/ 2233701 h 4223689"/>
              <a:gd name="connsiteX1" fmla="*/ 963486 w 6108660"/>
              <a:gd name="connsiteY1" fmla="*/ 2076501 h 4223689"/>
              <a:gd name="connsiteX2" fmla="*/ 1662397 w 6108660"/>
              <a:gd name="connsiteY2" fmla="*/ 2637635 h 4223689"/>
              <a:gd name="connsiteX3" fmla="*/ 4569806 w 6108660"/>
              <a:gd name="connsiteY3" fmla="*/ 112985 h 4223689"/>
              <a:gd name="connsiteX4" fmla="*/ 5480504 w 6108660"/>
              <a:gd name="connsiteY4" fmla="*/ 934949 h 4223689"/>
              <a:gd name="connsiteX5" fmla="*/ 5503161 w 6108660"/>
              <a:gd name="connsiteY5" fmla="*/ 1856116 h 4223689"/>
              <a:gd name="connsiteX6" fmla="*/ 5565395 w 6108660"/>
              <a:gd name="connsiteY6" fmla="*/ 3084384 h 4223689"/>
              <a:gd name="connsiteX7" fmla="*/ 5590289 w 6108660"/>
              <a:gd name="connsiteY7" fmla="*/ 3920112 h 4223689"/>
              <a:gd name="connsiteX8" fmla="*/ 5681065 w 6108660"/>
              <a:gd name="connsiteY8" fmla="*/ 4223689 h 4223689"/>
              <a:gd name="connsiteX9" fmla="*/ 43744 w 6108660"/>
              <a:gd name="connsiteY9" fmla="*/ 4223689 h 4223689"/>
              <a:gd name="connsiteX10" fmla="*/ 0 w 6108660"/>
              <a:gd name="connsiteY10" fmla="*/ 2233701 h 4223689"/>
              <a:gd name="connsiteX0" fmla="*/ 0 w 6108039"/>
              <a:gd name="connsiteY0" fmla="*/ 2233701 h 4227901"/>
              <a:gd name="connsiteX1" fmla="*/ 963486 w 6108039"/>
              <a:gd name="connsiteY1" fmla="*/ 2076501 h 4227901"/>
              <a:gd name="connsiteX2" fmla="*/ 1662397 w 6108039"/>
              <a:gd name="connsiteY2" fmla="*/ 2637635 h 4227901"/>
              <a:gd name="connsiteX3" fmla="*/ 4569806 w 6108039"/>
              <a:gd name="connsiteY3" fmla="*/ 112985 h 4227901"/>
              <a:gd name="connsiteX4" fmla="*/ 5480504 w 6108039"/>
              <a:gd name="connsiteY4" fmla="*/ 934949 h 4227901"/>
              <a:gd name="connsiteX5" fmla="*/ 5503161 w 6108039"/>
              <a:gd name="connsiteY5" fmla="*/ 1856116 h 4227901"/>
              <a:gd name="connsiteX6" fmla="*/ 5565395 w 6108039"/>
              <a:gd name="connsiteY6" fmla="*/ 3084384 h 4227901"/>
              <a:gd name="connsiteX7" fmla="*/ 5590289 w 6108039"/>
              <a:gd name="connsiteY7" fmla="*/ 3920112 h 4227901"/>
              <a:gd name="connsiteX8" fmla="*/ 5584066 w 6108039"/>
              <a:gd name="connsiteY8" fmla="*/ 4198688 h 4227901"/>
              <a:gd name="connsiteX9" fmla="*/ 5681065 w 6108039"/>
              <a:gd name="connsiteY9" fmla="*/ 4223689 h 4227901"/>
              <a:gd name="connsiteX10" fmla="*/ 43744 w 6108039"/>
              <a:gd name="connsiteY10" fmla="*/ 4223689 h 4227901"/>
              <a:gd name="connsiteX11" fmla="*/ 0 w 6108039"/>
              <a:gd name="connsiteY11" fmla="*/ 2233701 h 422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08039" h="4227901">
                <a:moveTo>
                  <a:pt x="0" y="2233701"/>
                </a:moveTo>
                <a:cubicBezTo>
                  <a:pt x="143138" y="1911961"/>
                  <a:pt x="685060" y="1992854"/>
                  <a:pt x="963486" y="2076501"/>
                </a:cubicBezTo>
                <a:cubicBezTo>
                  <a:pt x="1241912" y="2160148"/>
                  <a:pt x="870421" y="2557812"/>
                  <a:pt x="1662397" y="2637635"/>
                </a:cubicBezTo>
                <a:lnTo>
                  <a:pt x="4569806" y="112985"/>
                </a:lnTo>
                <a:cubicBezTo>
                  <a:pt x="5123032" y="-105373"/>
                  <a:pt x="5663033" y="-92057"/>
                  <a:pt x="5480504" y="934949"/>
                </a:cubicBezTo>
                <a:cubicBezTo>
                  <a:pt x="5570718" y="1318330"/>
                  <a:pt x="5494199" y="1518981"/>
                  <a:pt x="5503161" y="1856116"/>
                </a:cubicBezTo>
                <a:cubicBezTo>
                  <a:pt x="5512123" y="2193251"/>
                  <a:pt x="5467895" y="2746716"/>
                  <a:pt x="5565395" y="3084384"/>
                </a:cubicBezTo>
                <a:cubicBezTo>
                  <a:pt x="5662895" y="3422052"/>
                  <a:pt x="5503162" y="3736505"/>
                  <a:pt x="5590289" y="3920112"/>
                </a:cubicBezTo>
                <a:cubicBezTo>
                  <a:pt x="5677416" y="4103719"/>
                  <a:pt x="5568937" y="4148092"/>
                  <a:pt x="5584066" y="4198688"/>
                </a:cubicBezTo>
                <a:cubicBezTo>
                  <a:pt x="5599195" y="4249284"/>
                  <a:pt x="6688467" y="4217412"/>
                  <a:pt x="5681065" y="4223689"/>
                </a:cubicBezTo>
                <a:lnTo>
                  <a:pt x="43744" y="4223689"/>
                </a:lnTo>
                <a:lnTo>
                  <a:pt x="0" y="2233701"/>
                </a:lnTo>
                <a:close/>
              </a:path>
            </a:pathLst>
          </a:cu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sp>
        <p:nvSpPr>
          <p:cNvPr id="5" name="Corde 4"/>
          <p:cNvSpPr/>
          <p:nvPr/>
        </p:nvSpPr>
        <p:spPr>
          <a:xfrm rot="17501108">
            <a:off x="9065384" y="2960674"/>
            <a:ext cx="1208343" cy="1138154"/>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sp>
        <p:nvSpPr>
          <p:cNvPr id="10" name="Rectangle à coins arrondis 9"/>
          <p:cNvSpPr/>
          <p:nvPr/>
        </p:nvSpPr>
        <p:spPr>
          <a:xfrm>
            <a:off x="9307475" y="2473537"/>
            <a:ext cx="1239285" cy="492921"/>
          </a:xfrm>
          <a:prstGeom prst="wedgeRoundRectCallout">
            <a:avLst>
              <a:gd name="adj1" fmla="val -26788"/>
              <a:gd name="adj2" fmla="val 150391"/>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dirty="0">
                <a:solidFill>
                  <a:prstClr val="black"/>
                </a:solidFill>
                <a:latin typeface="Calibri" panose="020F0502020204030204"/>
              </a:rPr>
              <a:t>Rosselle</a:t>
            </a:r>
          </a:p>
        </p:txBody>
      </p:sp>
      <p:sp>
        <p:nvSpPr>
          <p:cNvPr id="12" name="Rectangle à coins arrondis 11"/>
          <p:cNvSpPr/>
          <p:nvPr/>
        </p:nvSpPr>
        <p:spPr>
          <a:xfrm>
            <a:off x="6381524" y="4748773"/>
            <a:ext cx="2684505" cy="640973"/>
          </a:xfrm>
          <a:prstGeom prst="wedgeRoundRectCallout">
            <a:avLst>
              <a:gd name="adj1" fmla="val -35821"/>
              <a:gd name="adj2" fmla="val -145365"/>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r>
              <a:rPr lang="fr-FR" sz="2000" b="1" dirty="0">
                <a:solidFill>
                  <a:srgbClr val="FF0000"/>
                </a:solidFill>
                <a:latin typeface="Calibri" panose="020F0502020204030204"/>
              </a:rPr>
              <a:t>Sens d’écoulement des eaux inversé</a:t>
            </a:r>
          </a:p>
        </p:txBody>
      </p:sp>
      <p:sp>
        <p:nvSpPr>
          <p:cNvPr id="14" name="ZoneTexte 13"/>
          <p:cNvSpPr txBox="1"/>
          <p:nvPr/>
        </p:nvSpPr>
        <p:spPr>
          <a:xfrm>
            <a:off x="4141887" y="60500"/>
            <a:ext cx="6451233" cy="58477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fr-FR" sz="3200" i="1" dirty="0">
                <a:solidFill>
                  <a:prstClr val="black"/>
                </a:solidFill>
                <a:latin typeface="Calibri" panose="020F0502020204030204"/>
              </a:rPr>
              <a:t>Situation actuelle APRES l’exploitation</a:t>
            </a:r>
          </a:p>
        </p:txBody>
      </p:sp>
      <p:sp>
        <p:nvSpPr>
          <p:cNvPr id="3" name="Flèche gauche 2"/>
          <p:cNvSpPr/>
          <p:nvPr/>
        </p:nvSpPr>
        <p:spPr>
          <a:xfrm rot="20398162">
            <a:off x="5594596" y="3935816"/>
            <a:ext cx="1777126" cy="34657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prstClr val="white"/>
              </a:solidFill>
              <a:latin typeface="Calibri" panose="020F0502020204030204"/>
            </a:endParaRPr>
          </a:p>
        </p:txBody>
      </p:sp>
      <p:pic>
        <p:nvPicPr>
          <p:cNvPr id="13" name="Imag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backgroundMark x1="14660" y1="10277" x2="14660" y2="10277"/>
                        <a14:backgroundMark x1="29058" y1="4348" x2="29058" y2="4348"/>
                        <a14:backgroundMark x1="7330" y1="18972" x2="7330" y2="18972"/>
                        <a14:backgroundMark x1="91623" y1="9091" x2="91623" y2="9091"/>
                        <a14:backgroundMark x1="94764" y1="91304" x2="94764" y2="91304"/>
                        <a14:backgroundMark x1="87435" y1="93676" x2="87435" y2="93676"/>
                        <a14:backgroundMark x1="78534" y1="92490" x2="78534" y2="92490"/>
                        <a14:backgroundMark x1="14660" y1="94862" x2="14660" y2="94862"/>
                      </a14:backgroundRemoval>
                    </a14:imgEffect>
                  </a14:imgLayer>
                </a14:imgProps>
              </a:ext>
              <a:ext uri="{28A0092B-C50C-407E-A947-70E740481C1C}">
                <a14:useLocalDpi xmlns:a14="http://schemas.microsoft.com/office/drawing/2010/main" val="0"/>
              </a:ext>
            </a:extLst>
          </a:blip>
          <a:stretch>
            <a:fillRect/>
          </a:stretch>
        </p:blipFill>
        <p:spPr>
          <a:xfrm>
            <a:off x="2087676" y="3950056"/>
            <a:ext cx="1145660" cy="710425"/>
          </a:xfrm>
          <a:prstGeom prst="rect">
            <a:avLst/>
          </a:prstGeom>
        </p:spPr>
      </p:pic>
      <p:cxnSp>
        <p:nvCxnSpPr>
          <p:cNvPr id="18" name="Connecteur droit 17"/>
          <p:cNvCxnSpPr>
            <a:cxnSpLocks/>
            <a:stCxn id="5" idx="1"/>
          </p:cNvCxnSpPr>
          <p:nvPr/>
        </p:nvCxnSpPr>
        <p:spPr>
          <a:xfrm flipH="1" flipV="1">
            <a:off x="1375144" y="3317396"/>
            <a:ext cx="7765608" cy="2079"/>
          </a:xfrm>
          <a:prstGeom prst="line">
            <a:avLst/>
          </a:prstGeom>
          <a:ln w="28575">
            <a:prstDash val="lgDash"/>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0136" y="3404345"/>
            <a:ext cx="1499591" cy="1306785"/>
          </a:xfrm>
          <a:prstGeom prst="rect">
            <a:avLst/>
          </a:prstGeom>
        </p:spPr>
      </p:pic>
      <p:sp>
        <p:nvSpPr>
          <p:cNvPr id="17" name="Espace réservé du numéro de diapositive 16"/>
          <p:cNvSpPr>
            <a:spLocks noGrp="1"/>
          </p:cNvSpPr>
          <p:nvPr>
            <p:ph type="sldNum" sz="quarter" idx="12"/>
          </p:nvPr>
        </p:nvSpPr>
        <p:spPr/>
        <p:txBody>
          <a:bodyPr/>
          <a:lstStyle/>
          <a:p>
            <a:pPr>
              <a:defRPr/>
            </a:pPr>
            <a:fld id="{7AA7205A-32C8-4B29-B2D9-1BB3C0E110DB}" type="slidenum">
              <a:rPr lang="fr-FR">
                <a:solidFill>
                  <a:prstClr val="black">
                    <a:tint val="75000"/>
                  </a:prstClr>
                </a:solidFill>
                <a:latin typeface="Calibri" panose="020F0502020204030204"/>
              </a:rPr>
              <a:pPr>
                <a:defRPr/>
              </a:pPr>
              <a:t>31</a:t>
            </a:fld>
            <a:endParaRPr lang="fr-FR" dirty="0">
              <a:solidFill>
                <a:prstClr val="black">
                  <a:tint val="75000"/>
                </a:prstClr>
              </a:solidFill>
              <a:latin typeface="Calibri" panose="020F0502020204030204"/>
            </a:endParaRPr>
          </a:p>
        </p:txBody>
      </p:sp>
      <p:sp>
        <p:nvSpPr>
          <p:cNvPr id="19" name="ZoneTexte 18"/>
          <p:cNvSpPr txBox="1"/>
          <p:nvPr/>
        </p:nvSpPr>
        <p:spPr>
          <a:xfrm>
            <a:off x="864296" y="5642934"/>
            <a:ext cx="10489504" cy="1077218"/>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dirty="0"/>
              <a:t>Pour « vider la  marre » il a fallu installer </a:t>
            </a:r>
          </a:p>
          <a:p>
            <a:pPr algn="ctr"/>
            <a:r>
              <a:rPr lang="fr-FR" sz="3200" dirty="0"/>
              <a:t>la station de relevage du </a:t>
            </a:r>
            <a:r>
              <a:rPr lang="fr-FR" sz="3200" dirty="0" err="1"/>
              <a:t>Weihergraben</a:t>
            </a:r>
            <a:r>
              <a:rPr lang="fr-FR" sz="3200" dirty="0"/>
              <a:t> </a:t>
            </a:r>
          </a:p>
        </p:txBody>
      </p:sp>
      <p:grpSp>
        <p:nvGrpSpPr>
          <p:cNvPr id="21" name="Groupe 20"/>
          <p:cNvGrpSpPr/>
          <p:nvPr/>
        </p:nvGrpSpPr>
        <p:grpSpPr>
          <a:xfrm>
            <a:off x="4141887" y="4053773"/>
            <a:ext cx="530763" cy="1319550"/>
            <a:chOff x="3764386" y="2422033"/>
            <a:chExt cx="1163330" cy="2590003"/>
          </a:xfrm>
        </p:grpSpPr>
        <p:sp>
          <p:nvSpPr>
            <p:cNvPr id="22" name="Rectangle à coins arrondis 9"/>
            <p:cNvSpPr/>
            <p:nvPr/>
          </p:nvSpPr>
          <p:spPr>
            <a:xfrm>
              <a:off x="3764386" y="3762038"/>
              <a:ext cx="1163330" cy="115212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8"/>
            <p:cNvSpPr/>
            <p:nvPr/>
          </p:nvSpPr>
          <p:spPr>
            <a:xfrm>
              <a:off x="3768710" y="4097754"/>
              <a:ext cx="1154682" cy="914282"/>
            </a:xfrm>
            <a:prstGeom prst="roundRect">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6" cstate="print">
              <a:clrChange>
                <a:clrFrom>
                  <a:srgbClr val="474747"/>
                </a:clrFrom>
                <a:clrTo>
                  <a:srgbClr val="474747">
                    <a:alpha val="0"/>
                  </a:srgbClr>
                </a:clrTo>
              </a:clrChange>
              <a:extLst>
                <a:ext uri="{28A0092B-C50C-407E-A947-70E740481C1C}">
                  <a14:useLocalDpi xmlns:a14="http://schemas.microsoft.com/office/drawing/2010/main" val="0"/>
                </a:ext>
              </a:extLst>
            </a:blip>
            <a:stretch>
              <a:fillRect/>
            </a:stretch>
          </p:blipFill>
          <p:spPr>
            <a:xfrm rot="5400000">
              <a:off x="3836663" y="2746527"/>
              <a:ext cx="1080302" cy="1051536"/>
            </a:xfrm>
            <a:prstGeom prst="rect">
              <a:avLst/>
            </a:prstGeom>
          </p:spPr>
        </p:pic>
        <p:sp>
          <p:nvSpPr>
            <p:cNvPr id="25" name="Trapèze 24"/>
            <p:cNvSpPr/>
            <p:nvPr/>
          </p:nvSpPr>
          <p:spPr>
            <a:xfrm>
              <a:off x="3848823" y="2422033"/>
              <a:ext cx="1010101" cy="323023"/>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sp>
        <p:nvSpPr>
          <p:cNvPr id="8" name="Flèche : virage 7"/>
          <p:cNvSpPr/>
          <p:nvPr/>
        </p:nvSpPr>
        <p:spPr>
          <a:xfrm>
            <a:off x="4180410" y="2070858"/>
            <a:ext cx="8508456" cy="2054657"/>
          </a:xfrm>
          <a:prstGeom prst="bentArrow">
            <a:avLst>
              <a:gd name="adj1" fmla="val 25000"/>
              <a:gd name="adj2" fmla="val 5145"/>
              <a:gd name="adj3" fmla="val 21157"/>
              <a:gd name="adj4" fmla="val 43750"/>
            </a:avLst>
          </a:pr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Flèche : virage 15"/>
          <p:cNvSpPr/>
          <p:nvPr/>
        </p:nvSpPr>
        <p:spPr>
          <a:xfrm>
            <a:off x="4407268" y="3212359"/>
            <a:ext cx="4900207" cy="853373"/>
          </a:xfrm>
          <a:prstGeom prst="ben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Bulle narrative : rectangle à coins arrondis 26"/>
          <p:cNvSpPr/>
          <p:nvPr/>
        </p:nvSpPr>
        <p:spPr>
          <a:xfrm>
            <a:off x="5395963" y="1588719"/>
            <a:ext cx="2724002" cy="305557"/>
          </a:xfrm>
          <a:prstGeom prst="wedgeRoundRectCallout">
            <a:avLst>
              <a:gd name="adj1" fmla="val -10110"/>
              <a:gd name="adj2" fmla="val 104064"/>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Eaux usées vers Marineau</a:t>
            </a:r>
          </a:p>
        </p:txBody>
      </p:sp>
      <p:sp>
        <p:nvSpPr>
          <p:cNvPr id="28" name="Bulle narrative : rectangle 27"/>
          <p:cNvSpPr/>
          <p:nvPr/>
        </p:nvSpPr>
        <p:spPr>
          <a:xfrm>
            <a:off x="5395963" y="2694376"/>
            <a:ext cx="3178052" cy="425150"/>
          </a:xfrm>
          <a:prstGeom prst="wedgeRectCallout">
            <a:avLst>
              <a:gd name="adj1" fmla="val -9644"/>
              <a:gd name="adj2" fmla="val 98346"/>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Eaux de pluie vers la Rosselle</a:t>
            </a:r>
          </a:p>
        </p:txBody>
      </p:sp>
      <p:sp>
        <p:nvSpPr>
          <p:cNvPr id="29" name="Bulle narrative : rectangle à coins arrondis 28"/>
          <p:cNvSpPr/>
          <p:nvPr/>
        </p:nvSpPr>
        <p:spPr>
          <a:xfrm>
            <a:off x="1640044" y="928466"/>
            <a:ext cx="2540367" cy="1258518"/>
          </a:xfrm>
          <a:prstGeom prst="wedgeRoundRectCallout">
            <a:avLst>
              <a:gd name="adj1" fmla="val 47026"/>
              <a:gd name="adj2" fmla="val 21471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a:t>Station de pompage du WEIHERGRABEN</a:t>
            </a:r>
          </a:p>
        </p:txBody>
      </p:sp>
    </p:spTree>
    <p:extLst>
      <p:ext uri="{BB962C8B-B14F-4D97-AF65-F5344CB8AC3E}">
        <p14:creationId xmlns:p14="http://schemas.microsoft.com/office/powerpoint/2010/main" val="163615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53" presetClass="entr" presetSubtype="16" repeatCount="indefinite"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4000" fill="hold"/>
                                        <p:tgtEl>
                                          <p:spTgt spid="18"/>
                                        </p:tgtEl>
                                        <p:attrNameLst>
                                          <p:attrName>ppt_w</p:attrName>
                                        </p:attrNameLst>
                                      </p:cBhvr>
                                      <p:tavLst>
                                        <p:tav tm="0">
                                          <p:val>
                                            <p:fltVal val="0"/>
                                          </p:val>
                                        </p:tav>
                                        <p:tav tm="100000">
                                          <p:val>
                                            <p:strVal val="#ppt_w"/>
                                          </p:val>
                                        </p:tav>
                                      </p:tavLst>
                                    </p:anim>
                                    <p:anim calcmode="lin" valueType="num">
                                      <p:cBhvr>
                                        <p:cTn id="12" dur="4000" fill="hold"/>
                                        <p:tgtEl>
                                          <p:spTgt spid="18"/>
                                        </p:tgtEl>
                                        <p:attrNameLst>
                                          <p:attrName>ppt_h</p:attrName>
                                        </p:attrNameLst>
                                      </p:cBhvr>
                                      <p:tavLst>
                                        <p:tav tm="0">
                                          <p:val>
                                            <p:fltVal val="0"/>
                                          </p:val>
                                        </p:tav>
                                        <p:tav tm="100000">
                                          <p:val>
                                            <p:strVal val="#ppt_h"/>
                                          </p:val>
                                        </p:tav>
                                      </p:tavLst>
                                    </p:anim>
                                    <p:animEffect transition="in" filter="fade">
                                      <p:cBhvr>
                                        <p:cTn id="13" dur="4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38619" y="918000"/>
            <a:ext cx="10872592" cy="2062103"/>
          </a:xfrm>
          <a:prstGeom prst="rect">
            <a:avLst/>
          </a:prstGeom>
          <a:noFill/>
        </p:spPr>
        <p:txBody>
          <a:bodyPr wrap="square" rtlCol="0">
            <a:spAutoFit/>
          </a:bodyPr>
          <a:lstStyle/>
          <a:p>
            <a:r>
              <a:rPr lang="fr-FR" sz="3200" dirty="0"/>
              <a:t>Nous étions déjà menacés d’inondations par au dessus et par en dessous, mais cela ne suffisait pas</a:t>
            </a:r>
          </a:p>
          <a:p>
            <a:r>
              <a:rPr lang="fr-FR" sz="3200" dirty="0"/>
              <a:t>En 2014 l’</a:t>
            </a:r>
            <a:r>
              <a:rPr lang="fr-FR" sz="3200" dirty="0" err="1"/>
              <a:t>Etat</a:t>
            </a:r>
            <a:r>
              <a:rPr lang="fr-FR" sz="3200" dirty="0"/>
              <a:t> tente de ruiner plus de 20 familles par une mesure administrative des plus contestable</a:t>
            </a:r>
          </a:p>
        </p:txBody>
      </p:sp>
      <p:grpSp>
        <p:nvGrpSpPr>
          <p:cNvPr id="13" name="Groupe 12"/>
          <p:cNvGrpSpPr/>
          <p:nvPr/>
        </p:nvGrpSpPr>
        <p:grpSpPr>
          <a:xfrm>
            <a:off x="1698838" y="3306871"/>
            <a:ext cx="8910707" cy="3326913"/>
            <a:chOff x="111033" y="3135086"/>
            <a:chExt cx="8236133" cy="3448594"/>
          </a:xfrm>
        </p:grpSpPr>
        <p:grpSp>
          <p:nvGrpSpPr>
            <p:cNvPr id="10" name="Groupe 9"/>
            <p:cNvGrpSpPr/>
            <p:nvPr/>
          </p:nvGrpSpPr>
          <p:grpSpPr>
            <a:xfrm>
              <a:off x="111033" y="3135086"/>
              <a:ext cx="3977641" cy="3448594"/>
              <a:chOff x="176250" y="2748936"/>
              <a:chExt cx="4532812" cy="4109064"/>
            </a:xfrm>
          </p:grpSpPr>
          <p:pic>
            <p:nvPicPr>
              <p:cNvPr id="2" name="Image 1"/>
              <p:cNvPicPr>
                <a:picLocks noChangeAspect="1"/>
              </p:cNvPicPr>
              <p:nvPr/>
            </p:nvPicPr>
            <p:blipFill>
              <a:blip r:embed="rId3"/>
              <a:stretch>
                <a:fillRect/>
              </a:stretch>
            </p:blipFill>
            <p:spPr>
              <a:xfrm>
                <a:off x="176250" y="2748936"/>
                <a:ext cx="4532812" cy="4109064"/>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4"/>
              <a:stretch>
                <a:fillRect/>
              </a:stretch>
            </p:blipFill>
            <p:spPr>
              <a:xfrm>
                <a:off x="525045" y="3310662"/>
                <a:ext cx="2219325" cy="676275"/>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1991988" y="2941330"/>
                <a:ext cx="2651857" cy="532924"/>
              </a:xfrm>
              <a:prstGeom prst="rect">
                <a:avLst/>
              </a:prstGeom>
              <a:noFill/>
            </p:spPr>
            <p:txBody>
              <a:bodyPr wrap="square" rtlCol="0">
                <a:spAutoFit/>
              </a:bodyPr>
              <a:lstStyle/>
              <a:p>
                <a:r>
                  <a:rPr lang="fr-FR" dirty="0"/>
                  <a:t>27 sept 2014</a:t>
                </a:r>
              </a:p>
            </p:txBody>
          </p:sp>
        </p:grpSp>
        <p:sp>
          <p:nvSpPr>
            <p:cNvPr id="11" name="Rectangle : coins arrondis 10"/>
            <p:cNvSpPr/>
            <p:nvPr/>
          </p:nvSpPr>
          <p:spPr>
            <a:xfrm>
              <a:off x="4741817" y="3606523"/>
              <a:ext cx="3605349" cy="289995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2400" i="1" dirty="0"/>
                <a:t>Le républicain Lorrain titrait son article d4 27/9/2014</a:t>
              </a:r>
            </a:p>
            <a:p>
              <a:pPr algn="ctr"/>
              <a:endParaRPr lang="fr-FR" sz="2400" i="1" dirty="0"/>
            </a:p>
            <a:p>
              <a:pPr algn="ctr"/>
              <a:r>
                <a:rPr lang="fr-FR" sz="3600" b="1" dirty="0"/>
                <a:t>LA TRIPLE PEINE</a:t>
              </a:r>
            </a:p>
          </p:txBody>
        </p:sp>
      </p:grpSp>
      <p:sp>
        <p:nvSpPr>
          <p:cNvPr id="12" name="ZoneTexte 11"/>
          <p:cNvSpPr txBox="1"/>
          <p:nvPr/>
        </p:nvSpPr>
        <p:spPr>
          <a:xfrm>
            <a:off x="1064712" y="169818"/>
            <a:ext cx="9544833" cy="584775"/>
          </a:xfrm>
          <a:prstGeom prst="rect">
            <a:avLst/>
          </a:prstGeom>
          <a:ln w="57150">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b="1" dirty="0"/>
              <a:t>LA TRIPLE PEINE</a:t>
            </a:r>
          </a:p>
        </p:txBody>
      </p:sp>
    </p:spTree>
    <p:extLst>
      <p:ext uri="{BB962C8B-B14F-4D97-AF65-F5344CB8AC3E}">
        <p14:creationId xmlns:p14="http://schemas.microsoft.com/office/powerpoint/2010/main" val="82355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DBB43F2-5F38-453C-B4D6-FA50B44E37D7}" type="slidenum">
              <a:rPr lang="fr-FR" smtClean="0"/>
              <a:t>33</a:t>
            </a:fld>
            <a:endParaRPr lang="fr-FR"/>
          </a:p>
        </p:txBody>
      </p:sp>
      <p:grpSp>
        <p:nvGrpSpPr>
          <p:cNvPr id="9" name="Groupe 8"/>
          <p:cNvGrpSpPr/>
          <p:nvPr/>
        </p:nvGrpSpPr>
        <p:grpSpPr>
          <a:xfrm>
            <a:off x="1702991" y="150312"/>
            <a:ext cx="4781316" cy="4810321"/>
            <a:chOff x="191517" y="70205"/>
            <a:chExt cx="6046444" cy="5481734"/>
          </a:xfrm>
        </p:grpSpPr>
        <p:pic>
          <p:nvPicPr>
            <p:cNvPr id="5" name="Picture 3" descr="C:\Users\Jean Pierre\Pictures\MP Navigator EX\2014_07_05\IMG_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854"/>
            <a:stretch/>
          </p:blipFill>
          <p:spPr bwMode="auto">
            <a:xfrm>
              <a:off x="191517" y="70205"/>
              <a:ext cx="6046444" cy="5481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6" name="Encre 5"/>
                <p14:cNvContentPartPr/>
                <p14:nvPr/>
              </p14:nvContentPartPr>
              <p14:xfrm>
                <a:off x="3376440" y="3382570"/>
                <a:ext cx="1506960" cy="253080"/>
              </p14:xfrm>
            </p:contentPart>
          </mc:Choice>
          <mc:Fallback xmlns="">
            <p:pic>
              <p:nvPicPr>
                <p:cNvPr id="6" name="Encre 5"/>
                <p:cNvPicPr/>
                <p:nvPr/>
              </p:nvPicPr>
              <p:blipFill>
                <a:blip r:embed="rId5"/>
                <a:stretch>
                  <a:fillRect/>
                </a:stretch>
              </p:blipFill>
              <p:spPr>
                <a:xfrm>
                  <a:off x="3356408" y="3310261"/>
                  <a:ext cx="1546569" cy="39769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Encre 6"/>
                <p14:cNvContentPartPr/>
                <p14:nvPr/>
              </p14:nvContentPartPr>
              <p14:xfrm>
                <a:off x="2201760" y="3234970"/>
                <a:ext cx="1454400" cy="295200"/>
              </p14:xfrm>
            </p:contentPart>
          </mc:Choice>
          <mc:Fallback xmlns="">
            <p:pic>
              <p:nvPicPr>
                <p:cNvPr id="7" name="Encre 6"/>
                <p:cNvPicPr/>
                <p:nvPr/>
              </p:nvPicPr>
              <p:blipFill>
                <a:blip r:embed="rId7"/>
                <a:stretch>
                  <a:fillRect/>
                </a:stretch>
              </p:blipFill>
              <p:spPr>
                <a:xfrm>
                  <a:off x="2181731" y="3162710"/>
                  <a:ext cx="1494003" cy="43972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Encre 7"/>
                <p14:cNvContentPartPr/>
                <p14:nvPr/>
              </p14:nvContentPartPr>
              <p14:xfrm>
                <a:off x="2170440" y="3687850"/>
                <a:ext cx="1959480" cy="242640"/>
              </p14:xfrm>
            </p:contentPart>
          </mc:Choice>
          <mc:Fallback xmlns="">
            <p:pic>
              <p:nvPicPr>
                <p:cNvPr id="8" name="Encre 7"/>
                <p:cNvPicPr/>
                <p:nvPr/>
              </p:nvPicPr>
              <p:blipFill>
                <a:blip r:embed="rId9"/>
                <a:stretch>
                  <a:fillRect/>
                </a:stretch>
              </p:blipFill>
              <p:spPr>
                <a:xfrm>
                  <a:off x="2150413" y="3615592"/>
                  <a:ext cx="1999079" cy="387157"/>
                </a:xfrm>
                <a:prstGeom prst="rect">
                  <a:avLst/>
                </a:prstGeom>
              </p:spPr>
            </p:pic>
          </mc:Fallback>
        </mc:AlternateContent>
      </p:grpSp>
      <p:sp>
        <p:nvSpPr>
          <p:cNvPr id="10" name="ZoneTexte 9"/>
          <p:cNvSpPr txBox="1"/>
          <p:nvPr/>
        </p:nvSpPr>
        <p:spPr>
          <a:xfrm>
            <a:off x="6841174" y="448369"/>
            <a:ext cx="4294463" cy="830997"/>
          </a:xfrm>
          <a:prstGeom prst="rect">
            <a:avLst/>
          </a:prstGeom>
          <a:noFill/>
        </p:spPr>
        <p:txBody>
          <a:bodyPr wrap="square" rtlCol="0">
            <a:spAutoFit/>
          </a:bodyPr>
          <a:lstStyle/>
          <a:p>
            <a:pPr marL="457200" indent="-457200">
              <a:buFont typeface="Wingdings" panose="05000000000000000000" pitchFamily="2" charset="2"/>
              <a:buChar char="Ø"/>
            </a:pPr>
            <a:r>
              <a:rPr lang="fr-FR" sz="2400" b="1" dirty="0"/>
              <a:t>La NATURE a fait descendre le terrain de 15 m</a:t>
            </a:r>
          </a:p>
        </p:txBody>
      </p:sp>
      <p:sp>
        <p:nvSpPr>
          <p:cNvPr id="11" name="ZoneTexte 10"/>
          <p:cNvSpPr txBox="1"/>
          <p:nvPr/>
        </p:nvSpPr>
        <p:spPr>
          <a:xfrm>
            <a:off x="584280" y="5115469"/>
            <a:ext cx="10551357"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a:t>La préfecture explique que la nature est responsable de tout</a:t>
            </a:r>
          </a:p>
          <a:p>
            <a:pPr algn="ctr"/>
            <a:r>
              <a:rPr lang="fr-FR" sz="2400" dirty="0"/>
              <a:t>……. et que vous devez payer les travaux de mise en sécurité</a:t>
            </a:r>
          </a:p>
          <a:p>
            <a:pPr algn="ctr"/>
            <a:r>
              <a:rPr lang="fr-FR" sz="2400" dirty="0"/>
              <a:t>…….et que vos assureurs devront payer en cas de sinistre</a:t>
            </a:r>
          </a:p>
          <a:p>
            <a:pPr algn="ctr"/>
            <a:r>
              <a:rPr lang="fr-FR" sz="2400" dirty="0"/>
              <a:t>……et que votre maison ne perd pas de sa valeur !!</a:t>
            </a:r>
          </a:p>
        </p:txBody>
      </p:sp>
      <p:sp>
        <p:nvSpPr>
          <p:cNvPr id="14" name="ZoneTexte 13"/>
          <p:cNvSpPr txBox="1"/>
          <p:nvPr/>
        </p:nvSpPr>
        <p:spPr>
          <a:xfrm>
            <a:off x="6957381" y="1803535"/>
            <a:ext cx="3777424" cy="830997"/>
          </a:xfrm>
          <a:prstGeom prst="rect">
            <a:avLst/>
          </a:prstGeom>
          <a:noFill/>
        </p:spPr>
        <p:txBody>
          <a:bodyPr wrap="square" rtlCol="0">
            <a:spAutoFit/>
          </a:bodyPr>
          <a:lstStyle/>
          <a:p>
            <a:pPr marL="457200" indent="-457200">
              <a:buFont typeface="Wingdings" panose="05000000000000000000" pitchFamily="2" charset="2"/>
              <a:buChar char="Ø"/>
            </a:pPr>
            <a:r>
              <a:rPr lang="fr-FR" sz="2400" b="1" dirty="0"/>
              <a:t>La NATURE a construit une digue</a:t>
            </a:r>
          </a:p>
        </p:txBody>
      </p:sp>
      <p:sp>
        <p:nvSpPr>
          <p:cNvPr id="15" name="ZoneTexte 14"/>
          <p:cNvSpPr txBox="1"/>
          <p:nvPr/>
        </p:nvSpPr>
        <p:spPr>
          <a:xfrm>
            <a:off x="6961236" y="2921200"/>
            <a:ext cx="4392564" cy="1569660"/>
          </a:xfrm>
          <a:prstGeom prst="rect">
            <a:avLst/>
          </a:prstGeom>
          <a:noFill/>
        </p:spPr>
        <p:txBody>
          <a:bodyPr wrap="square" rtlCol="0">
            <a:spAutoFit/>
          </a:bodyPr>
          <a:lstStyle/>
          <a:p>
            <a:pPr marL="457200" indent="-457200">
              <a:buFont typeface="Wingdings" panose="05000000000000000000" pitchFamily="2" charset="2"/>
              <a:buChar char="Ø"/>
            </a:pPr>
            <a:r>
              <a:rPr lang="fr-FR" sz="2400" b="1" dirty="0"/>
              <a:t>Hélas la NATURE n’a pas fait la digue assez solide</a:t>
            </a:r>
            <a:br>
              <a:rPr lang="fr-FR" sz="2400" b="1" dirty="0"/>
            </a:br>
            <a:r>
              <a:rPr lang="fr-FR" sz="2400" b="1" dirty="0"/>
              <a:t> et on nous dit qu’elle peut se rompre</a:t>
            </a:r>
          </a:p>
        </p:txBody>
      </p:sp>
      <p:grpSp>
        <p:nvGrpSpPr>
          <p:cNvPr id="18" name="Groupe 17"/>
          <p:cNvGrpSpPr/>
          <p:nvPr/>
        </p:nvGrpSpPr>
        <p:grpSpPr>
          <a:xfrm>
            <a:off x="2459564" y="2602107"/>
            <a:ext cx="3918112" cy="2180488"/>
            <a:chOff x="580309" y="2370968"/>
            <a:chExt cx="3993386" cy="2460509"/>
          </a:xfrm>
        </p:grpSpPr>
        <p:sp>
          <p:nvSpPr>
            <p:cNvPr id="13" name="Organigramme : Bande perforée 12"/>
            <p:cNvSpPr/>
            <p:nvPr/>
          </p:nvSpPr>
          <p:spPr>
            <a:xfrm>
              <a:off x="687495" y="3682958"/>
              <a:ext cx="3886200" cy="1148519"/>
            </a:xfrm>
            <a:prstGeom prst="flowChartPunched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t>ZONE ROUGE</a:t>
              </a:r>
            </a:p>
          </p:txBody>
        </p:sp>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309" y="2370968"/>
              <a:ext cx="3438525" cy="2333625"/>
            </a:xfrm>
            <a:prstGeom prst="rect">
              <a:avLst/>
            </a:prstGeom>
          </p:spPr>
        </p:pic>
      </p:grpSp>
      <p:grpSp>
        <p:nvGrpSpPr>
          <p:cNvPr id="3" name="Groupe 2"/>
          <p:cNvGrpSpPr/>
          <p:nvPr/>
        </p:nvGrpSpPr>
        <p:grpSpPr>
          <a:xfrm>
            <a:off x="649289" y="554450"/>
            <a:ext cx="5452339" cy="2422747"/>
            <a:chOff x="-821300" y="531207"/>
            <a:chExt cx="5452339" cy="2422747"/>
          </a:xfrm>
        </p:grpSpPr>
        <p:sp>
          <p:nvSpPr>
            <p:cNvPr id="12" name="Rectangle : coins arrondis 11"/>
            <p:cNvSpPr/>
            <p:nvPr/>
          </p:nvSpPr>
          <p:spPr>
            <a:xfrm rot="21055631">
              <a:off x="-821300" y="531207"/>
              <a:ext cx="5452339" cy="125711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0000"/>
                  </a:solidFill>
                </a:rPr>
                <a:t>L’</a:t>
              </a:r>
              <a:r>
                <a:rPr lang="fr-FR" sz="3200" b="1" dirty="0" err="1">
                  <a:solidFill>
                    <a:srgbClr val="FF0000"/>
                  </a:solidFill>
                </a:rPr>
                <a:t>Etat</a:t>
              </a:r>
              <a:r>
                <a:rPr lang="fr-FR" sz="3200" b="1" dirty="0">
                  <a:solidFill>
                    <a:srgbClr val="FF0000"/>
                  </a:solidFill>
                </a:rPr>
                <a:t> n’est pas  responsable</a:t>
              </a:r>
            </a:p>
            <a:p>
              <a:pPr algn="ctr"/>
              <a:r>
                <a:rPr lang="fr-FR" sz="3200" b="1" dirty="0">
                  <a:solidFill>
                    <a:srgbClr val="FF0000"/>
                  </a:solidFill>
                </a:rPr>
                <a:t>C’est la faute à la NATURE !!</a:t>
              </a:r>
            </a:p>
          </p:txBody>
        </p:sp>
        <p:sp>
          <p:nvSpPr>
            <p:cNvPr id="2" name="Flèche : bas 1"/>
            <p:cNvSpPr/>
            <p:nvPr/>
          </p:nvSpPr>
          <p:spPr>
            <a:xfrm rot="1513633">
              <a:off x="3836365" y="1298433"/>
              <a:ext cx="304638" cy="1655521"/>
            </a:xfrm>
            <a:prstGeom prst="downArrow">
              <a:avLst>
                <a:gd name="adj1" fmla="val 81364"/>
                <a:gd name="adj2" fmla="val 50000"/>
              </a:avLst>
            </a:prstGeom>
            <a:solidFill>
              <a:srgbClr val="FFEC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9370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out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DBB43F2-5F38-453C-B4D6-FA50B44E37D7}" type="slidenum">
              <a:rPr lang="fr-FR" smtClean="0"/>
              <a:t>34</a:t>
            </a:fld>
            <a:endParaRPr lang="fr-FR"/>
          </a:p>
        </p:txBody>
      </p:sp>
      <p:sp>
        <p:nvSpPr>
          <p:cNvPr id="5" name="ZoneTexte 4"/>
          <p:cNvSpPr txBox="1"/>
          <p:nvPr/>
        </p:nvSpPr>
        <p:spPr>
          <a:xfrm>
            <a:off x="1265129" y="1588166"/>
            <a:ext cx="9820405" cy="1579424"/>
          </a:xfrm>
          <a:prstGeom prst="snip2DiagRect">
            <a:avLst/>
          </a:prstGeom>
          <a:ln w="76200"/>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000" dirty="0"/>
              <a:t>La nappe phréatique va remonter pour reprendre son niveau d’avant exploitation</a:t>
            </a:r>
          </a:p>
        </p:txBody>
      </p:sp>
      <p:sp>
        <p:nvSpPr>
          <p:cNvPr id="6" name="ZoneTexte 5"/>
          <p:cNvSpPr txBox="1"/>
          <p:nvPr/>
        </p:nvSpPr>
        <p:spPr>
          <a:xfrm>
            <a:off x="1389519" y="3763949"/>
            <a:ext cx="9278481" cy="2431435"/>
          </a:xfrm>
          <a:prstGeom prst="rect">
            <a:avLst/>
          </a:prstGeom>
          <a:noFill/>
        </p:spPr>
        <p:txBody>
          <a:bodyPr wrap="square" rtlCol="0">
            <a:spAutoFit/>
          </a:bodyPr>
          <a:lstStyle/>
          <a:p>
            <a:pPr algn="ctr"/>
            <a:r>
              <a:rPr lang="fr-FR" sz="3600" b="1" dirty="0"/>
              <a:t>des quartiers entiers, tel que le lotissement de Rosbruck, se retrouveront </a:t>
            </a:r>
          </a:p>
          <a:p>
            <a:pPr algn="ctr"/>
            <a:r>
              <a:rPr lang="fr-FR" sz="4400" b="1" dirty="0">
                <a:solidFill>
                  <a:srgbClr val="FF0000"/>
                </a:solidFill>
              </a:rPr>
              <a:t>sous le niveau </a:t>
            </a:r>
            <a:r>
              <a:rPr lang="fr-FR" sz="4000" b="1" dirty="0">
                <a:solidFill>
                  <a:srgbClr val="FF0000"/>
                </a:solidFill>
              </a:rPr>
              <a:t>initial</a:t>
            </a:r>
            <a:r>
              <a:rPr lang="fr-FR" sz="4400" b="1" dirty="0">
                <a:solidFill>
                  <a:srgbClr val="FF0000"/>
                </a:solidFill>
              </a:rPr>
              <a:t> de la nappe</a:t>
            </a:r>
          </a:p>
          <a:p>
            <a:endParaRPr lang="fr-FR" sz="3600" b="1" dirty="0"/>
          </a:p>
        </p:txBody>
      </p:sp>
      <p:sp>
        <p:nvSpPr>
          <p:cNvPr id="7" name="ZoneTexte 6"/>
          <p:cNvSpPr txBox="1"/>
          <p:nvPr/>
        </p:nvSpPr>
        <p:spPr>
          <a:xfrm>
            <a:off x="1524001" y="1"/>
            <a:ext cx="9143999" cy="1200329"/>
          </a:xfrm>
          <a:prstGeom prst="rect">
            <a:avLst/>
          </a:prstGeom>
          <a:noFill/>
        </p:spPr>
        <p:txBody>
          <a:bodyPr wrap="square" rtlCol="0">
            <a:spAutoFit/>
          </a:bodyPr>
          <a:lstStyle/>
          <a:p>
            <a:pPr algn="ctr"/>
            <a:r>
              <a:rPr lang="fr-FR" sz="3600" i="1" dirty="0"/>
              <a:t>Quelques années après l’arrêt de l’exploitation et du pompage des eaux (exhaure)</a:t>
            </a:r>
            <a:endParaRPr lang="fr-FR" sz="3600" dirty="0"/>
          </a:p>
        </p:txBody>
      </p:sp>
    </p:spTree>
    <p:extLst>
      <p:ext uri="{BB962C8B-B14F-4D97-AF65-F5344CB8AC3E}">
        <p14:creationId xmlns:p14="http://schemas.microsoft.com/office/powerpoint/2010/main" val="316723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0493" y="1680349"/>
            <a:ext cx="9331891" cy="1855348"/>
          </a:xfrm>
          <a:custGeom>
            <a:avLst/>
            <a:gdLst>
              <a:gd name="connsiteX0" fmla="*/ 0 w 7084612"/>
              <a:gd name="connsiteY0" fmla="*/ 0 h 1860605"/>
              <a:gd name="connsiteX1" fmla="*/ 7084612 w 7084612"/>
              <a:gd name="connsiteY1" fmla="*/ 0 h 1860605"/>
              <a:gd name="connsiteX2" fmla="*/ 7084612 w 7084612"/>
              <a:gd name="connsiteY2" fmla="*/ 1860605 h 1860605"/>
              <a:gd name="connsiteX3" fmla="*/ 0 w 7084612"/>
              <a:gd name="connsiteY3" fmla="*/ 1860605 h 1860605"/>
              <a:gd name="connsiteX4" fmla="*/ 0 w 7084612"/>
              <a:gd name="connsiteY4" fmla="*/ 0 h 1860605"/>
              <a:gd name="connsiteX0" fmla="*/ 198783 w 7084612"/>
              <a:gd name="connsiteY0" fmla="*/ 0 h 1860605"/>
              <a:gd name="connsiteX1" fmla="*/ 7084612 w 7084612"/>
              <a:gd name="connsiteY1" fmla="*/ 0 h 1860605"/>
              <a:gd name="connsiteX2" fmla="*/ 7084612 w 7084612"/>
              <a:gd name="connsiteY2" fmla="*/ 1860605 h 1860605"/>
              <a:gd name="connsiteX3" fmla="*/ 0 w 7084612"/>
              <a:gd name="connsiteY3" fmla="*/ 1860605 h 1860605"/>
              <a:gd name="connsiteX4" fmla="*/ 198783 w 7084612"/>
              <a:gd name="connsiteY4" fmla="*/ 0 h 1860605"/>
              <a:gd name="connsiteX0" fmla="*/ 166978 w 7084612"/>
              <a:gd name="connsiteY0" fmla="*/ 166978 h 1860605"/>
              <a:gd name="connsiteX1" fmla="*/ 7084612 w 7084612"/>
              <a:gd name="connsiteY1" fmla="*/ 0 h 1860605"/>
              <a:gd name="connsiteX2" fmla="*/ 7084612 w 7084612"/>
              <a:gd name="connsiteY2" fmla="*/ 1860605 h 1860605"/>
              <a:gd name="connsiteX3" fmla="*/ 0 w 7084612"/>
              <a:gd name="connsiteY3" fmla="*/ 1860605 h 1860605"/>
              <a:gd name="connsiteX4" fmla="*/ 166978 w 7084612"/>
              <a:gd name="connsiteY4" fmla="*/ 166978 h 1860605"/>
              <a:gd name="connsiteX0" fmla="*/ 166978 w 7084612"/>
              <a:gd name="connsiteY0" fmla="*/ 166978 h 1860605"/>
              <a:gd name="connsiteX1" fmla="*/ 7084612 w 7084612"/>
              <a:gd name="connsiteY1" fmla="*/ 0 h 1860605"/>
              <a:gd name="connsiteX2" fmla="*/ 7084612 w 7084612"/>
              <a:gd name="connsiteY2" fmla="*/ 1860605 h 1860605"/>
              <a:gd name="connsiteX3" fmla="*/ 0 w 7084612"/>
              <a:gd name="connsiteY3" fmla="*/ 1860605 h 1860605"/>
              <a:gd name="connsiteX4" fmla="*/ 166978 w 7084612"/>
              <a:gd name="connsiteY4" fmla="*/ 166978 h 1860605"/>
              <a:gd name="connsiteX0" fmla="*/ 0 w 7140270"/>
              <a:gd name="connsiteY0" fmla="*/ 63611 h 1860605"/>
              <a:gd name="connsiteX1" fmla="*/ 7140270 w 7140270"/>
              <a:gd name="connsiteY1" fmla="*/ 0 h 1860605"/>
              <a:gd name="connsiteX2" fmla="*/ 7140270 w 7140270"/>
              <a:gd name="connsiteY2" fmla="*/ 1860605 h 1860605"/>
              <a:gd name="connsiteX3" fmla="*/ 55658 w 7140270"/>
              <a:gd name="connsiteY3" fmla="*/ 1860605 h 1860605"/>
              <a:gd name="connsiteX4" fmla="*/ 0 w 7140270"/>
              <a:gd name="connsiteY4" fmla="*/ 63611 h 1860605"/>
              <a:gd name="connsiteX0" fmla="*/ 0 w 7140270"/>
              <a:gd name="connsiteY0" fmla="*/ 63611 h 1860605"/>
              <a:gd name="connsiteX1" fmla="*/ 7140270 w 7140270"/>
              <a:gd name="connsiteY1" fmla="*/ 0 h 1860605"/>
              <a:gd name="connsiteX2" fmla="*/ 7140270 w 7140270"/>
              <a:gd name="connsiteY2" fmla="*/ 1860605 h 1860605"/>
              <a:gd name="connsiteX3" fmla="*/ 55658 w 7140270"/>
              <a:gd name="connsiteY3" fmla="*/ 1860605 h 1860605"/>
              <a:gd name="connsiteX4" fmla="*/ 0 w 7140270"/>
              <a:gd name="connsiteY4" fmla="*/ 63611 h 186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270" h="1860605">
                <a:moveTo>
                  <a:pt x="0" y="63611"/>
                </a:moveTo>
                <a:lnTo>
                  <a:pt x="7140270" y="0"/>
                </a:lnTo>
                <a:lnTo>
                  <a:pt x="7140270" y="1860605"/>
                </a:lnTo>
                <a:lnTo>
                  <a:pt x="55658" y="1860605"/>
                </a:lnTo>
                <a:lnTo>
                  <a:pt x="0" y="63611"/>
                </a:ln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1440493" y="2471108"/>
            <a:ext cx="9331891" cy="1950459"/>
          </a:xfrm>
          <a:custGeom>
            <a:avLst/>
            <a:gdLst>
              <a:gd name="connsiteX0" fmla="*/ 0 w 7140270"/>
              <a:gd name="connsiteY0" fmla="*/ 0 h 1860605"/>
              <a:gd name="connsiteX1" fmla="*/ 7140270 w 7140270"/>
              <a:gd name="connsiteY1" fmla="*/ 0 h 1860605"/>
              <a:gd name="connsiteX2" fmla="*/ 7140270 w 7140270"/>
              <a:gd name="connsiteY2" fmla="*/ 1860605 h 1860605"/>
              <a:gd name="connsiteX3" fmla="*/ 0 w 7140270"/>
              <a:gd name="connsiteY3" fmla="*/ 1860605 h 1860605"/>
              <a:gd name="connsiteX4" fmla="*/ 0 w 7140270"/>
              <a:gd name="connsiteY4" fmla="*/ 0 h 1860605"/>
              <a:gd name="connsiteX0" fmla="*/ 0 w 7211832"/>
              <a:gd name="connsiteY0" fmla="*/ 0 h 1892410"/>
              <a:gd name="connsiteX1" fmla="*/ 7211832 w 7211832"/>
              <a:gd name="connsiteY1" fmla="*/ 31805 h 1892410"/>
              <a:gd name="connsiteX2" fmla="*/ 7211832 w 7211832"/>
              <a:gd name="connsiteY2" fmla="*/ 1892410 h 1892410"/>
              <a:gd name="connsiteX3" fmla="*/ 71562 w 7211832"/>
              <a:gd name="connsiteY3" fmla="*/ 1892410 h 1892410"/>
              <a:gd name="connsiteX4" fmla="*/ 0 w 7211832"/>
              <a:gd name="connsiteY4" fmla="*/ 0 h 1892410"/>
              <a:gd name="connsiteX0" fmla="*/ 0 w 7211832"/>
              <a:gd name="connsiteY0" fmla="*/ 0 h 1892410"/>
              <a:gd name="connsiteX1" fmla="*/ 7211832 w 7211832"/>
              <a:gd name="connsiteY1" fmla="*/ 31805 h 1892410"/>
              <a:gd name="connsiteX2" fmla="*/ 7211832 w 7211832"/>
              <a:gd name="connsiteY2" fmla="*/ 1892410 h 1892410"/>
              <a:gd name="connsiteX3" fmla="*/ 71562 w 7211832"/>
              <a:gd name="connsiteY3" fmla="*/ 1892410 h 1892410"/>
              <a:gd name="connsiteX4" fmla="*/ 0 w 7211832"/>
              <a:gd name="connsiteY4" fmla="*/ 0 h 1892410"/>
              <a:gd name="connsiteX0" fmla="*/ 0 w 7211832"/>
              <a:gd name="connsiteY0" fmla="*/ 182961 h 2075371"/>
              <a:gd name="connsiteX1" fmla="*/ 7156173 w 7211832"/>
              <a:gd name="connsiteY1" fmla="*/ 80 h 2075371"/>
              <a:gd name="connsiteX2" fmla="*/ 7211832 w 7211832"/>
              <a:gd name="connsiteY2" fmla="*/ 2075371 h 2075371"/>
              <a:gd name="connsiteX3" fmla="*/ 71562 w 7211832"/>
              <a:gd name="connsiteY3" fmla="*/ 2075371 h 2075371"/>
              <a:gd name="connsiteX4" fmla="*/ 0 w 7211832"/>
              <a:gd name="connsiteY4" fmla="*/ 182961 h 2075371"/>
              <a:gd name="connsiteX0" fmla="*/ 0 w 7227912"/>
              <a:gd name="connsiteY0" fmla="*/ 206128 h 2075370"/>
              <a:gd name="connsiteX1" fmla="*/ 7172253 w 7227912"/>
              <a:gd name="connsiteY1" fmla="*/ 79 h 2075370"/>
              <a:gd name="connsiteX2" fmla="*/ 7227912 w 7227912"/>
              <a:gd name="connsiteY2" fmla="*/ 2075370 h 2075370"/>
              <a:gd name="connsiteX3" fmla="*/ 87642 w 7227912"/>
              <a:gd name="connsiteY3" fmla="*/ 2075370 h 2075370"/>
              <a:gd name="connsiteX4" fmla="*/ 0 w 7227912"/>
              <a:gd name="connsiteY4" fmla="*/ 206128 h 2075370"/>
              <a:gd name="connsiteX0" fmla="*/ 0 w 7227912"/>
              <a:gd name="connsiteY0" fmla="*/ 206099 h 2075341"/>
              <a:gd name="connsiteX1" fmla="*/ 7172253 w 7227912"/>
              <a:gd name="connsiteY1" fmla="*/ 50 h 2075341"/>
              <a:gd name="connsiteX2" fmla="*/ 7227912 w 7227912"/>
              <a:gd name="connsiteY2" fmla="*/ 2075341 h 2075341"/>
              <a:gd name="connsiteX3" fmla="*/ 87642 w 7227912"/>
              <a:gd name="connsiteY3" fmla="*/ 2075341 h 2075341"/>
              <a:gd name="connsiteX4" fmla="*/ 0 w 7227912"/>
              <a:gd name="connsiteY4" fmla="*/ 206099 h 2075341"/>
              <a:gd name="connsiteX0" fmla="*/ 0 w 7341585"/>
              <a:gd name="connsiteY0" fmla="*/ 96400 h 1965642"/>
              <a:gd name="connsiteX1" fmla="*/ 7341585 w 7341585"/>
              <a:gd name="connsiteY1" fmla="*/ 53 h 1965642"/>
              <a:gd name="connsiteX2" fmla="*/ 7227912 w 7341585"/>
              <a:gd name="connsiteY2" fmla="*/ 1965642 h 1965642"/>
              <a:gd name="connsiteX3" fmla="*/ 87642 w 7341585"/>
              <a:gd name="connsiteY3" fmla="*/ 1965642 h 1965642"/>
              <a:gd name="connsiteX4" fmla="*/ 0 w 7341585"/>
              <a:gd name="connsiteY4" fmla="*/ 96400 h 1965642"/>
              <a:gd name="connsiteX0" fmla="*/ 0 w 7341585"/>
              <a:gd name="connsiteY0" fmla="*/ 96347 h 1965589"/>
              <a:gd name="connsiteX1" fmla="*/ 7341585 w 7341585"/>
              <a:gd name="connsiteY1" fmla="*/ 0 h 1965589"/>
              <a:gd name="connsiteX2" fmla="*/ 7227912 w 7341585"/>
              <a:gd name="connsiteY2" fmla="*/ 1965589 h 1965589"/>
              <a:gd name="connsiteX3" fmla="*/ 87642 w 7341585"/>
              <a:gd name="connsiteY3" fmla="*/ 1965589 h 1965589"/>
              <a:gd name="connsiteX4" fmla="*/ 0 w 7341585"/>
              <a:gd name="connsiteY4" fmla="*/ 96347 h 1965589"/>
              <a:gd name="connsiteX0" fmla="*/ 0 w 7362751"/>
              <a:gd name="connsiteY0" fmla="*/ 63436 h 1965589"/>
              <a:gd name="connsiteX1" fmla="*/ 7362751 w 7362751"/>
              <a:gd name="connsiteY1" fmla="*/ 0 h 1965589"/>
              <a:gd name="connsiteX2" fmla="*/ 7249078 w 7362751"/>
              <a:gd name="connsiteY2" fmla="*/ 1965589 h 1965589"/>
              <a:gd name="connsiteX3" fmla="*/ 108808 w 7362751"/>
              <a:gd name="connsiteY3" fmla="*/ 1965589 h 1965589"/>
              <a:gd name="connsiteX4" fmla="*/ 0 w 7362751"/>
              <a:gd name="connsiteY4" fmla="*/ 63436 h 1965589"/>
              <a:gd name="connsiteX0" fmla="*/ 0 w 7362751"/>
              <a:gd name="connsiteY0" fmla="*/ 63436 h 1965589"/>
              <a:gd name="connsiteX1" fmla="*/ 7362751 w 7362751"/>
              <a:gd name="connsiteY1" fmla="*/ 0 h 1965589"/>
              <a:gd name="connsiteX2" fmla="*/ 7249078 w 7362751"/>
              <a:gd name="connsiteY2" fmla="*/ 1965589 h 1965589"/>
              <a:gd name="connsiteX3" fmla="*/ 108808 w 7362751"/>
              <a:gd name="connsiteY3" fmla="*/ 1965589 h 1965589"/>
              <a:gd name="connsiteX4" fmla="*/ 0 w 7362751"/>
              <a:gd name="connsiteY4" fmla="*/ 63436 h 1965589"/>
              <a:gd name="connsiteX0" fmla="*/ 0 w 7376078"/>
              <a:gd name="connsiteY0" fmla="*/ 63436 h 1965589"/>
              <a:gd name="connsiteX1" fmla="*/ 7362751 w 7376078"/>
              <a:gd name="connsiteY1" fmla="*/ 0 h 1965589"/>
              <a:gd name="connsiteX2" fmla="*/ 7376078 w 7376078"/>
              <a:gd name="connsiteY2" fmla="*/ 1943649 h 1965589"/>
              <a:gd name="connsiteX3" fmla="*/ 108808 w 7376078"/>
              <a:gd name="connsiteY3" fmla="*/ 1965589 h 1965589"/>
              <a:gd name="connsiteX4" fmla="*/ 0 w 7376078"/>
              <a:gd name="connsiteY4" fmla="*/ 63436 h 1965589"/>
              <a:gd name="connsiteX0" fmla="*/ 0 w 7354911"/>
              <a:gd name="connsiteY0" fmla="*/ 52466 h 1965589"/>
              <a:gd name="connsiteX1" fmla="*/ 7341584 w 7354911"/>
              <a:gd name="connsiteY1" fmla="*/ 0 h 1965589"/>
              <a:gd name="connsiteX2" fmla="*/ 7354911 w 7354911"/>
              <a:gd name="connsiteY2" fmla="*/ 1943649 h 1965589"/>
              <a:gd name="connsiteX3" fmla="*/ 87641 w 7354911"/>
              <a:gd name="connsiteY3" fmla="*/ 1965589 h 1965589"/>
              <a:gd name="connsiteX4" fmla="*/ 0 w 7354911"/>
              <a:gd name="connsiteY4" fmla="*/ 52466 h 1965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4911" h="1965589">
                <a:moveTo>
                  <a:pt x="0" y="52466"/>
                </a:moveTo>
                <a:cubicBezTo>
                  <a:pt x="7371543" y="17534"/>
                  <a:pt x="-195246" y="142980"/>
                  <a:pt x="7341584" y="0"/>
                </a:cubicBezTo>
                <a:cubicBezTo>
                  <a:pt x="7346026" y="647883"/>
                  <a:pt x="7350469" y="1295766"/>
                  <a:pt x="7354911" y="1943649"/>
                </a:cubicBezTo>
                <a:lnTo>
                  <a:pt x="87641" y="1965589"/>
                </a:lnTo>
                <a:lnTo>
                  <a:pt x="0" y="52466"/>
                </a:lnTo>
                <a:close/>
              </a:path>
            </a:pathLst>
          </a:custGeom>
          <a:pattFill prst="pct7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1271" y="513193"/>
            <a:ext cx="1281389" cy="1255761"/>
          </a:xfrm>
          <a:prstGeom prst="rect">
            <a:avLst/>
          </a:prstGeom>
        </p:spPr>
      </p:pic>
      <p:sp>
        <p:nvSpPr>
          <p:cNvPr id="13" name="ZoneTexte 12"/>
          <p:cNvSpPr txBox="1"/>
          <p:nvPr/>
        </p:nvSpPr>
        <p:spPr>
          <a:xfrm>
            <a:off x="839244" y="4786691"/>
            <a:ext cx="10514556"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i="1" dirty="0"/>
              <a:t>Cette maison a été construite </a:t>
            </a:r>
            <a:r>
              <a:rPr lang="fr-FR" sz="3200" b="1" i="1" dirty="0"/>
              <a:t>avant l’exploitation</a:t>
            </a:r>
            <a:endParaRPr lang="fr-FR" sz="3200" i="1" dirty="0"/>
          </a:p>
          <a:p>
            <a:pPr algn="ctr"/>
            <a:r>
              <a:rPr lang="fr-FR" sz="3200" dirty="0"/>
              <a:t>La nappe phréatique se trouvait alors nettement sous la surface du terrain</a:t>
            </a:r>
          </a:p>
        </p:txBody>
      </p:sp>
      <p:sp>
        <p:nvSpPr>
          <p:cNvPr id="2" name="ZoneTexte 1"/>
          <p:cNvSpPr txBox="1"/>
          <p:nvPr/>
        </p:nvSpPr>
        <p:spPr>
          <a:xfrm>
            <a:off x="5502659" y="2699750"/>
            <a:ext cx="2084684" cy="369332"/>
          </a:xfrm>
          <a:prstGeom prst="rect">
            <a:avLst/>
          </a:prstGeom>
          <a:noFill/>
        </p:spPr>
        <p:txBody>
          <a:bodyPr wrap="square" rtlCol="0">
            <a:spAutoFit/>
          </a:bodyPr>
          <a:lstStyle/>
          <a:p>
            <a:r>
              <a:rPr lang="fr-FR" dirty="0"/>
              <a:t>Nappe phréatique</a:t>
            </a:r>
          </a:p>
        </p:txBody>
      </p:sp>
      <p:sp>
        <p:nvSpPr>
          <p:cNvPr id="5" name="Espace réservé du numéro de diapositive 4"/>
          <p:cNvSpPr>
            <a:spLocks noGrp="1"/>
          </p:cNvSpPr>
          <p:nvPr>
            <p:ph type="sldNum" sz="quarter" idx="12"/>
          </p:nvPr>
        </p:nvSpPr>
        <p:spPr/>
        <p:txBody>
          <a:bodyPr/>
          <a:lstStyle/>
          <a:p>
            <a:fld id="{7AA7205A-32C8-4B29-B2D9-1BB3C0E110DB}" type="slidenum">
              <a:rPr lang="fr-FR" smtClean="0"/>
              <a:t>35</a:t>
            </a:fld>
            <a:endParaRPr lang="fr-FR" dirty="0"/>
          </a:p>
        </p:txBody>
      </p:sp>
      <p:sp>
        <p:nvSpPr>
          <p:cNvPr id="6" name="Bulle narrative : rectangle à coins arrondis 5"/>
          <p:cNvSpPr/>
          <p:nvPr/>
        </p:nvSpPr>
        <p:spPr>
          <a:xfrm>
            <a:off x="6545001" y="680485"/>
            <a:ext cx="2772664" cy="297711"/>
          </a:xfrm>
          <a:prstGeom prst="wedgeRoundRectCallout">
            <a:avLst>
              <a:gd name="adj1" fmla="val -65316"/>
              <a:gd name="adj2" fmla="val 28392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t>Terrain horizontal</a:t>
            </a:r>
          </a:p>
        </p:txBody>
      </p:sp>
      <p:sp>
        <p:nvSpPr>
          <p:cNvPr id="7" name="Rectangle : coins arrondis 6"/>
          <p:cNvSpPr/>
          <p:nvPr/>
        </p:nvSpPr>
        <p:spPr>
          <a:xfrm rot="20515137">
            <a:off x="7573105" y="2723028"/>
            <a:ext cx="4083211" cy="5579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t>AVANT exploitation</a:t>
            </a:r>
          </a:p>
        </p:txBody>
      </p:sp>
    </p:spTree>
    <p:extLst>
      <p:ext uri="{BB962C8B-B14F-4D97-AF65-F5344CB8AC3E}">
        <p14:creationId xmlns:p14="http://schemas.microsoft.com/office/powerpoint/2010/main" val="418719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7758" y="970080"/>
            <a:ext cx="9457151" cy="1860605"/>
          </a:xfrm>
          <a:custGeom>
            <a:avLst/>
            <a:gdLst>
              <a:gd name="connsiteX0" fmla="*/ 0 w 7084612"/>
              <a:gd name="connsiteY0" fmla="*/ 0 h 1860605"/>
              <a:gd name="connsiteX1" fmla="*/ 7084612 w 7084612"/>
              <a:gd name="connsiteY1" fmla="*/ 0 h 1860605"/>
              <a:gd name="connsiteX2" fmla="*/ 7084612 w 7084612"/>
              <a:gd name="connsiteY2" fmla="*/ 1860605 h 1860605"/>
              <a:gd name="connsiteX3" fmla="*/ 0 w 7084612"/>
              <a:gd name="connsiteY3" fmla="*/ 1860605 h 1860605"/>
              <a:gd name="connsiteX4" fmla="*/ 0 w 7084612"/>
              <a:gd name="connsiteY4" fmla="*/ 0 h 1860605"/>
              <a:gd name="connsiteX0" fmla="*/ 198783 w 7084612"/>
              <a:gd name="connsiteY0" fmla="*/ 0 h 1860605"/>
              <a:gd name="connsiteX1" fmla="*/ 7084612 w 7084612"/>
              <a:gd name="connsiteY1" fmla="*/ 0 h 1860605"/>
              <a:gd name="connsiteX2" fmla="*/ 7084612 w 7084612"/>
              <a:gd name="connsiteY2" fmla="*/ 1860605 h 1860605"/>
              <a:gd name="connsiteX3" fmla="*/ 0 w 7084612"/>
              <a:gd name="connsiteY3" fmla="*/ 1860605 h 1860605"/>
              <a:gd name="connsiteX4" fmla="*/ 198783 w 7084612"/>
              <a:gd name="connsiteY4" fmla="*/ 0 h 1860605"/>
              <a:gd name="connsiteX0" fmla="*/ 166978 w 7084612"/>
              <a:gd name="connsiteY0" fmla="*/ 166978 h 1860605"/>
              <a:gd name="connsiteX1" fmla="*/ 7084612 w 7084612"/>
              <a:gd name="connsiteY1" fmla="*/ 0 h 1860605"/>
              <a:gd name="connsiteX2" fmla="*/ 7084612 w 7084612"/>
              <a:gd name="connsiteY2" fmla="*/ 1860605 h 1860605"/>
              <a:gd name="connsiteX3" fmla="*/ 0 w 7084612"/>
              <a:gd name="connsiteY3" fmla="*/ 1860605 h 1860605"/>
              <a:gd name="connsiteX4" fmla="*/ 166978 w 7084612"/>
              <a:gd name="connsiteY4" fmla="*/ 166978 h 1860605"/>
              <a:gd name="connsiteX0" fmla="*/ 166978 w 7084612"/>
              <a:gd name="connsiteY0" fmla="*/ 166978 h 1860605"/>
              <a:gd name="connsiteX1" fmla="*/ 7084612 w 7084612"/>
              <a:gd name="connsiteY1" fmla="*/ 0 h 1860605"/>
              <a:gd name="connsiteX2" fmla="*/ 7084612 w 7084612"/>
              <a:gd name="connsiteY2" fmla="*/ 1860605 h 1860605"/>
              <a:gd name="connsiteX3" fmla="*/ 0 w 7084612"/>
              <a:gd name="connsiteY3" fmla="*/ 1860605 h 1860605"/>
              <a:gd name="connsiteX4" fmla="*/ 166978 w 7084612"/>
              <a:gd name="connsiteY4" fmla="*/ 166978 h 1860605"/>
              <a:gd name="connsiteX0" fmla="*/ 0 w 7140270"/>
              <a:gd name="connsiteY0" fmla="*/ 63611 h 1860605"/>
              <a:gd name="connsiteX1" fmla="*/ 7140270 w 7140270"/>
              <a:gd name="connsiteY1" fmla="*/ 0 h 1860605"/>
              <a:gd name="connsiteX2" fmla="*/ 7140270 w 7140270"/>
              <a:gd name="connsiteY2" fmla="*/ 1860605 h 1860605"/>
              <a:gd name="connsiteX3" fmla="*/ 55658 w 7140270"/>
              <a:gd name="connsiteY3" fmla="*/ 1860605 h 1860605"/>
              <a:gd name="connsiteX4" fmla="*/ 0 w 7140270"/>
              <a:gd name="connsiteY4" fmla="*/ 63611 h 186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270" h="1860605">
                <a:moveTo>
                  <a:pt x="0" y="63611"/>
                </a:moveTo>
                <a:cubicBezTo>
                  <a:pt x="2775005" y="2313831"/>
                  <a:pt x="4834392" y="55659"/>
                  <a:pt x="7140270" y="0"/>
                </a:cubicBezTo>
                <a:lnTo>
                  <a:pt x="7140270" y="1860605"/>
                </a:lnTo>
                <a:lnTo>
                  <a:pt x="55658" y="1860605"/>
                </a:lnTo>
                <a:lnTo>
                  <a:pt x="0" y="63611"/>
                </a:ln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1352810" y="1637989"/>
            <a:ext cx="9469678" cy="2059367"/>
          </a:xfrm>
          <a:custGeom>
            <a:avLst/>
            <a:gdLst>
              <a:gd name="connsiteX0" fmla="*/ 0 w 7140270"/>
              <a:gd name="connsiteY0" fmla="*/ 0 h 1860605"/>
              <a:gd name="connsiteX1" fmla="*/ 7140270 w 7140270"/>
              <a:gd name="connsiteY1" fmla="*/ 0 h 1860605"/>
              <a:gd name="connsiteX2" fmla="*/ 7140270 w 7140270"/>
              <a:gd name="connsiteY2" fmla="*/ 1860605 h 1860605"/>
              <a:gd name="connsiteX3" fmla="*/ 0 w 7140270"/>
              <a:gd name="connsiteY3" fmla="*/ 1860605 h 1860605"/>
              <a:gd name="connsiteX4" fmla="*/ 0 w 7140270"/>
              <a:gd name="connsiteY4" fmla="*/ 0 h 1860605"/>
              <a:gd name="connsiteX0" fmla="*/ 0 w 7211832"/>
              <a:gd name="connsiteY0" fmla="*/ 0 h 1892410"/>
              <a:gd name="connsiteX1" fmla="*/ 7211832 w 7211832"/>
              <a:gd name="connsiteY1" fmla="*/ 31805 h 1892410"/>
              <a:gd name="connsiteX2" fmla="*/ 7211832 w 7211832"/>
              <a:gd name="connsiteY2" fmla="*/ 1892410 h 1892410"/>
              <a:gd name="connsiteX3" fmla="*/ 71562 w 7211832"/>
              <a:gd name="connsiteY3" fmla="*/ 1892410 h 1892410"/>
              <a:gd name="connsiteX4" fmla="*/ 0 w 7211832"/>
              <a:gd name="connsiteY4" fmla="*/ 0 h 1892410"/>
              <a:gd name="connsiteX0" fmla="*/ 0 w 7211832"/>
              <a:gd name="connsiteY0" fmla="*/ 0 h 1892410"/>
              <a:gd name="connsiteX1" fmla="*/ 7211832 w 7211832"/>
              <a:gd name="connsiteY1" fmla="*/ 31805 h 1892410"/>
              <a:gd name="connsiteX2" fmla="*/ 7211832 w 7211832"/>
              <a:gd name="connsiteY2" fmla="*/ 1892410 h 1892410"/>
              <a:gd name="connsiteX3" fmla="*/ 71562 w 7211832"/>
              <a:gd name="connsiteY3" fmla="*/ 1892410 h 1892410"/>
              <a:gd name="connsiteX4" fmla="*/ 0 w 7211832"/>
              <a:gd name="connsiteY4" fmla="*/ 0 h 1892410"/>
              <a:gd name="connsiteX0" fmla="*/ 0 w 7211832"/>
              <a:gd name="connsiteY0" fmla="*/ 182961 h 2075371"/>
              <a:gd name="connsiteX1" fmla="*/ 7156173 w 7211832"/>
              <a:gd name="connsiteY1" fmla="*/ 80 h 2075371"/>
              <a:gd name="connsiteX2" fmla="*/ 7211832 w 7211832"/>
              <a:gd name="connsiteY2" fmla="*/ 2075371 h 2075371"/>
              <a:gd name="connsiteX3" fmla="*/ 71562 w 7211832"/>
              <a:gd name="connsiteY3" fmla="*/ 2075371 h 2075371"/>
              <a:gd name="connsiteX4" fmla="*/ 0 w 7211832"/>
              <a:gd name="connsiteY4" fmla="*/ 182961 h 2075371"/>
              <a:gd name="connsiteX0" fmla="*/ 0 w 7227912"/>
              <a:gd name="connsiteY0" fmla="*/ 206128 h 2075370"/>
              <a:gd name="connsiteX1" fmla="*/ 7172253 w 7227912"/>
              <a:gd name="connsiteY1" fmla="*/ 79 h 2075370"/>
              <a:gd name="connsiteX2" fmla="*/ 7227912 w 7227912"/>
              <a:gd name="connsiteY2" fmla="*/ 2075370 h 2075370"/>
              <a:gd name="connsiteX3" fmla="*/ 87642 w 7227912"/>
              <a:gd name="connsiteY3" fmla="*/ 2075370 h 2075370"/>
              <a:gd name="connsiteX4" fmla="*/ 0 w 7227912"/>
              <a:gd name="connsiteY4" fmla="*/ 206128 h 2075370"/>
              <a:gd name="connsiteX0" fmla="*/ 0 w 7227912"/>
              <a:gd name="connsiteY0" fmla="*/ 206099 h 2075341"/>
              <a:gd name="connsiteX1" fmla="*/ 7172253 w 7227912"/>
              <a:gd name="connsiteY1" fmla="*/ 50 h 2075341"/>
              <a:gd name="connsiteX2" fmla="*/ 7227912 w 7227912"/>
              <a:gd name="connsiteY2" fmla="*/ 2075341 h 2075341"/>
              <a:gd name="connsiteX3" fmla="*/ 87642 w 7227912"/>
              <a:gd name="connsiteY3" fmla="*/ 2075341 h 2075341"/>
              <a:gd name="connsiteX4" fmla="*/ 0 w 7227912"/>
              <a:gd name="connsiteY4" fmla="*/ 206099 h 2075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912" h="2075341">
                <a:moveTo>
                  <a:pt x="0" y="206099"/>
                </a:moveTo>
                <a:cubicBezTo>
                  <a:pt x="2450322" y="1685049"/>
                  <a:pt x="4768309" y="-10552"/>
                  <a:pt x="7172253" y="50"/>
                </a:cubicBezTo>
                <a:lnTo>
                  <a:pt x="7227912" y="2075341"/>
                </a:lnTo>
                <a:lnTo>
                  <a:pt x="87642" y="2075341"/>
                </a:lnTo>
                <a:lnTo>
                  <a:pt x="0" y="206099"/>
                </a:lnTo>
                <a:close/>
              </a:path>
            </a:pathLst>
          </a:custGeom>
          <a:pattFill prst="pct7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Connecteur droit 5"/>
          <p:cNvCxnSpPr/>
          <p:nvPr/>
        </p:nvCxnSpPr>
        <p:spPr>
          <a:xfrm flipV="1">
            <a:off x="2225702" y="1665819"/>
            <a:ext cx="7199907" cy="119249"/>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518" y="1226851"/>
            <a:ext cx="841414" cy="824586"/>
          </a:xfrm>
          <a:prstGeom prst="rect">
            <a:avLst/>
          </a:prstGeom>
        </p:spPr>
      </p:pic>
      <p:sp>
        <p:nvSpPr>
          <p:cNvPr id="11" name="Rectangle à coins arrondis 10"/>
          <p:cNvSpPr/>
          <p:nvPr/>
        </p:nvSpPr>
        <p:spPr>
          <a:xfrm>
            <a:off x="2259620" y="2943979"/>
            <a:ext cx="2844136" cy="640080"/>
          </a:xfrm>
          <a:prstGeom prst="wedgeRoundRectCallout">
            <a:avLst>
              <a:gd name="adj1" fmla="val 33461"/>
              <a:gd name="adj2" fmla="val -1798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t>Maison dans la cuvette d’effondrement</a:t>
            </a:r>
          </a:p>
        </p:txBody>
      </p:sp>
      <p:sp>
        <p:nvSpPr>
          <p:cNvPr id="12" name="Rectangle à coins arrondis 11"/>
          <p:cNvSpPr/>
          <p:nvPr/>
        </p:nvSpPr>
        <p:spPr>
          <a:xfrm>
            <a:off x="6388101" y="2472864"/>
            <a:ext cx="3037508" cy="942230"/>
          </a:xfrm>
          <a:prstGeom prst="wedgeRoundRectCallout">
            <a:avLst>
              <a:gd name="adj1" fmla="val -93112"/>
              <a:gd name="adj2" fmla="val -614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t>Niveau de la nappe maintenu BAS du fait du pompage d’exhaure</a:t>
            </a:r>
          </a:p>
        </p:txBody>
      </p:sp>
      <p:sp>
        <p:nvSpPr>
          <p:cNvPr id="13" name="ZoneTexte 12"/>
          <p:cNvSpPr txBox="1"/>
          <p:nvPr/>
        </p:nvSpPr>
        <p:spPr>
          <a:xfrm>
            <a:off x="413358" y="4618235"/>
            <a:ext cx="11285950"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b="1" dirty="0"/>
              <a:t>Durant l’exploitation </a:t>
            </a:r>
            <a:r>
              <a:rPr lang="fr-FR" sz="2800" dirty="0"/>
              <a:t>cette maison est descendue au fond de la cuvette</a:t>
            </a:r>
          </a:p>
          <a:p>
            <a:pPr algn="ctr"/>
            <a:r>
              <a:rPr lang="fr-FR" sz="2800" dirty="0"/>
              <a:t> mais elle est maintenue « hors d’eau » durant toute la durée du pompage </a:t>
            </a:r>
          </a:p>
          <a:p>
            <a:pPr algn="ctr"/>
            <a:r>
              <a:rPr lang="fr-FR" sz="2800" dirty="0"/>
              <a:t>car </a:t>
            </a:r>
            <a:r>
              <a:rPr lang="fr-FR" sz="2800" b="1" dirty="0"/>
              <a:t>la nappe est maintenue artificiellement en position basse</a:t>
            </a:r>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36</a:t>
            </a:fld>
            <a:endParaRPr lang="fr-FR" dirty="0"/>
          </a:p>
        </p:txBody>
      </p:sp>
      <p:sp>
        <p:nvSpPr>
          <p:cNvPr id="14" name="Rectangle à coins arrondis 10"/>
          <p:cNvSpPr/>
          <p:nvPr/>
        </p:nvSpPr>
        <p:spPr>
          <a:xfrm>
            <a:off x="3025253" y="112033"/>
            <a:ext cx="2844136" cy="640080"/>
          </a:xfrm>
          <a:prstGeom prst="wedgeRoundRectCallout">
            <a:avLst>
              <a:gd name="adj1" fmla="val -25883"/>
              <a:gd name="adj2" fmla="val 2066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t>Niveau initial de la nappe</a:t>
            </a:r>
          </a:p>
        </p:txBody>
      </p:sp>
      <p:sp>
        <p:nvSpPr>
          <p:cNvPr id="15" name="Rectangle à coins arrondis 10"/>
          <p:cNvSpPr/>
          <p:nvPr/>
        </p:nvSpPr>
        <p:spPr>
          <a:xfrm>
            <a:off x="7366001" y="350235"/>
            <a:ext cx="2844136" cy="640080"/>
          </a:xfrm>
          <a:prstGeom prst="wedgeRoundRectCallout">
            <a:avLst>
              <a:gd name="adj1" fmla="val -120946"/>
              <a:gd name="adj2" fmla="val 20543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t>Effondrement du terrain</a:t>
            </a:r>
          </a:p>
        </p:txBody>
      </p:sp>
      <p:sp>
        <p:nvSpPr>
          <p:cNvPr id="5" name="ZoneTexte 4"/>
          <p:cNvSpPr txBox="1"/>
          <p:nvPr/>
        </p:nvSpPr>
        <p:spPr>
          <a:xfrm>
            <a:off x="977030" y="3697355"/>
            <a:ext cx="10521863" cy="461665"/>
          </a:xfrm>
          <a:prstGeom prst="rect">
            <a:avLst/>
          </a:prstGeom>
          <a:noFill/>
        </p:spPr>
        <p:txBody>
          <a:bodyPr wrap="square" rtlCol="0">
            <a:spAutoFit/>
          </a:bodyPr>
          <a:lstStyle/>
          <a:p>
            <a:pPr algn="ctr"/>
            <a:r>
              <a:rPr lang="fr-FR" sz="2400" i="1" dirty="0"/>
              <a:t>En fin d’exploitation alors que le pompage d’exhaure fonctionnait encore</a:t>
            </a:r>
          </a:p>
        </p:txBody>
      </p:sp>
    </p:spTree>
    <p:extLst>
      <p:ext uri="{BB962C8B-B14F-4D97-AF65-F5344CB8AC3E}">
        <p14:creationId xmlns:p14="http://schemas.microsoft.com/office/powerpoint/2010/main" val="123110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repeatCount="indefinite"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500" fill="hold"/>
                                        <p:tgtEl>
                                          <p:spTgt spid="6"/>
                                        </p:tgtEl>
                                        <p:attrNameLst>
                                          <p:attrName>ppt_w</p:attrName>
                                        </p:attrNameLst>
                                      </p:cBhvr>
                                      <p:tavLst>
                                        <p:tav tm="0">
                                          <p:val>
                                            <p:fltVal val="0"/>
                                          </p:val>
                                        </p:tav>
                                        <p:tav tm="100000">
                                          <p:val>
                                            <p:strVal val="#ppt_w"/>
                                          </p:val>
                                        </p:tav>
                                      </p:tavLst>
                                    </p:anim>
                                    <p:anim calcmode="lin" valueType="num">
                                      <p:cBhvr>
                                        <p:cTn id="11" dur="3500" fill="hold"/>
                                        <p:tgtEl>
                                          <p:spTgt spid="6"/>
                                        </p:tgtEl>
                                        <p:attrNameLst>
                                          <p:attrName>ppt_h</p:attrName>
                                        </p:attrNameLst>
                                      </p:cBhvr>
                                      <p:tavLst>
                                        <p:tav tm="0">
                                          <p:val>
                                            <p:fltVal val="0"/>
                                          </p:val>
                                        </p:tav>
                                        <p:tav tm="100000">
                                          <p:val>
                                            <p:strVal val="#ppt_h"/>
                                          </p:val>
                                        </p:tav>
                                      </p:tavLst>
                                    </p:anim>
                                    <p:animEffect transition="in" filter="fade">
                                      <p:cBhvr>
                                        <p:cTn id="12" dur="3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2702" y="961111"/>
            <a:ext cx="9766298" cy="2807252"/>
          </a:xfrm>
          <a:custGeom>
            <a:avLst/>
            <a:gdLst>
              <a:gd name="connsiteX0" fmla="*/ 0 w 7084612"/>
              <a:gd name="connsiteY0" fmla="*/ 0 h 1860605"/>
              <a:gd name="connsiteX1" fmla="*/ 7084612 w 7084612"/>
              <a:gd name="connsiteY1" fmla="*/ 0 h 1860605"/>
              <a:gd name="connsiteX2" fmla="*/ 7084612 w 7084612"/>
              <a:gd name="connsiteY2" fmla="*/ 1860605 h 1860605"/>
              <a:gd name="connsiteX3" fmla="*/ 0 w 7084612"/>
              <a:gd name="connsiteY3" fmla="*/ 1860605 h 1860605"/>
              <a:gd name="connsiteX4" fmla="*/ 0 w 7084612"/>
              <a:gd name="connsiteY4" fmla="*/ 0 h 1860605"/>
              <a:gd name="connsiteX0" fmla="*/ 198783 w 7084612"/>
              <a:gd name="connsiteY0" fmla="*/ 0 h 1860605"/>
              <a:gd name="connsiteX1" fmla="*/ 7084612 w 7084612"/>
              <a:gd name="connsiteY1" fmla="*/ 0 h 1860605"/>
              <a:gd name="connsiteX2" fmla="*/ 7084612 w 7084612"/>
              <a:gd name="connsiteY2" fmla="*/ 1860605 h 1860605"/>
              <a:gd name="connsiteX3" fmla="*/ 0 w 7084612"/>
              <a:gd name="connsiteY3" fmla="*/ 1860605 h 1860605"/>
              <a:gd name="connsiteX4" fmla="*/ 198783 w 7084612"/>
              <a:gd name="connsiteY4" fmla="*/ 0 h 1860605"/>
              <a:gd name="connsiteX0" fmla="*/ 166978 w 7084612"/>
              <a:gd name="connsiteY0" fmla="*/ 166978 h 1860605"/>
              <a:gd name="connsiteX1" fmla="*/ 7084612 w 7084612"/>
              <a:gd name="connsiteY1" fmla="*/ 0 h 1860605"/>
              <a:gd name="connsiteX2" fmla="*/ 7084612 w 7084612"/>
              <a:gd name="connsiteY2" fmla="*/ 1860605 h 1860605"/>
              <a:gd name="connsiteX3" fmla="*/ 0 w 7084612"/>
              <a:gd name="connsiteY3" fmla="*/ 1860605 h 1860605"/>
              <a:gd name="connsiteX4" fmla="*/ 166978 w 7084612"/>
              <a:gd name="connsiteY4" fmla="*/ 166978 h 1860605"/>
              <a:gd name="connsiteX0" fmla="*/ 166978 w 7084612"/>
              <a:gd name="connsiteY0" fmla="*/ 166978 h 1860605"/>
              <a:gd name="connsiteX1" fmla="*/ 7084612 w 7084612"/>
              <a:gd name="connsiteY1" fmla="*/ 0 h 1860605"/>
              <a:gd name="connsiteX2" fmla="*/ 7084612 w 7084612"/>
              <a:gd name="connsiteY2" fmla="*/ 1860605 h 1860605"/>
              <a:gd name="connsiteX3" fmla="*/ 0 w 7084612"/>
              <a:gd name="connsiteY3" fmla="*/ 1860605 h 1860605"/>
              <a:gd name="connsiteX4" fmla="*/ 166978 w 7084612"/>
              <a:gd name="connsiteY4" fmla="*/ 166978 h 1860605"/>
              <a:gd name="connsiteX0" fmla="*/ 0 w 7140270"/>
              <a:gd name="connsiteY0" fmla="*/ 63611 h 1860605"/>
              <a:gd name="connsiteX1" fmla="*/ 7140270 w 7140270"/>
              <a:gd name="connsiteY1" fmla="*/ 0 h 1860605"/>
              <a:gd name="connsiteX2" fmla="*/ 7140270 w 7140270"/>
              <a:gd name="connsiteY2" fmla="*/ 1860605 h 1860605"/>
              <a:gd name="connsiteX3" fmla="*/ 55658 w 7140270"/>
              <a:gd name="connsiteY3" fmla="*/ 1860605 h 1860605"/>
              <a:gd name="connsiteX4" fmla="*/ 0 w 7140270"/>
              <a:gd name="connsiteY4" fmla="*/ 63611 h 186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270" h="1860605">
                <a:moveTo>
                  <a:pt x="0" y="63611"/>
                </a:moveTo>
                <a:cubicBezTo>
                  <a:pt x="2775005" y="2313831"/>
                  <a:pt x="4834392" y="55659"/>
                  <a:pt x="7140270" y="0"/>
                </a:cubicBezTo>
                <a:lnTo>
                  <a:pt x="7140270" y="1860605"/>
                </a:lnTo>
                <a:lnTo>
                  <a:pt x="55658" y="1860605"/>
                </a:lnTo>
                <a:lnTo>
                  <a:pt x="0" y="63611"/>
                </a:ln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668" y="1371047"/>
            <a:ext cx="1229662" cy="1205069"/>
          </a:xfrm>
          <a:prstGeom prst="rect">
            <a:avLst/>
          </a:prstGeom>
        </p:spPr>
      </p:pic>
      <p:sp>
        <p:nvSpPr>
          <p:cNvPr id="11" name="Rectangle à coins arrondis 10"/>
          <p:cNvSpPr/>
          <p:nvPr/>
        </p:nvSpPr>
        <p:spPr>
          <a:xfrm>
            <a:off x="6724154" y="330000"/>
            <a:ext cx="3970796" cy="797506"/>
          </a:xfrm>
          <a:prstGeom prst="wedgeRoundRectCallout">
            <a:avLst>
              <a:gd name="adj1" fmla="val -67666"/>
              <a:gd name="adj2" fmla="val 1438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a:t>Maison dans la cuvette d’effondrement</a:t>
            </a:r>
          </a:p>
        </p:txBody>
      </p:sp>
      <p:sp>
        <p:nvSpPr>
          <p:cNvPr id="13" name="ZoneTexte 12"/>
          <p:cNvSpPr txBox="1"/>
          <p:nvPr/>
        </p:nvSpPr>
        <p:spPr>
          <a:xfrm>
            <a:off x="1139868" y="4327909"/>
            <a:ext cx="9770302"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b="1" dirty="0"/>
              <a:t>Après l’arrêt du pompage</a:t>
            </a:r>
          </a:p>
          <a:p>
            <a:pPr algn="ctr"/>
            <a:r>
              <a:rPr lang="fr-FR" sz="3200" dirty="0"/>
              <a:t>la nappe reprendra sa position initiale </a:t>
            </a:r>
          </a:p>
          <a:p>
            <a:pPr algn="ctr"/>
            <a:r>
              <a:rPr lang="fr-FR" sz="3200" dirty="0"/>
              <a:t>et cette maison, au fond de la cuvette, sera inondée</a:t>
            </a:r>
          </a:p>
        </p:txBody>
      </p:sp>
      <p:grpSp>
        <p:nvGrpSpPr>
          <p:cNvPr id="7" name="Groupe 6"/>
          <p:cNvGrpSpPr/>
          <p:nvPr/>
        </p:nvGrpSpPr>
        <p:grpSpPr>
          <a:xfrm>
            <a:off x="1282701" y="2109685"/>
            <a:ext cx="9766299" cy="1658678"/>
            <a:chOff x="628155" y="1959429"/>
            <a:chExt cx="7273453" cy="1436914"/>
          </a:xfrm>
        </p:grpSpPr>
        <p:sp>
          <p:nvSpPr>
            <p:cNvPr id="3" name="Rectangle 2"/>
            <p:cNvSpPr/>
            <p:nvPr/>
          </p:nvSpPr>
          <p:spPr>
            <a:xfrm>
              <a:off x="628155" y="1959429"/>
              <a:ext cx="7273453" cy="1436914"/>
            </a:xfrm>
            <a:custGeom>
              <a:avLst/>
              <a:gdLst>
                <a:gd name="connsiteX0" fmla="*/ 0 w 7140270"/>
                <a:gd name="connsiteY0" fmla="*/ 0 h 1860605"/>
                <a:gd name="connsiteX1" fmla="*/ 7140270 w 7140270"/>
                <a:gd name="connsiteY1" fmla="*/ 0 h 1860605"/>
                <a:gd name="connsiteX2" fmla="*/ 7140270 w 7140270"/>
                <a:gd name="connsiteY2" fmla="*/ 1860605 h 1860605"/>
                <a:gd name="connsiteX3" fmla="*/ 0 w 7140270"/>
                <a:gd name="connsiteY3" fmla="*/ 1860605 h 1860605"/>
                <a:gd name="connsiteX4" fmla="*/ 0 w 7140270"/>
                <a:gd name="connsiteY4" fmla="*/ 0 h 1860605"/>
                <a:gd name="connsiteX0" fmla="*/ 0 w 7211832"/>
                <a:gd name="connsiteY0" fmla="*/ 0 h 1892410"/>
                <a:gd name="connsiteX1" fmla="*/ 7211832 w 7211832"/>
                <a:gd name="connsiteY1" fmla="*/ 31805 h 1892410"/>
                <a:gd name="connsiteX2" fmla="*/ 7211832 w 7211832"/>
                <a:gd name="connsiteY2" fmla="*/ 1892410 h 1892410"/>
                <a:gd name="connsiteX3" fmla="*/ 71562 w 7211832"/>
                <a:gd name="connsiteY3" fmla="*/ 1892410 h 1892410"/>
                <a:gd name="connsiteX4" fmla="*/ 0 w 7211832"/>
                <a:gd name="connsiteY4" fmla="*/ 0 h 1892410"/>
                <a:gd name="connsiteX0" fmla="*/ 0 w 7211832"/>
                <a:gd name="connsiteY0" fmla="*/ 0 h 1892410"/>
                <a:gd name="connsiteX1" fmla="*/ 7211832 w 7211832"/>
                <a:gd name="connsiteY1" fmla="*/ 31805 h 1892410"/>
                <a:gd name="connsiteX2" fmla="*/ 7211832 w 7211832"/>
                <a:gd name="connsiteY2" fmla="*/ 1892410 h 1892410"/>
                <a:gd name="connsiteX3" fmla="*/ 71562 w 7211832"/>
                <a:gd name="connsiteY3" fmla="*/ 1892410 h 1892410"/>
                <a:gd name="connsiteX4" fmla="*/ 0 w 7211832"/>
                <a:gd name="connsiteY4" fmla="*/ 0 h 1892410"/>
                <a:gd name="connsiteX0" fmla="*/ 0 w 7211832"/>
                <a:gd name="connsiteY0" fmla="*/ 182961 h 2075371"/>
                <a:gd name="connsiteX1" fmla="*/ 7156173 w 7211832"/>
                <a:gd name="connsiteY1" fmla="*/ 80 h 2075371"/>
                <a:gd name="connsiteX2" fmla="*/ 7211832 w 7211832"/>
                <a:gd name="connsiteY2" fmla="*/ 2075371 h 2075371"/>
                <a:gd name="connsiteX3" fmla="*/ 71562 w 7211832"/>
                <a:gd name="connsiteY3" fmla="*/ 2075371 h 2075371"/>
                <a:gd name="connsiteX4" fmla="*/ 0 w 7211832"/>
                <a:gd name="connsiteY4" fmla="*/ 182961 h 2075371"/>
                <a:gd name="connsiteX0" fmla="*/ 0 w 7227912"/>
                <a:gd name="connsiteY0" fmla="*/ 206128 h 2075370"/>
                <a:gd name="connsiteX1" fmla="*/ 7172253 w 7227912"/>
                <a:gd name="connsiteY1" fmla="*/ 79 h 2075370"/>
                <a:gd name="connsiteX2" fmla="*/ 7227912 w 7227912"/>
                <a:gd name="connsiteY2" fmla="*/ 2075370 h 2075370"/>
                <a:gd name="connsiteX3" fmla="*/ 87642 w 7227912"/>
                <a:gd name="connsiteY3" fmla="*/ 2075370 h 2075370"/>
                <a:gd name="connsiteX4" fmla="*/ 0 w 7227912"/>
                <a:gd name="connsiteY4" fmla="*/ 206128 h 2075370"/>
                <a:gd name="connsiteX0" fmla="*/ 0 w 7227912"/>
                <a:gd name="connsiteY0" fmla="*/ 206099 h 2075341"/>
                <a:gd name="connsiteX1" fmla="*/ 7172253 w 7227912"/>
                <a:gd name="connsiteY1" fmla="*/ 50 h 2075341"/>
                <a:gd name="connsiteX2" fmla="*/ 7227912 w 7227912"/>
                <a:gd name="connsiteY2" fmla="*/ 2075341 h 2075341"/>
                <a:gd name="connsiteX3" fmla="*/ 87642 w 7227912"/>
                <a:gd name="connsiteY3" fmla="*/ 2075341 h 2075341"/>
                <a:gd name="connsiteX4" fmla="*/ 0 w 7227912"/>
                <a:gd name="connsiteY4" fmla="*/ 206099 h 2075341"/>
                <a:gd name="connsiteX0" fmla="*/ 0 w 7227912"/>
                <a:gd name="connsiteY0" fmla="*/ 206099 h 2075341"/>
                <a:gd name="connsiteX1" fmla="*/ 7172253 w 7227912"/>
                <a:gd name="connsiteY1" fmla="*/ 50 h 2075341"/>
                <a:gd name="connsiteX2" fmla="*/ 7227912 w 7227912"/>
                <a:gd name="connsiteY2" fmla="*/ 2075341 h 2075341"/>
                <a:gd name="connsiteX3" fmla="*/ 87642 w 7227912"/>
                <a:gd name="connsiteY3" fmla="*/ 2075341 h 2075341"/>
                <a:gd name="connsiteX4" fmla="*/ 0 w 7227912"/>
                <a:gd name="connsiteY4" fmla="*/ 206099 h 2075341"/>
                <a:gd name="connsiteX0" fmla="*/ 0 w 7227912"/>
                <a:gd name="connsiteY0" fmla="*/ 206672 h 2075914"/>
                <a:gd name="connsiteX1" fmla="*/ 7172253 w 7227912"/>
                <a:gd name="connsiteY1" fmla="*/ 623 h 2075914"/>
                <a:gd name="connsiteX2" fmla="*/ 7227912 w 7227912"/>
                <a:gd name="connsiteY2" fmla="*/ 2075914 h 2075914"/>
                <a:gd name="connsiteX3" fmla="*/ 87642 w 7227912"/>
                <a:gd name="connsiteY3" fmla="*/ 2075914 h 2075914"/>
                <a:gd name="connsiteX4" fmla="*/ 0 w 7227912"/>
                <a:gd name="connsiteY4" fmla="*/ 206672 h 2075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912" h="2075914">
                  <a:moveTo>
                    <a:pt x="0" y="206672"/>
                  </a:moveTo>
                  <a:cubicBezTo>
                    <a:pt x="3064151" y="116890"/>
                    <a:pt x="4768309" y="-9979"/>
                    <a:pt x="7172253" y="623"/>
                  </a:cubicBezTo>
                  <a:lnTo>
                    <a:pt x="7227912" y="2075914"/>
                  </a:lnTo>
                  <a:lnTo>
                    <a:pt x="87642" y="2075914"/>
                  </a:lnTo>
                  <a:lnTo>
                    <a:pt x="0" y="206672"/>
                  </a:lnTo>
                  <a:close/>
                </a:path>
              </a:pathLst>
            </a:custGeom>
            <a:solidFill>
              <a:schemeClr val="accent1">
                <a:lumMod val="60000"/>
                <a:lumOff val="40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p:cNvSpPr txBox="1"/>
            <p:nvPr/>
          </p:nvSpPr>
          <p:spPr>
            <a:xfrm>
              <a:off x="995082" y="2677886"/>
              <a:ext cx="6642847" cy="506591"/>
            </a:xfrm>
            <a:prstGeom prst="rect">
              <a:avLst/>
            </a:prstGeom>
            <a:noFill/>
          </p:spPr>
          <p:txBody>
            <a:bodyPr wrap="square" rtlCol="0">
              <a:spAutoFit/>
            </a:bodyPr>
            <a:lstStyle/>
            <a:p>
              <a:pPr algn="ctr"/>
              <a:r>
                <a:rPr lang="fr-FR" sz="3200" b="1" dirty="0"/>
                <a:t>La Nappe va revenir à  son niveau initial</a:t>
              </a:r>
            </a:p>
          </p:txBody>
        </p:sp>
      </p:grpSp>
      <p:sp>
        <p:nvSpPr>
          <p:cNvPr id="5" name="ZoneTexte 4"/>
          <p:cNvSpPr txBox="1"/>
          <p:nvPr/>
        </p:nvSpPr>
        <p:spPr>
          <a:xfrm>
            <a:off x="2569883" y="6063964"/>
            <a:ext cx="6642847" cy="584775"/>
          </a:xfrm>
          <a:prstGeom prst="rect">
            <a:avLst/>
          </a:prstGeom>
          <a:noFill/>
        </p:spPr>
        <p:txBody>
          <a:bodyPr wrap="square" rtlCol="0">
            <a:spAutoFit/>
          </a:bodyPr>
          <a:lstStyle/>
          <a:p>
            <a:pPr algn="ctr"/>
            <a:r>
              <a:rPr lang="fr-FR" sz="3200" i="1" dirty="0"/>
              <a:t>C’est le cas du lotissement de Rosbruck</a:t>
            </a:r>
          </a:p>
        </p:txBody>
      </p:sp>
      <p:sp>
        <p:nvSpPr>
          <p:cNvPr id="6" name="Espace réservé du numéro de diapositive 5"/>
          <p:cNvSpPr>
            <a:spLocks noGrp="1"/>
          </p:cNvSpPr>
          <p:nvPr>
            <p:ph type="sldNum" sz="quarter" idx="12"/>
          </p:nvPr>
        </p:nvSpPr>
        <p:spPr/>
        <p:txBody>
          <a:bodyPr/>
          <a:lstStyle/>
          <a:p>
            <a:fld id="{7AA7205A-32C8-4B29-B2D9-1BB3C0E110DB}" type="slidenum">
              <a:rPr lang="fr-FR" smtClean="0"/>
              <a:t>37</a:t>
            </a:fld>
            <a:endParaRPr lang="fr-FR" dirty="0"/>
          </a:p>
        </p:txBody>
      </p:sp>
      <p:sp>
        <p:nvSpPr>
          <p:cNvPr id="8" name="ZoneTexte 7"/>
          <p:cNvSpPr txBox="1"/>
          <p:nvPr/>
        </p:nvSpPr>
        <p:spPr>
          <a:xfrm>
            <a:off x="-159011" y="143450"/>
            <a:ext cx="6654800" cy="523220"/>
          </a:xfrm>
          <a:prstGeom prst="rect">
            <a:avLst/>
          </a:prstGeom>
          <a:noFill/>
        </p:spPr>
        <p:txBody>
          <a:bodyPr wrap="square" rtlCol="0">
            <a:spAutoFit/>
          </a:bodyPr>
          <a:lstStyle/>
          <a:p>
            <a:pPr algn="ctr"/>
            <a:r>
              <a:rPr lang="fr-FR" sz="2800" b="1" i="1" dirty="0"/>
              <a:t>Après arrêt du pompage</a:t>
            </a:r>
          </a:p>
        </p:txBody>
      </p:sp>
    </p:spTree>
    <p:extLst>
      <p:ext uri="{BB962C8B-B14F-4D97-AF65-F5344CB8AC3E}">
        <p14:creationId xmlns:p14="http://schemas.microsoft.com/office/powerpoint/2010/main" val="356149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3250" fill="hold"/>
                                        <p:tgtEl>
                                          <p:spTgt spid="7"/>
                                        </p:tgtEl>
                                        <p:attrNameLst>
                                          <p:attrName>ppt_x</p:attrName>
                                        </p:attrNameLst>
                                      </p:cBhvr>
                                      <p:tavLst>
                                        <p:tav tm="0">
                                          <p:val>
                                            <p:strVal val="#ppt_x"/>
                                          </p:val>
                                        </p:tav>
                                        <p:tav tm="100000">
                                          <p:val>
                                            <p:strVal val="#ppt_x"/>
                                          </p:val>
                                        </p:tav>
                                      </p:tavLst>
                                    </p:anim>
                                    <p:anim calcmode="lin" valueType="num">
                                      <p:cBhvr additive="base">
                                        <p:cTn id="14" dur="3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6"/>
          <p:cNvSpPr/>
          <p:nvPr/>
        </p:nvSpPr>
        <p:spPr>
          <a:xfrm>
            <a:off x="1510005" y="3038971"/>
            <a:ext cx="9222766" cy="2168318"/>
          </a:xfrm>
          <a:custGeom>
            <a:avLst/>
            <a:gdLst>
              <a:gd name="connsiteX0" fmla="*/ 0 w 9086303"/>
              <a:gd name="connsiteY0" fmla="*/ 0 h 2138169"/>
              <a:gd name="connsiteX1" fmla="*/ 9086303 w 9086303"/>
              <a:gd name="connsiteY1" fmla="*/ 0 h 2138169"/>
              <a:gd name="connsiteX2" fmla="*/ 9086303 w 9086303"/>
              <a:gd name="connsiteY2" fmla="*/ 2138169 h 2138169"/>
              <a:gd name="connsiteX3" fmla="*/ 0 w 9086303"/>
              <a:gd name="connsiteY3" fmla="*/ 2138169 h 2138169"/>
              <a:gd name="connsiteX4" fmla="*/ 0 w 9086303"/>
              <a:gd name="connsiteY4" fmla="*/ 0 h 2138169"/>
              <a:gd name="connsiteX0" fmla="*/ 37323 w 9086303"/>
              <a:gd name="connsiteY0" fmla="*/ 541176 h 2138169"/>
              <a:gd name="connsiteX1" fmla="*/ 9086303 w 9086303"/>
              <a:gd name="connsiteY1" fmla="*/ 0 h 2138169"/>
              <a:gd name="connsiteX2" fmla="*/ 9086303 w 9086303"/>
              <a:gd name="connsiteY2" fmla="*/ 2138169 h 2138169"/>
              <a:gd name="connsiteX3" fmla="*/ 0 w 9086303"/>
              <a:gd name="connsiteY3" fmla="*/ 2138169 h 2138169"/>
              <a:gd name="connsiteX4" fmla="*/ 37323 w 9086303"/>
              <a:gd name="connsiteY4"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621791 h 2218784"/>
              <a:gd name="connsiteX1" fmla="*/ 892199 w 9086303"/>
              <a:gd name="connsiteY1" fmla="*/ 656956 h 2218784"/>
              <a:gd name="connsiteX2" fmla="*/ 2553048 w 9086303"/>
              <a:gd name="connsiteY2" fmla="*/ 470344 h 2218784"/>
              <a:gd name="connsiteX3" fmla="*/ 9086303 w 9086303"/>
              <a:gd name="connsiteY3" fmla="*/ 80615 h 2218784"/>
              <a:gd name="connsiteX4" fmla="*/ 9086303 w 9086303"/>
              <a:gd name="connsiteY4" fmla="*/ 2218784 h 2218784"/>
              <a:gd name="connsiteX5" fmla="*/ 0 w 9086303"/>
              <a:gd name="connsiteY5" fmla="*/ 2218784 h 2218784"/>
              <a:gd name="connsiteX6" fmla="*/ 37323 w 9086303"/>
              <a:gd name="connsiteY6" fmla="*/ 621791 h 2218784"/>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70285 h 2367278"/>
              <a:gd name="connsiteX1" fmla="*/ 892199 w 9086303"/>
              <a:gd name="connsiteY1" fmla="*/ 805450 h 2367278"/>
              <a:gd name="connsiteX2" fmla="*/ 2581040 w 9086303"/>
              <a:gd name="connsiteY2" fmla="*/ 637499 h 2367278"/>
              <a:gd name="connsiteX3" fmla="*/ 8011455 w 9086303"/>
              <a:gd name="connsiteY3" fmla="*/ 217621 h 2367278"/>
              <a:gd name="connsiteX4" fmla="*/ 8935187 w 9086303"/>
              <a:gd name="connsiteY4" fmla="*/ 59001 h 2367278"/>
              <a:gd name="connsiteX5" fmla="*/ 9086303 w 9086303"/>
              <a:gd name="connsiteY5" fmla="*/ 229109 h 2367278"/>
              <a:gd name="connsiteX6" fmla="*/ 9086303 w 9086303"/>
              <a:gd name="connsiteY6" fmla="*/ 2367278 h 2367278"/>
              <a:gd name="connsiteX7" fmla="*/ 0 w 9086303"/>
              <a:gd name="connsiteY7" fmla="*/ 2367278 h 2367278"/>
              <a:gd name="connsiteX8" fmla="*/ 37323 w 9086303"/>
              <a:gd name="connsiteY8" fmla="*/ 770285 h 2367278"/>
              <a:gd name="connsiteX0" fmla="*/ 37323 w 9086303"/>
              <a:gd name="connsiteY0" fmla="*/ 720204 h 2317197"/>
              <a:gd name="connsiteX1" fmla="*/ 892199 w 9086303"/>
              <a:gd name="connsiteY1" fmla="*/ 755369 h 2317197"/>
              <a:gd name="connsiteX2" fmla="*/ 2581040 w 9086303"/>
              <a:gd name="connsiteY2" fmla="*/ 587418 h 2317197"/>
              <a:gd name="connsiteX3" fmla="*/ 8011455 w 9086303"/>
              <a:gd name="connsiteY3" fmla="*/ 167540 h 2317197"/>
              <a:gd name="connsiteX4" fmla="*/ 9086303 w 9086303"/>
              <a:gd name="connsiteY4" fmla="*/ 179028 h 2317197"/>
              <a:gd name="connsiteX5" fmla="*/ 9086303 w 9086303"/>
              <a:gd name="connsiteY5" fmla="*/ 2317197 h 2317197"/>
              <a:gd name="connsiteX6" fmla="*/ 0 w 9086303"/>
              <a:gd name="connsiteY6" fmla="*/ 2317197 h 2317197"/>
              <a:gd name="connsiteX7" fmla="*/ 37323 w 9086303"/>
              <a:gd name="connsiteY7" fmla="*/ 720204 h 2317197"/>
              <a:gd name="connsiteX0" fmla="*/ 37323 w 9335893"/>
              <a:gd name="connsiteY0" fmla="*/ 712294 h 2309287"/>
              <a:gd name="connsiteX1" fmla="*/ 892199 w 9335893"/>
              <a:gd name="connsiteY1" fmla="*/ 747459 h 2309287"/>
              <a:gd name="connsiteX2" fmla="*/ 2581040 w 9335893"/>
              <a:gd name="connsiteY2" fmla="*/ 579508 h 2309287"/>
              <a:gd name="connsiteX3" fmla="*/ 8011455 w 9335893"/>
              <a:gd name="connsiteY3" fmla="*/ 159630 h 2309287"/>
              <a:gd name="connsiteX4" fmla="*/ 9289750 w 9335893"/>
              <a:gd name="connsiteY4" fmla="*/ 168961 h 2309287"/>
              <a:gd name="connsiteX5" fmla="*/ 9086303 w 9335893"/>
              <a:gd name="connsiteY5" fmla="*/ 171118 h 2309287"/>
              <a:gd name="connsiteX6" fmla="*/ 9086303 w 9335893"/>
              <a:gd name="connsiteY6" fmla="*/ 2309287 h 2309287"/>
              <a:gd name="connsiteX7" fmla="*/ 0 w 9335893"/>
              <a:gd name="connsiteY7" fmla="*/ 2309287 h 2309287"/>
              <a:gd name="connsiteX8" fmla="*/ 37323 w 9335893"/>
              <a:gd name="connsiteY8" fmla="*/ 712294 h 2309287"/>
              <a:gd name="connsiteX0" fmla="*/ 37323 w 9086303"/>
              <a:gd name="connsiteY0" fmla="*/ 720203 h 2317196"/>
              <a:gd name="connsiteX1" fmla="*/ 892199 w 9086303"/>
              <a:gd name="connsiteY1" fmla="*/ 755368 h 2317196"/>
              <a:gd name="connsiteX2" fmla="*/ 2581040 w 9086303"/>
              <a:gd name="connsiteY2" fmla="*/ 587417 h 2317196"/>
              <a:gd name="connsiteX3" fmla="*/ 8011455 w 9086303"/>
              <a:gd name="connsiteY3" fmla="*/ 167539 h 2317196"/>
              <a:gd name="connsiteX4" fmla="*/ 9086303 w 9086303"/>
              <a:gd name="connsiteY4" fmla="*/ 179027 h 2317196"/>
              <a:gd name="connsiteX5" fmla="*/ 9086303 w 9086303"/>
              <a:gd name="connsiteY5" fmla="*/ 2317196 h 2317196"/>
              <a:gd name="connsiteX6" fmla="*/ 0 w 9086303"/>
              <a:gd name="connsiteY6" fmla="*/ 2317196 h 2317196"/>
              <a:gd name="connsiteX7" fmla="*/ 37323 w 9086303"/>
              <a:gd name="connsiteY7" fmla="*/ 720203 h 2317196"/>
              <a:gd name="connsiteX0" fmla="*/ 37323 w 9086303"/>
              <a:gd name="connsiteY0" fmla="*/ 824319 h 2421312"/>
              <a:gd name="connsiteX1" fmla="*/ 892199 w 9086303"/>
              <a:gd name="connsiteY1" fmla="*/ 859484 h 2421312"/>
              <a:gd name="connsiteX2" fmla="*/ 2581040 w 9086303"/>
              <a:gd name="connsiteY2" fmla="*/ 691533 h 2421312"/>
              <a:gd name="connsiteX3" fmla="*/ 8011455 w 9086303"/>
              <a:gd name="connsiteY3" fmla="*/ 271655 h 2421312"/>
              <a:gd name="connsiteX4" fmla="*/ 8946344 w 9086303"/>
              <a:gd name="connsiteY4" fmla="*/ 143184 h 2421312"/>
              <a:gd name="connsiteX5" fmla="*/ 9086303 w 9086303"/>
              <a:gd name="connsiteY5" fmla="*/ 2421312 h 2421312"/>
              <a:gd name="connsiteX6" fmla="*/ 0 w 9086303"/>
              <a:gd name="connsiteY6" fmla="*/ 2421312 h 2421312"/>
              <a:gd name="connsiteX7" fmla="*/ 37323 w 9086303"/>
              <a:gd name="connsiteY7" fmla="*/ 824319 h 2421312"/>
              <a:gd name="connsiteX0" fmla="*/ 37323 w 9647893"/>
              <a:gd name="connsiteY0" fmla="*/ 552664 h 2149657"/>
              <a:gd name="connsiteX1" fmla="*/ 892199 w 9647893"/>
              <a:gd name="connsiteY1" fmla="*/ 587829 h 2149657"/>
              <a:gd name="connsiteX2" fmla="*/ 2581040 w 9647893"/>
              <a:gd name="connsiteY2" fmla="*/ 419878 h 2149657"/>
              <a:gd name="connsiteX3" fmla="*/ 8011455 w 9647893"/>
              <a:gd name="connsiteY3" fmla="*/ 0 h 2149657"/>
              <a:gd name="connsiteX4" fmla="*/ 9086303 w 9647893"/>
              <a:gd name="connsiteY4" fmla="*/ 2149657 h 2149657"/>
              <a:gd name="connsiteX5" fmla="*/ 0 w 9647893"/>
              <a:gd name="connsiteY5" fmla="*/ 2149657 h 2149657"/>
              <a:gd name="connsiteX6" fmla="*/ 37323 w 9647893"/>
              <a:gd name="connsiteY6" fmla="*/ 552664 h 2149657"/>
              <a:gd name="connsiteX0" fmla="*/ 37323 w 9854264"/>
              <a:gd name="connsiteY0" fmla="*/ 534003 h 2130996"/>
              <a:gd name="connsiteX1" fmla="*/ 892199 w 9854264"/>
              <a:gd name="connsiteY1" fmla="*/ 569168 h 2130996"/>
              <a:gd name="connsiteX2" fmla="*/ 2581040 w 9854264"/>
              <a:gd name="connsiteY2" fmla="*/ 401217 h 2130996"/>
              <a:gd name="connsiteX3" fmla="*/ 8741512 w 9854264"/>
              <a:gd name="connsiteY3" fmla="*/ 0 h 2130996"/>
              <a:gd name="connsiteX4" fmla="*/ 9086303 w 9854264"/>
              <a:gd name="connsiteY4" fmla="*/ 2130996 h 2130996"/>
              <a:gd name="connsiteX5" fmla="*/ 0 w 9854264"/>
              <a:gd name="connsiteY5" fmla="*/ 2130996 h 2130996"/>
              <a:gd name="connsiteX6" fmla="*/ 37323 w 9854264"/>
              <a:gd name="connsiteY6" fmla="*/ 534003 h 2130996"/>
              <a:gd name="connsiteX0" fmla="*/ 37323 w 9619849"/>
              <a:gd name="connsiteY0" fmla="*/ 534003 h 2130996"/>
              <a:gd name="connsiteX1" fmla="*/ 892199 w 9619849"/>
              <a:gd name="connsiteY1" fmla="*/ 569168 h 2130996"/>
              <a:gd name="connsiteX2" fmla="*/ 2581040 w 9619849"/>
              <a:gd name="connsiteY2" fmla="*/ 401217 h 2130996"/>
              <a:gd name="connsiteX3" fmla="*/ 8741512 w 9619849"/>
              <a:gd name="connsiteY3" fmla="*/ 0 h 2130996"/>
              <a:gd name="connsiteX4" fmla="*/ 9086303 w 9619849"/>
              <a:gd name="connsiteY4" fmla="*/ 2130996 h 2130996"/>
              <a:gd name="connsiteX5" fmla="*/ 0 w 9619849"/>
              <a:gd name="connsiteY5" fmla="*/ 2130996 h 2130996"/>
              <a:gd name="connsiteX6" fmla="*/ 37323 w 9619849"/>
              <a:gd name="connsiteY6" fmla="*/ 534003 h 2130996"/>
              <a:gd name="connsiteX0" fmla="*/ 37323 w 9591748"/>
              <a:gd name="connsiteY0" fmla="*/ 534003 h 2140326"/>
              <a:gd name="connsiteX1" fmla="*/ 892199 w 9591748"/>
              <a:gd name="connsiteY1" fmla="*/ 569168 h 2140326"/>
              <a:gd name="connsiteX2" fmla="*/ 2581040 w 9591748"/>
              <a:gd name="connsiteY2" fmla="*/ 401217 h 2140326"/>
              <a:gd name="connsiteX3" fmla="*/ 8741512 w 9591748"/>
              <a:gd name="connsiteY3" fmla="*/ 0 h 2140326"/>
              <a:gd name="connsiteX4" fmla="*/ 9050651 w 9591748"/>
              <a:gd name="connsiteY4" fmla="*/ 2140326 h 2140326"/>
              <a:gd name="connsiteX5" fmla="*/ 0 w 9591748"/>
              <a:gd name="connsiteY5" fmla="*/ 2130996 h 2140326"/>
              <a:gd name="connsiteX6" fmla="*/ 37323 w 9591748"/>
              <a:gd name="connsiteY6" fmla="*/ 534003 h 2140326"/>
              <a:gd name="connsiteX0" fmla="*/ 37323 w 9066600"/>
              <a:gd name="connsiteY0" fmla="*/ 534003 h 2140326"/>
              <a:gd name="connsiteX1" fmla="*/ 892199 w 9066600"/>
              <a:gd name="connsiteY1" fmla="*/ 569168 h 2140326"/>
              <a:gd name="connsiteX2" fmla="*/ 2581040 w 9066600"/>
              <a:gd name="connsiteY2" fmla="*/ 401217 h 2140326"/>
              <a:gd name="connsiteX3" fmla="*/ 8741512 w 9066600"/>
              <a:gd name="connsiteY3" fmla="*/ 0 h 2140326"/>
              <a:gd name="connsiteX4" fmla="*/ 9050651 w 9066600"/>
              <a:gd name="connsiteY4" fmla="*/ 2140326 h 2140326"/>
              <a:gd name="connsiteX5" fmla="*/ 0 w 9066600"/>
              <a:gd name="connsiteY5" fmla="*/ 2130996 h 2140326"/>
              <a:gd name="connsiteX6" fmla="*/ 37323 w 9066600"/>
              <a:gd name="connsiteY6" fmla="*/ 534003 h 2140326"/>
              <a:gd name="connsiteX0" fmla="*/ 37323 w 8799797"/>
              <a:gd name="connsiteY0" fmla="*/ 534003 h 2168318"/>
              <a:gd name="connsiteX1" fmla="*/ 892199 w 8799797"/>
              <a:gd name="connsiteY1" fmla="*/ 569168 h 2168318"/>
              <a:gd name="connsiteX2" fmla="*/ 2581040 w 8799797"/>
              <a:gd name="connsiteY2" fmla="*/ 401217 h 2168318"/>
              <a:gd name="connsiteX3" fmla="*/ 8741512 w 8799797"/>
              <a:gd name="connsiteY3" fmla="*/ 0 h 2168318"/>
              <a:gd name="connsiteX4" fmla="*/ 8711961 w 8799797"/>
              <a:gd name="connsiteY4" fmla="*/ 2168318 h 2168318"/>
              <a:gd name="connsiteX5" fmla="*/ 0 w 8799797"/>
              <a:gd name="connsiteY5" fmla="*/ 2130996 h 2168318"/>
              <a:gd name="connsiteX6" fmla="*/ 37323 w 8799797"/>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76630"/>
              <a:gd name="connsiteY0" fmla="*/ 534003 h 2168318"/>
              <a:gd name="connsiteX1" fmla="*/ 892199 w 8776630"/>
              <a:gd name="connsiteY1" fmla="*/ 569168 h 2168318"/>
              <a:gd name="connsiteX2" fmla="*/ 2581040 w 8776630"/>
              <a:gd name="connsiteY2" fmla="*/ 401217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41007 w 8776630"/>
              <a:gd name="connsiteY2" fmla="*/ 681136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2801815 w 8776630"/>
              <a:gd name="connsiteY2" fmla="*/ 411264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30512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75077 w 8776630"/>
              <a:gd name="connsiteY2" fmla="*/ 47657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691652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36218 w 8776630"/>
              <a:gd name="connsiteY3" fmla="*/ 587829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46236 w 8776630"/>
              <a:gd name="connsiteY0" fmla="*/ 319399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46236 w 8776630"/>
              <a:gd name="connsiteY0" fmla="*/ 319399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5718393 w 8776630"/>
              <a:gd name="connsiteY4" fmla="*/ 401217 h 2168318"/>
              <a:gd name="connsiteX5" fmla="*/ 8741512 w 8776630"/>
              <a:gd name="connsiteY5" fmla="*/ 0 h 2168318"/>
              <a:gd name="connsiteX6" fmla="*/ 8711961 w 8776630"/>
              <a:gd name="connsiteY6" fmla="*/ 2168318 h 2168318"/>
              <a:gd name="connsiteX7" fmla="*/ 0 w 8776630"/>
              <a:gd name="connsiteY7" fmla="*/ 2130996 h 2168318"/>
              <a:gd name="connsiteX8" fmla="*/ 1672 w 8776630"/>
              <a:gd name="connsiteY8"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0552 w 8776630"/>
              <a:gd name="connsiteY0" fmla="*/ 645971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35489 w 8776630"/>
              <a:gd name="connsiteY1" fmla="*/ 29858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6630" h="2168318">
                <a:moveTo>
                  <a:pt x="19430" y="813922"/>
                </a:moveTo>
                <a:cubicBezTo>
                  <a:pt x="844726" y="788321"/>
                  <a:pt x="1616744" y="669413"/>
                  <a:pt x="2397643" y="550506"/>
                </a:cubicBezTo>
                <a:cubicBezTo>
                  <a:pt x="2775204" y="554931"/>
                  <a:pt x="2297419" y="520122"/>
                  <a:pt x="2953234" y="607207"/>
                </a:cubicBezTo>
                <a:cubicBezTo>
                  <a:pt x="3697641" y="806727"/>
                  <a:pt x="3325070" y="754043"/>
                  <a:pt x="3781456" y="767919"/>
                </a:cubicBezTo>
                <a:cubicBezTo>
                  <a:pt x="4072481" y="813365"/>
                  <a:pt x="4661877" y="707738"/>
                  <a:pt x="4984700" y="646621"/>
                </a:cubicBezTo>
                <a:cubicBezTo>
                  <a:pt x="5396653" y="473537"/>
                  <a:pt x="5049179" y="499656"/>
                  <a:pt x="5718393" y="401217"/>
                </a:cubicBezTo>
                <a:cubicBezTo>
                  <a:pt x="6521372" y="37323"/>
                  <a:pt x="7649831" y="27992"/>
                  <a:pt x="8741512" y="0"/>
                </a:cubicBezTo>
                <a:cubicBezTo>
                  <a:pt x="8842173" y="2163750"/>
                  <a:pt x="8692440" y="2164606"/>
                  <a:pt x="8711961" y="2168318"/>
                </a:cubicBezTo>
                <a:lnTo>
                  <a:pt x="0" y="2130996"/>
                </a:lnTo>
                <a:cubicBezTo>
                  <a:pt x="557" y="1545792"/>
                  <a:pt x="18873" y="1399126"/>
                  <a:pt x="19430" y="813922"/>
                </a:cubicBezTo>
                <a:close/>
              </a:path>
            </a:pathLst>
          </a:custGeom>
          <a:pattFill prst="pct75">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p:cNvSpPr/>
          <p:nvPr/>
        </p:nvSpPr>
        <p:spPr>
          <a:xfrm>
            <a:off x="1522582" y="3061269"/>
            <a:ext cx="9222766" cy="2168318"/>
          </a:xfrm>
          <a:custGeom>
            <a:avLst/>
            <a:gdLst>
              <a:gd name="connsiteX0" fmla="*/ 0 w 9086303"/>
              <a:gd name="connsiteY0" fmla="*/ 0 h 2138169"/>
              <a:gd name="connsiteX1" fmla="*/ 9086303 w 9086303"/>
              <a:gd name="connsiteY1" fmla="*/ 0 h 2138169"/>
              <a:gd name="connsiteX2" fmla="*/ 9086303 w 9086303"/>
              <a:gd name="connsiteY2" fmla="*/ 2138169 h 2138169"/>
              <a:gd name="connsiteX3" fmla="*/ 0 w 9086303"/>
              <a:gd name="connsiteY3" fmla="*/ 2138169 h 2138169"/>
              <a:gd name="connsiteX4" fmla="*/ 0 w 9086303"/>
              <a:gd name="connsiteY4" fmla="*/ 0 h 2138169"/>
              <a:gd name="connsiteX0" fmla="*/ 37323 w 9086303"/>
              <a:gd name="connsiteY0" fmla="*/ 541176 h 2138169"/>
              <a:gd name="connsiteX1" fmla="*/ 9086303 w 9086303"/>
              <a:gd name="connsiteY1" fmla="*/ 0 h 2138169"/>
              <a:gd name="connsiteX2" fmla="*/ 9086303 w 9086303"/>
              <a:gd name="connsiteY2" fmla="*/ 2138169 h 2138169"/>
              <a:gd name="connsiteX3" fmla="*/ 0 w 9086303"/>
              <a:gd name="connsiteY3" fmla="*/ 2138169 h 2138169"/>
              <a:gd name="connsiteX4" fmla="*/ 37323 w 9086303"/>
              <a:gd name="connsiteY4"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621791 h 2218784"/>
              <a:gd name="connsiteX1" fmla="*/ 892199 w 9086303"/>
              <a:gd name="connsiteY1" fmla="*/ 656956 h 2218784"/>
              <a:gd name="connsiteX2" fmla="*/ 2553048 w 9086303"/>
              <a:gd name="connsiteY2" fmla="*/ 470344 h 2218784"/>
              <a:gd name="connsiteX3" fmla="*/ 9086303 w 9086303"/>
              <a:gd name="connsiteY3" fmla="*/ 80615 h 2218784"/>
              <a:gd name="connsiteX4" fmla="*/ 9086303 w 9086303"/>
              <a:gd name="connsiteY4" fmla="*/ 2218784 h 2218784"/>
              <a:gd name="connsiteX5" fmla="*/ 0 w 9086303"/>
              <a:gd name="connsiteY5" fmla="*/ 2218784 h 2218784"/>
              <a:gd name="connsiteX6" fmla="*/ 37323 w 9086303"/>
              <a:gd name="connsiteY6" fmla="*/ 621791 h 2218784"/>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70285 h 2367278"/>
              <a:gd name="connsiteX1" fmla="*/ 892199 w 9086303"/>
              <a:gd name="connsiteY1" fmla="*/ 805450 h 2367278"/>
              <a:gd name="connsiteX2" fmla="*/ 2581040 w 9086303"/>
              <a:gd name="connsiteY2" fmla="*/ 637499 h 2367278"/>
              <a:gd name="connsiteX3" fmla="*/ 8011455 w 9086303"/>
              <a:gd name="connsiteY3" fmla="*/ 217621 h 2367278"/>
              <a:gd name="connsiteX4" fmla="*/ 8935187 w 9086303"/>
              <a:gd name="connsiteY4" fmla="*/ 59001 h 2367278"/>
              <a:gd name="connsiteX5" fmla="*/ 9086303 w 9086303"/>
              <a:gd name="connsiteY5" fmla="*/ 229109 h 2367278"/>
              <a:gd name="connsiteX6" fmla="*/ 9086303 w 9086303"/>
              <a:gd name="connsiteY6" fmla="*/ 2367278 h 2367278"/>
              <a:gd name="connsiteX7" fmla="*/ 0 w 9086303"/>
              <a:gd name="connsiteY7" fmla="*/ 2367278 h 2367278"/>
              <a:gd name="connsiteX8" fmla="*/ 37323 w 9086303"/>
              <a:gd name="connsiteY8" fmla="*/ 770285 h 2367278"/>
              <a:gd name="connsiteX0" fmla="*/ 37323 w 9086303"/>
              <a:gd name="connsiteY0" fmla="*/ 720204 h 2317197"/>
              <a:gd name="connsiteX1" fmla="*/ 892199 w 9086303"/>
              <a:gd name="connsiteY1" fmla="*/ 755369 h 2317197"/>
              <a:gd name="connsiteX2" fmla="*/ 2581040 w 9086303"/>
              <a:gd name="connsiteY2" fmla="*/ 587418 h 2317197"/>
              <a:gd name="connsiteX3" fmla="*/ 8011455 w 9086303"/>
              <a:gd name="connsiteY3" fmla="*/ 167540 h 2317197"/>
              <a:gd name="connsiteX4" fmla="*/ 9086303 w 9086303"/>
              <a:gd name="connsiteY4" fmla="*/ 179028 h 2317197"/>
              <a:gd name="connsiteX5" fmla="*/ 9086303 w 9086303"/>
              <a:gd name="connsiteY5" fmla="*/ 2317197 h 2317197"/>
              <a:gd name="connsiteX6" fmla="*/ 0 w 9086303"/>
              <a:gd name="connsiteY6" fmla="*/ 2317197 h 2317197"/>
              <a:gd name="connsiteX7" fmla="*/ 37323 w 9086303"/>
              <a:gd name="connsiteY7" fmla="*/ 720204 h 2317197"/>
              <a:gd name="connsiteX0" fmla="*/ 37323 w 9335893"/>
              <a:gd name="connsiteY0" fmla="*/ 712294 h 2309287"/>
              <a:gd name="connsiteX1" fmla="*/ 892199 w 9335893"/>
              <a:gd name="connsiteY1" fmla="*/ 747459 h 2309287"/>
              <a:gd name="connsiteX2" fmla="*/ 2581040 w 9335893"/>
              <a:gd name="connsiteY2" fmla="*/ 579508 h 2309287"/>
              <a:gd name="connsiteX3" fmla="*/ 8011455 w 9335893"/>
              <a:gd name="connsiteY3" fmla="*/ 159630 h 2309287"/>
              <a:gd name="connsiteX4" fmla="*/ 9289750 w 9335893"/>
              <a:gd name="connsiteY4" fmla="*/ 168961 h 2309287"/>
              <a:gd name="connsiteX5" fmla="*/ 9086303 w 9335893"/>
              <a:gd name="connsiteY5" fmla="*/ 171118 h 2309287"/>
              <a:gd name="connsiteX6" fmla="*/ 9086303 w 9335893"/>
              <a:gd name="connsiteY6" fmla="*/ 2309287 h 2309287"/>
              <a:gd name="connsiteX7" fmla="*/ 0 w 9335893"/>
              <a:gd name="connsiteY7" fmla="*/ 2309287 h 2309287"/>
              <a:gd name="connsiteX8" fmla="*/ 37323 w 9335893"/>
              <a:gd name="connsiteY8" fmla="*/ 712294 h 2309287"/>
              <a:gd name="connsiteX0" fmla="*/ 37323 w 9086303"/>
              <a:gd name="connsiteY0" fmla="*/ 720203 h 2317196"/>
              <a:gd name="connsiteX1" fmla="*/ 892199 w 9086303"/>
              <a:gd name="connsiteY1" fmla="*/ 755368 h 2317196"/>
              <a:gd name="connsiteX2" fmla="*/ 2581040 w 9086303"/>
              <a:gd name="connsiteY2" fmla="*/ 587417 h 2317196"/>
              <a:gd name="connsiteX3" fmla="*/ 8011455 w 9086303"/>
              <a:gd name="connsiteY3" fmla="*/ 167539 h 2317196"/>
              <a:gd name="connsiteX4" fmla="*/ 9086303 w 9086303"/>
              <a:gd name="connsiteY4" fmla="*/ 179027 h 2317196"/>
              <a:gd name="connsiteX5" fmla="*/ 9086303 w 9086303"/>
              <a:gd name="connsiteY5" fmla="*/ 2317196 h 2317196"/>
              <a:gd name="connsiteX6" fmla="*/ 0 w 9086303"/>
              <a:gd name="connsiteY6" fmla="*/ 2317196 h 2317196"/>
              <a:gd name="connsiteX7" fmla="*/ 37323 w 9086303"/>
              <a:gd name="connsiteY7" fmla="*/ 720203 h 2317196"/>
              <a:gd name="connsiteX0" fmla="*/ 37323 w 9086303"/>
              <a:gd name="connsiteY0" fmla="*/ 824319 h 2421312"/>
              <a:gd name="connsiteX1" fmla="*/ 892199 w 9086303"/>
              <a:gd name="connsiteY1" fmla="*/ 859484 h 2421312"/>
              <a:gd name="connsiteX2" fmla="*/ 2581040 w 9086303"/>
              <a:gd name="connsiteY2" fmla="*/ 691533 h 2421312"/>
              <a:gd name="connsiteX3" fmla="*/ 8011455 w 9086303"/>
              <a:gd name="connsiteY3" fmla="*/ 271655 h 2421312"/>
              <a:gd name="connsiteX4" fmla="*/ 8946344 w 9086303"/>
              <a:gd name="connsiteY4" fmla="*/ 143184 h 2421312"/>
              <a:gd name="connsiteX5" fmla="*/ 9086303 w 9086303"/>
              <a:gd name="connsiteY5" fmla="*/ 2421312 h 2421312"/>
              <a:gd name="connsiteX6" fmla="*/ 0 w 9086303"/>
              <a:gd name="connsiteY6" fmla="*/ 2421312 h 2421312"/>
              <a:gd name="connsiteX7" fmla="*/ 37323 w 9086303"/>
              <a:gd name="connsiteY7" fmla="*/ 824319 h 2421312"/>
              <a:gd name="connsiteX0" fmla="*/ 37323 w 9647893"/>
              <a:gd name="connsiteY0" fmla="*/ 552664 h 2149657"/>
              <a:gd name="connsiteX1" fmla="*/ 892199 w 9647893"/>
              <a:gd name="connsiteY1" fmla="*/ 587829 h 2149657"/>
              <a:gd name="connsiteX2" fmla="*/ 2581040 w 9647893"/>
              <a:gd name="connsiteY2" fmla="*/ 419878 h 2149657"/>
              <a:gd name="connsiteX3" fmla="*/ 8011455 w 9647893"/>
              <a:gd name="connsiteY3" fmla="*/ 0 h 2149657"/>
              <a:gd name="connsiteX4" fmla="*/ 9086303 w 9647893"/>
              <a:gd name="connsiteY4" fmla="*/ 2149657 h 2149657"/>
              <a:gd name="connsiteX5" fmla="*/ 0 w 9647893"/>
              <a:gd name="connsiteY5" fmla="*/ 2149657 h 2149657"/>
              <a:gd name="connsiteX6" fmla="*/ 37323 w 9647893"/>
              <a:gd name="connsiteY6" fmla="*/ 552664 h 2149657"/>
              <a:gd name="connsiteX0" fmla="*/ 37323 w 9854264"/>
              <a:gd name="connsiteY0" fmla="*/ 534003 h 2130996"/>
              <a:gd name="connsiteX1" fmla="*/ 892199 w 9854264"/>
              <a:gd name="connsiteY1" fmla="*/ 569168 h 2130996"/>
              <a:gd name="connsiteX2" fmla="*/ 2581040 w 9854264"/>
              <a:gd name="connsiteY2" fmla="*/ 401217 h 2130996"/>
              <a:gd name="connsiteX3" fmla="*/ 8741512 w 9854264"/>
              <a:gd name="connsiteY3" fmla="*/ 0 h 2130996"/>
              <a:gd name="connsiteX4" fmla="*/ 9086303 w 9854264"/>
              <a:gd name="connsiteY4" fmla="*/ 2130996 h 2130996"/>
              <a:gd name="connsiteX5" fmla="*/ 0 w 9854264"/>
              <a:gd name="connsiteY5" fmla="*/ 2130996 h 2130996"/>
              <a:gd name="connsiteX6" fmla="*/ 37323 w 9854264"/>
              <a:gd name="connsiteY6" fmla="*/ 534003 h 2130996"/>
              <a:gd name="connsiteX0" fmla="*/ 37323 w 9619849"/>
              <a:gd name="connsiteY0" fmla="*/ 534003 h 2130996"/>
              <a:gd name="connsiteX1" fmla="*/ 892199 w 9619849"/>
              <a:gd name="connsiteY1" fmla="*/ 569168 h 2130996"/>
              <a:gd name="connsiteX2" fmla="*/ 2581040 w 9619849"/>
              <a:gd name="connsiteY2" fmla="*/ 401217 h 2130996"/>
              <a:gd name="connsiteX3" fmla="*/ 8741512 w 9619849"/>
              <a:gd name="connsiteY3" fmla="*/ 0 h 2130996"/>
              <a:gd name="connsiteX4" fmla="*/ 9086303 w 9619849"/>
              <a:gd name="connsiteY4" fmla="*/ 2130996 h 2130996"/>
              <a:gd name="connsiteX5" fmla="*/ 0 w 9619849"/>
              <a:gd name="connsiteY5" fmla="*/ 2130996 h 2130996"/>
              <a:gd name="connsiteX6" fmla="*/ 37323 w 9619849"/>
              <a:gd name="connsiteY6" fmla="*/ 534003 h 2130996"/>
              <a:gd name="connsiteX0" fmla="*/ 37323 w 9591748"/>
              <a:gd name="connsiteY0" fmla="*/ 534003 h 2140326"/>
              <a:gd name="connsiteX1" fmla="*/ 892199 w 9591748"/>
              <a:gd name="connsiteY1" fmla="*/ 569168 h 2140326"/>
              <a:gd name="connsiteX2" fmla="*/ 2581040 w 9591748"/>
              <a:gd name="connsiteY2" fmla="*/ 401217 h 2140326"/>
              <a:gd name="connsiteX3" fmla="*/ 8741512 w 9591748"/>
              <a:gd name="connsiteY3" fmla="*/ 0 h 2140326"/>
              <a:gd name="connsiteX4" fmla="*/ 9050651 w 9591748"/>
              <a:gd name="connsiteY4" fmla="*/ 2140326 h 2140326"/>
              <a:gd name="connsiteX5" fmla="*/ 0 w 9591748"/>
              <a:gd name="connsiteY5" fmla="*/ 2130996 h 2140326"/>
              <a:gd name="connsiteX6" fmla="*/ 37323 w 9591748"/>
              <a:gd name="connsiteY6" fmla="*/ 534003 h 2140326"/>
              <a:gd name="connsiteX0" fmla="*/ 37323 w 9066600"/>
              <a:gd name="connsiteY0" fmla="*/ 534003 h 2140326"/>
              <a:gd name="connsiteX1" fmla="*/ 892199 w 9066600"/>
              <a:gd name="connsiteY1" fmla="*/ 569168 h 2140326"/>
              <a:gd name="connsiteX2" fmla="*/ 2581040 w 9066600"/>
              <a:gd name="connsiteY2" fmla="*/ 401217 h 2140326"/>
              <a:gd name="connsiteX3" fmla="*/ 8741512 w 9066600"/>
              <a:gd name="connsiteY3" fmla="*/ 0 h 2140326"/>
              <a:gd name="connsiteX4" fmla="*/ 9050651 w 9066600"/>
              <a:gd name="connsiteY4" fmla="*/ 2140326 h 2140326"/>
              <a:gd name="connsiteX5" fmla="*/ 0 w 9066600"/>
              <a:gd name="connsiteY5" fmla="*/ 2130996 h 2140326"/>
              <a:gd name="connsiteX6" fmla="*/ 37323 w 9066600"/>
              <a:gd name="connsiteY6" fmla="*/ 534003 h 2140326"/>
              <a:gd name="connsiteX0" fmla="*/ 37323 w 8799797"/>
              <a:gd name="connsiteY0" fmla="*/ 534003 h 2168318"/>
              <a:gd name="connsiteX1" fmla="*/ 892199 w 8799797"/>
              <a:gd name="connsiteY1" fmla="*/ 569168 h 2168318"/>
              <a:gd name="connsiteX2" fmla="*/ 2581040 w 8799797"/>
              <a:gd name="connsiteY2" fmla="*/ 401217 h 2168318"/>
              <a:gd name="connsiteX3" fmla="*/ 8741512 w 8799797"/>
              <a:gd name="connsiteY3" fmla="*/ 0 h 2168318"/>
              <a:gd name="connsiteX4" fmla="*/ 8711961 w 8799797"/>
              <a:gd name="connsiteY4" fmla="*/ 2168318 h 2168318"/>
              <a:gd name="connsiteX5" fmla="*/ 0 w 8799797"/>
              <a:gd name="connsiteY5" fmla="*/ 2130996 h 2168318"/>
              <a:gd name="connsiteX6" fmla="*/ 37323 w 8799797"/>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76630"/>
              <a:gd name="connsiteY0" fmla="*/ 534003 h 2168318"/>
              <a:gd name="connsiteX1" fmla="*/ 892199 w 8776630"/>
              <a:gd name="connsiteY1" fmla="*/ 569168 h 2168318"/>
              <a:gd name="connsiteX2" fmla="*/ 2581040 w 8776630"/>
              <a:gd name="connsiteY2" fmla="*/ 401217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41007 w 8776630"/>
              <a:gd name="connsiteY2" fmla="*/ 681136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2801815 w 8776630"/>
              <a:gd name="connsiteY2" fmla="*/ 411264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30512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75077 w 8776630"/>
              <a:gd name="connsiteY2" fmla="*/ 47657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691652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36218 w 8776630"/>
              <a:gd name="connsiteY3" fmla="*/ 587829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46236 w 8776630"/>
              <a:gd name="connsiteY0" fmla="*/ 319399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46236 w 8776630"/>
              <a:gd name="connsiteY0" fmla="*/ 319399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5718393 w 8776630"/>
              <a:gd name="connsiteY4" fmla="*/ 401217 h 2168318"/>
              <a:gd name="connsiteX5" fmla="*/ 8741512 w 8776630"/>
              <a:gd name="connsiteY5" fmla="*/ 0 h 2168318"/>
              <a:gd name="connsiteX6" fmla="*/ 8711961 w 8776630"/>
              <a:gd name="connsiteY6" fmla="*/ 2168318 h 2168318"/>
              <a:gd name="connsiteX7" fmla="*/ 0 w 8776630"/>
              <a:gd name="connsiteY7" fmla="*/ 2130996 h 2168318"/>
              <a:gd name="connsiteX8" fmla="*/ 1672 w 8776630"/>
              <a:gd name="connsiteY8"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0552 w 8776630"/>
              <a:gd name="connsiteY0" fmla="*/ 645971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35489 w 8776630"/>
              <a:gd name="connsiteY1" fmla="*/ 29858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6630" h="2168318">
                <a:moveTo>
                  <a:pt x="19430" y="813922"/>
                </a:moveTo>
                <a:cubicBezTo>
                  <a:pt x="844726" y="788321"/>
                  <a:pt x="1616744" y="669413"/>
                  <a:pt x="2397643" y="550506"/>
                </a:cubicBezTo>
                <a:cubicBezTo>
                  <a:pt x="2775204" y="554931"/>
                  <a:pt x="2297419" y="520122"/>
                  <a:pt x="2953234" y="607207"/>
                </a:cubicBezTo>
                <a:cubicBezTo>
                  <a:pt x="3697641" y="806727"/>
                  <a:pt x="3325070" y="754043"/>
                  <a:pt x="3781456" y="767919"/>
                </a:cubicBezTo>
                <a:cubicBezTo>
                  <a:pt x="4072481" y="813365"/>
                  <a:pt x="4661877" y="707738"/>
                  <a:pt x="4984700" y="646621"/>
                </a:cubicBezTo>
                <a:cubicBezTo>
                  <a:pt x="5396653" y="473537"/>
                  <a:pt x="5049179" y="499656"/>
                  <a:pt x="5718393" y="401217"/>
                </a:cubicBezTo>
                <a:cubicBezTo>
                  <a:pt x="6521372" y="37323"/>
                  <a:pt x="7649831" y="27992"/>
                  <a:pt x="8741512" y="0"/>
                </a:cubicBezTo>
                <a:cubicBezTo>
                  <a:pt x="8842173" y="2163750"/>
                  <a:pt x="8692440" y="2164606"/>
                  <a:pt x="8711961" y="2168318"/>
                </a:cubicBezTo>
                <a:lnTo>
                  <a:pt x="0" y="2130996"/>
                </a:lnTo>
                <a:cubicBezTo>
                  <a:pt x="557" y="1545792"/>
                  <a:pt x="18873" y="1399126"/>
                  <a:pt x="19430" y="813922"/>
                </a:cubicBezTo>
                <a:close/>
              </a:path>
            </a:pathLst>
          </a:custGeom>
          <a:pattFill prst="pct75">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67714">
            <a:off x="2191039" y="2180422"/>
            <a:ext cx="1616506" cy="1584176"/>
          </a:xfrm>
          <a:prstGeom prst="rect">
            <a:avLst/>
          </a:prstGeom>
        </p:spPr>
      </p:pic>
      <p:sp>
        <p:nvSpPr>
          <p:cNvPr id="6" name="Rectangle avec coins arrondis du même côté 5"/>
          <p:cNvSpPr/>
          <p:nvPr/>
        </p:nvSpPr>
        <p:spPr>
          <a:xfrm>
            <a:off x="8328249" y="2708920"/>
            <a:ext cx="1069571" cy="527180"/>
          </a:xfrm>
          <a:custGeom>
            <a:avLst/>
            <a:gdLst>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0 w 764501"/>
              <a:gd name="connsiteY7" fmla="*/ 127419 h 913386"/>
              <a:gd name="connsiteX8" fmla="*/ 127419 w 764501"/>
              <a:gd name="connsiteY8" fmla="*/ 0 h 913386"/>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127419 w 764501"/>
              <a:gd name="connsiteY8" fmla="*/ 0 h 913386"/>
              <a:gd name="connsiteX0" fmla="*/ 444660 w 764501"/>
              <a:gd name="connsiteY0" fmla="*/ 18661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736509 w 764501"/>
              <a:gd name="connsiteY2" fmla="*/ 211394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233266 w 1025758"/>
              <a:gd name="connsiteY6" fmla="*/ 202063 h 950708"/>
              <a:gd name="connsiteX7" fmla="*/ 444660 w 1025758"/>
              <a:gd name="connsiteY7" fmla="*/ 18661 h 950708"/>
              <a:gd name="connsiteX0" fmla="*/ 444660 w 1025758"/>
              <a:gd name="connsiteY0" fmla="*/ 0 h 932047"/>
              <a:gd name="connsiteX1" fmla="*/ 755170 w 1025758"/>
              <a:gd name="connsiteY1" fmla="*/ 136749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708517 w 1025758"/>
              <a:gd name="connsiteY1" fmla="*/ 52774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596549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624541 w 1025758"/>
              <a:gd name="connsiteY1" fmla="*/ 24782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1025758 w 1025758"/>
              <a:gd name="connsiteY1" fmla="*/ 932047 h 932047"/>
              <a:gd name="connsiteX2" fmla="*/ 0 w 1025758"/>
              <a:gd name="connsiteY2" fmla="*/ 894725 h 932047"/>
              <a:gd name="connsiteX3" fmla="*/ 233266 w 1025758"/>
              <a:gd name="connsiteY3" fmla="*/ 183402 h 932047"/>
              <a:gd name="connsiteX4" fmla="*/ 444660 w 1025758"/>
              <a:gd name="connsiteY4" fmla="*/ 0 h 932047"/>
              <a:gd name="connsiteX0" fmla="*/ 780562 w 1361660"/>
              <a:gd name="connsiteY0" fmla="*/ 0 h 970559"/>
              <a:gd name="connsiteX1" fmla="*/ 1361660 w 1361660"/>
              <a:gd name="connsiteY1" fmla="*/ 932047 h 970559"/>
              <a:gd name="connsiteX2" fmla="*/ 0 w 1361660"/>
              <a:gd name="connsiteY2" fmla="*/ 969370 h 970559"/>
              <a:gd name="connsiteX3" fmla="*/ 569168 w 1361660"/>
              <a:gd name="connsiteY3" fmla="*/ 183402 h 970559"/>
              <a:gd name="connsiteX4" fmla="*/ 780562 w 1361660"/>
              <a:gd name="connsiteY4" fmla="*/ 0 h 970559"/>
              <a:gd name="connsiteX0" fmla="*/ 780562 w 1510950"/>
              <a:gd name="connsiteY0" fmla="*/ 0 h 970686"/>
              <a:gd name="connsiteX1" fmla="*/ 1510950 w 1510950"/>
              <a:gd name="connsiteY1" fmla="*/ 941378 h 970686"/>
              <a:gd name="connsiteX2" fmla="*/ 0 w 1510950"/>
              <a:gd name="connsiteY2" fmla="*/ 969370 h 970686"/>
              <a:gd name="connsiteX3" fmla="*/ 569168 w 1510950"/>
              <a:gd name="connsiteY3" fmla="*/ 183402 h 970686"/>
              <a:gd name="connsiteX4" fmla="*/ 780562 w 1510950"/>
              <a:gd name="connsiteY4" fmla="*/ 0 h 970686"/>
              <a:gd name="connsiteX0" fmla="*/ 1060481 w 1510950"/>
              <a:gd name="connsiteY0" fmla="*/ 122442 h 803879"/>
              <a:gd name="connsiteX1" fmla="*/ 1510950 w 1510950"/>
              <a:gd name="connsiteY1" fmla="*/ 774571 h 803879"/>
              <a:gd name="connsiteX2" fmla="*/ 0 w 1510950"/>
              <a:gd name="connsiteY2" fmla="*/ 802563 h 803879"/>
              <a:gd name="connsiteX3" fmla="*/ 569168 w 1510950"/>
              <a:gd name="connsiteY3" fmla="*/ 16595 h 803879"/>
              <a:gd name="connsiteX4" fmla="*/ 1060481 w 1510950"/>
              <a:gd name="connsiteY4" fmla="*/ 122442 h 803879"/>
              <a:gd name="connsiteX0" fmla="*/ 1060481 w 1510950"/>
              <a:gd name="connsiteY0" fmla="*/ 5062 h 686499"/>
              <a:gd name="connsiteX1" fmla="*/ 1510950 w 1510950"/>
              <a:gd name="connsiteY1" fmla="*/ 657191 h 686499"/>
              <a:gd name="connsiteX2" fmla="*/ 0 w 1510950"/>
              <a:gd name="connsiteY2" fmla="*/ 685183 h 686499"/>
              <a:gd name="connsiteX3" fmla="*/ 485192 w 1510950"/>
              <a:gd name="connsiteY3" fmla="*/ 48505 h 686499"/>
              <a:gd name="connsiteX4" fmla="*/ 1060481 w 1510950"/>
              <a:gd name="connsiteY4" fmla="*/ 5062 h 686499"/>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99548"/>
              <a:gd name="connsiteX1" fmla="*/ 1501619 w 1501619"/>
              <a:gd name="connsiteY1" fmla="*/ 685183 h 699548"/>
              <a:gd name="connsiteX2" fmla="*/ 0 w 1501619"/>
              <a:gd name="connsiteY2" fmla="*/ 685183 h 699548"/>
              <a:gd name="connsiteX3" fmla="*/ 485192 w 1501619"/>
              <a:gd name="connsiteY3" fmla="*/ 48505 h 699548"/>
              <a:gd name="connsiteX4" fmla="*/ 1060481 w 1501619"/>
              <a:gd name="connsiteY4" fmla="*/ 5062 h 69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619" h="699548">
                <a:moveTo>
                  <a:pt x="1060481" y="5062"/>
                </a:moveTo>
                <a:lnTo>
                  <a:pt x="1501619" y="685183"/>
                </a:lnTo>
                <a:cubicBezTo>
                  <a:pt x="1486271" y="710065"/>
                  <a:pt x="341919" y="697624"/>
                  <a:pt x="0" y="685183"/>
                </a:cubicBezTo>
                <a:lnTo>
                  <a:pt x="485192" y="48505"/>
                </a:lnTo>
                <a:cubicBezTo>
                  <a:pt x="485192" y="-21867"/>
                  <a:pt x="990109" y="5062"/>
                  <a:pt x="1060481" y="506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Organigramme : Délai 7"/>
          <p:cNvSpPr/>
          <p:nvPr/>
        </p:nvSpPr>
        <p:spPr>
          <a:xfrm rot="5400000">
            <a:off x="9985547" y="2916040"/>
            <a:ext cx="555149" cy="801013"/>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67714">
            <a:off x="2177043" y="2180422"/>
            <a:ext cx="1616506" cy="1584176"/>
          </a:xfrm>
          <a:prstGeom prst="rect">
            <a:avLst/>
          </a:prstGeom>
        </p:spPr>
      </p:pic>
      <p:sp>
        <p:nvSpPr>
          <p:cNvPr id="31" name="Rectangle avec coins arrondis du même côté 5"/>
          <p:cNvSpPr/>
          <p:nvPr/>
        </p:nvSpPr>
        <p:spPr>
          <a:xfrm>
            <a:off x="8314253" y="2708920"/>
            <a:ext cx="1069571" cy="527180"/>
          </a:xfrm>
          <a:custGeom>
            <a:avLst/>
            <a:gdLst>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0 w 764501"/>
              <a:gd name="connsiteY7" fmla="*/ 127419 h 913386"/>
              <a:gd name="connsiteX8" fmla="*/ 127419 w 764501"/>
              <a:gd name="connsiteY8" fmla="*/ 0 h 913386"/>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127419 w 764501"/>
              <a:gd name="connsiteY8" fmla="*/ 0 h 913386"/>
              <a:gd name="connsiteX0" fmla="*/ 444660 w 764501"/>
              <a:gd name="connsiteY0" fmla="*/ 18661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736509 w 764501"/>
              <a:gd name="connsiteY2" fmla="*/ 211394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233266 w 1025758"/>
              <a:gd name="connsiteY6" fmla="*/ 202063 h 950708"/>
              <a:gd name="connsiteX7" fmla="*/ 444660 w 1025758"/>
              <a:gd name="connsiteY7" fmla="*/ 18661 h 950708"/>
              <a:gd name="connsiteX0" fmla="*/ 444660 w 1025758"/>
              <a:gd name="connsiteY0" fmla="*/ 0 h 932047"/>
              <a:gd name="connsiteX1" fmla="*/ 755170 w 1025758"/>
              <a:gd name="connsiteY1" fmla="*/ 136749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708517 w 1025758"/>
              <a:gd name="connsiteY1" fmla="*/ 52774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596549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624541 w 1025758"/>
              <a:gd name="connsiteY1" fmla="*/ 24782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1025758 w 1025758"/>
              <a:gd name="connsiteY1" fmla="*/ 932047 h 932047"/>
              <a:gd name="connsiteX2" fmla="*/ 0 w 1025758"/>
              <a:gd name="connsiteY2" fmla="*/ 894725 h 932047"/>
              <a:gd name="connsiteX3" fmla="*/ 233266 w 1025758"/>
              <a:gd name="connsiteY3" fmla="*/ 183402 h 932047"/>
              <a:gd name="connsiteX4" fmla="*/ 444660 w 1025758"/>
              <a:gd name="connsiteY4" fmla="*/ 0 h 932047"/>
              <a:gd name="connsiteX0" fmla="*/ 780562 w 1361660"/>
              <a:gd name="connsiteY0" fmla="*/ 0 h 970559"/>
              <a:gd name="connsiteX1" fmla="*/ 1361660 w 1361660"/>
              <a:gd name="connsiteY1" fmla="*/ 932047 h 970559"/>
              <a:gd name="connsiteX2" fmla="*/ 0 w 1361660"/>
              <a:gd name="connsiteY2" fmla="*/ 969370 h 970559"/>
              <a:gd name="connsiteX3" fmla="*/ 569168 w 1361660"/>
              <a:gd name="connsiteY3" fmla="*/ 183402 h 970559"/>
              <a:gd name="connsiteX4" fmla="*/ 780562 w 1361660"/>
              <a:gd name="connsiteY4" fmla="*/ 0 h 970559"/>
              <a:gd name="connsiteX0" fmla="*/ 780562 w 1510950"/>
              <a:gd name="connsiteY0" fmla="*/ 0 h 970686"/>
              <a:gd name="connsiteX1" fmla="*/ 1510950 w 1510950"/>
              <a:gd name="connsiteY1" fmla="*/ 941378 h 970686"/>
              <a:gd name="connsiteX2" fmla="*/ 0 w 1510950"/>
              <a:gd name="connsiteY2" fmla="*/ 969370 h 970686"/>
              <a:gd name="connsiteX3" fmla="*/ 569168 w 1510950"/>
              <a:gd name="connsiteY3" fmla="*/ 183402 h 970686"/>
              <a:gd name="connsiteX4" fmla="*/ 780562 w 1510950"/>
              <a:gd name="connsiteY4" fmla="*/ 0 h 970686"/>
              <a:gd name="connsiteX0" fmla="*/ 1060481 w 1510950"/>
              <a:gd name="connsiteY0" fmla="*/ 122442 h 803879"/>
              <a:gd name="connsiteX1" fmla="*/ 1510950 w 1510950"/>
              <a:gd name="connsiteY1" fmla="*/ 774571 h 803879"/>
              <a:gd name="connsiteX2" fmla="*/ 0 w 1510950"/>
              <a:gd name="connsiteY2" fmla="*/ 802563 h 803879"/>
              <a:gd name="connsiteX3" fmla="*/ 569168 w 1510950"/>
              <a:gd name="connsiteY3" fmla="*/ 16595 h 803879"/>
              <a:gd name="connsiteX4" fmla="*/ 1060481 w 1510950"/>
              <a:gd name="connsiteY4" fmla="*/ 122442 h 803879"/>
              <a:gd name="connsiteX0" fmla="*/ 1060481 w 1510950"/>
              <a:gd name="connsiteY0" fmla="*/ 5062 h 686499"/>
              <a:gd name="connsiteX1" fmla="*/ 1510950 w 1510950"/>
              <a:gd name="connsiteY1" fmla="*/ 657191 h 686499"/>
              <a:gd name="connsiteX2" fmla="*/ 0 w 1510950"/>
              <a:gd name="connsiteY2" fmla="*/ 685183 h 686499"/>
              <a:gd name="connsiteX3" fmla="*/ 485192 w 1510950"/>
              <a:gd name="connsiteY3" fmla="*/ 48505 h 686499"/>
              <a:gd name="connsiteX4" fmla="*/ 1060481 w 1510950"/>
              <a:gd name="connsiteY4" fmla="*/ 5062 h 686499"/>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99548"/>
              <a:gd name="connsiteX1" fmla="*/ 1501619 w 1501619"/>
              <a:gd name="connsiteY1" fmla="*/ 685183 h 699548"/>
              <a:gd name="connsiteX2" fmla="*/ 0 w 1501619"/>
              <a:gd name="connsiteY2" fmla="*/ 685183 h 699548"/>
              <a:gd name="connsiteX3" fmla="*/ 485192 w 1501619"/>
              <a:gd name="connsiteY3" fmla="*/ 48505 h 699548"/>
              <a:gd name="connsiteX4" fmla="*/ 1060481 w 1501619"/>
              <a:gd name="connsiteY4" fmla="*/ 5062 h 69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619" h="699548">
                <a:moveTo>
                  <a:pt x="1060481" y="5062"/>
                </a:moveTo>
                <a:lnTo>
                  <a:pt x="1501619" y="685183"/>
                </a:lnTo>
                <a:cubicBezTo>
                  <a:pt x="1486271" y="710065"/>
                  <a:pt x="341919" y="697624"/>
                  <a:pt x="0" y="685183"/>
                </a:cubicBezTo>
                <a:lnTo>
                  <a:pt x="485192" y="48505"/>
                </a:lnTo>
                <a:cubicBezTo>
                  <a:pt x="485192" y="-21867"/>
                  <a:pt x="990109" y="5062"/>
                  <a:pt x="1060481" y="506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2" name="Organigramme : Délai 31"/>
          <p:cNvSpPr/>
          <p:nvPr/>
        </p:nvSpPr>
        <p:spPr>
          <a:xfrm rot="5400000">
            <a:off x="9971551" y="2916040"/>
            <a:ext cx="555149" cy="801013"/>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1484852" y="5199475"/>
            <a:ext cx="9144000" cy="832155"/>
          </a:xfrm>
          <a:prstGeom prst="rect">
            <a:avLst/>
          </a:prstGeom>
          <a:pattFill prst="wave">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Virage 23"/>
          <p:cNvSpPr/>
          <p:nvPr/>
        </p:nvSpPr>
        <p:spPr>
          <a:xfrm flipV="1">
            <a:off x="3122177" y="3736276"/>
            <a:ext cx="2320638" cy="440893"/>
          </a:xfrm>
          <a:prstGeom prst="bentArrow">
            <a:avLst>
              <a:gd name="adj1" fmla="val 25000"/>
              <a:gd name="adj2" fmla="val 29886"/>
              <a:gd name="adj3" fmla="val 25000"/>
              <a:gd name="adj4" fmla="val 43750"/>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1775520" y="248299"/>
            <a:ext cx="3003804" cy="432048"/>
          </a:xfrm>
          <a:prstGeom prst="wedgeRectCallout">
            <a:avLst>
              <a:gd name="adj1" fmla="val -18981"/>
              <a:gd name="adj2" fmla="val 39076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Maison du </a:t>
            </a:r>
            <a:r>
              <a:rPr lang="fr-FR" sz="1600" dirty="0"/>
              <a:t>lotissement</a:t>
            </a:r>
          </a:p>
        </p:txBody>
      </p:sp>
      <p:sp>
        <p:nvSpPr>
          <p:cNvPr id="38" name="Rectangle 37"/>
          <p:cNvSpPr/>
          <p:nvPr/>
        </p:nvSpPr>
        <p:spPr>
          <a:xfrm>
            <a:off x="3834759" y="767355"/>
            <a:ext cx="3511682" cy="432048"/>
          </a:xfrm>
          <a:prstGeom prst="wedgeRectCallout">
            <a:avLst>
              <a:gd name="adj1" fmla="val -5149"/>
              <a:gd name="adj2" fmla="val 32813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Station de relevage </a:t>
            </a:r>
            <a:r>
              <a:rPr lang="fr-FR" dirty="0" err="1"/>
              <a:t>Weihergraben</a:t>
            </a:r>
            <a:endParaRPr lang="fr-FR" sz="1600" dirty="0"/>
          </a:p>
        </p:txBody>
      </p:sp>
      <p:sp>
        <p:nvSpPr>
          <p:cNvPr id="39" name="Rectangle 38"/>
          <p:cNvSpPr/>
          <p:nvPr/>
        </p:nvSpPr>
        <p:spPr>
          <a:xfrm>
            <a:off x="8626161" y="1520001"/>
            <a:ext cx="1008112" cy="432048"/>
          </a:xfrm>
          <a:prstGeom prst="wedgeRectCallout">
            <a:avLst>
              <a:gd name="adj1" fmla="val 763"/>
              <a:gd name="adj2" fmla="val 24174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Digue</a:t>
            </a:r>
            <a:endParaRPr lang="fr-FR" sz="1600" dirty="0"/>
          </a:p>
        </p:txBody>
      </p:sp>
      <p:sp>
        <p:nvSpPr>
          <p:cNvPr id="40" name="Rectangle 39"/>
          <p:cNvSpPr/>
          <p:nvPr/>
        </p:nvSpPr>
        <p:spPr>
          <a:xfrm>
            <a:off x="7334584" y="63103"/>
            <a:ext cx="1492082" cy="903203"/>
          </a:xfrm>
          <a:prstGeom prst="wedgeRectCallout">
            <a:avLst>
              <a:gd name="adj1" fmla="val 22205"/>
              <a:gd name="adj2" fmla="val 33976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i="1" dirty="0">
                <a:solidFill>
                  <a:srgbClr val="FF0000"/>
                </a:solidFill>
              </a:rPr>
              <a:t>Vers Station épuration de </a:t>
            </a:r>
            <a:r>
              <a:rPr lang="fr-FR" i="1" dirty="0" err="1">
                <a:solidFill>
                  <a:srgbClr val="FF0000"/>
                </a:solidFill>
              </a:rPr>
              <a:t>Marienau</a:t>
            </a:r>
            <a:endParaRPr lang="fr-FR" sz="1600" i="1" dirty="0">
              <a:solidFill>
                <a:srgbClr val="FF0000"/>
              </a:solidFill>
            </a:endParaRPr>
          </a:p>
        </p:txBody>
      </p:sp>
      <p:sp>
        <p:nvSpPr>
          <p:cNvPr id="41" name="ZoneTexte 40"/>
          <p:cNvSpPr txBox="1"/>
          <p:nvPr/>
        </p:nvSpPr>
        <p:spPr>
          <a:xfrm>
            <a:off x="3522364" y="5171455"/>
            <a:ext cx="4680520" cy="707886"/>
          </a:xfrm>
          <a:prstGeom prst="rect">
            <a:avLst/>
          </a:prstGeom>
          <a:noFill/>
        </p:spPr>
        <p:txBody>
          <a:bodyPr wrap="square" rtlCol="0">
            <a:spAutoFit/>
          </a:bodyPr>
          <a:lstStyle/>
          <a:p>
            <a:pPr algn="ctr"/>
            <a:r>
              <a:rPr lang="fr-FR" sz="4000" dirty="0"/>
              <a:t>Nappe phréatique</a:t>
            </a:r>
          </a:p>
        </p:txBody>
      </p:sp>
      <p:sp>
        <p:nvSpPr>
          <p:cNvPr id="42" name="ZoneTexte 41"/>
          <p:cNvSpPr txBox="1"/>
          <p:nvPr/>
        </p:nvSpPr>
        <p:spPr>
          <a:xfrm>
            <a:off x="588723" y="5903280"/>
            <a:ext cx="10484285"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b="1" dirty="0"/>
              <a:t>Le lotissement de Rosbruck  en 2017 – </a:t>
            </a:r>
          </a:p>
          <a:p>
            <a:pPr algn="ctr"/>
            <a:r>
              <a:rPr lang="fr-FR" sz="2800" b="1" dirty="0">
                <a:solidFill>
                  <a:srgbClr val="FF0000"/>
                </a:solidFill>
              </a:rPr>
              <a:t>Avant la remontée de la nappe</a:t>
            </a:r>
          </a:p>
        </p:txBody>
      </p:sp>
      <p:sp>
        <p:nvSpPr>
          <p:cNvPr id="23" name="Virage 22"/>
          <p:cNvSpPr/>
          <p:nvPr/>
        </p:nvSpPr>
        <p:spPr>
          <a:xfrm flipV="1">
            <a:off x="6198392" y="3228802"/>
            <a:ext cx="6515526" cy="650626"/>
          </a:xfrm>
          <a:prstGeom prst="bentArrow">
            <a:avLst>
              <a:gd name="adj1" fmla="val 25000"/>
              <a:gd name="adj2" fmla="val 50000"/>
              <a:gd name="adj3" fmla="val 50000"/>
              <a:gd name="adj4" fmla="val 43750"/>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8" name="Groupe 57"/>
          <p:cNvGrpSpPr/>
          <p:nvPr/>
        </p:nvGrpSpPr>
        <p:grpSpPr>
          <a:xfrm>
            <a:off x="5273137" y="2501448"/>
            <a:ext cx="1163330" cy="2590003"/>
            <a:chOff x="3764386" y="2422033"/>
            <a:chExt cx="1163330" cy="2590003"/>
          </a:xfrm>
        </p:grpSpPr>
        <p:sp>
          <p:nvSpPr>
            <p:cNvPr id="10" name="Rectangle à coins arrondis 9"/>
            <p:cNvSpPr/>
            <p:nvPr/>
          </p:nvSpPr>
          <p:spPr>
            <a:xfrm>
              <a:off x="3764386" y="3762038"/>
              <a:ext cx="1163330" cy="115212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3768710" y="4097754"/>
              <a:ext cx="1154682" cy="914282"/>
            </a:xfrm>
            <a:prstGeom prst="roundRect">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Image 42"/>
            <p:cNvPicPr>
              <a:picLocks noChangeAspect="1"/>
            </p:cNvPicPr>
            <p:nvPr/>
          </p:nvPicPr>
          <p:blipFill>
            <a:blip r:embed="rId4" cstate="print">
              <a:clrChange>
                <a:clrFrom>
                  <a:srgbClr val="474747"/>
                </a:clrFrom>
                <a:clrTo>
                  <a:srgbClr val="474747">
                    <a:alpha val="0"/>
                  </a:srgbClr>
                </a:clrTo>
              </a:clrChange>
              <a:extLst>
                <a:ext uri="{28A0092B-C50C-407E-A947-70E740481C1C}">
                  <a14:useLocalDpi xmlns:a14="http://schemas.microsoft.com/office/drawing/2010/main" val="0"/>
                </a:ext>
              </a:extLst>
            </a:blip>
            <a:stretch>
              <a:fillRect/>
            </a:stretch>
          </p:blipFill>
          <p:spPr>
            <a:xfrm rot="5400000">
              <a:off x="3836663" y="2746527"/>
              <a:ext cx="1080302" cy="1051536"/>
            </a:xfrm>
            <a:prstGeom prst="rect">
              <a:avLst/>
            </a:prstGeom>
          </p:spPr>
        </p:pic>
        <p:sp>
          <p:nvSpPr>
            <p:cNvPr id="45" name="Trapèze 44"/>
            <p:cNvSpPr/>
            <p:nvPr/>
          </p:nvSpPr>
          <p:spPr>
            <a:xfrm>
              <a:off x="3848823" y="2422033"/>
              <a:ext cx="1010101" cy="323023"/>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cxnSp>
        <p:nvCxnSpPr>
          <p:cNvPr id="49" name="Connecteur droit avec flèche 48"/>
          <p:cNvCxnSpPr/>
          <p:nvPr/>
        </p:nvCxnSpPr>
        <p:spPr>
          <a:xfrm>
            <a:off x="7402025" y="3549788"/>
            <a:ext cx="1728192" cy="79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4313476" y="4047736"/>
            <a:ext cx="738387" cy="113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9406745" y="956826"/>
            <a:ext cx="1008112" cy="432048"/>
          </a:xfrm>
          <a:prstGeom prst="wedgeRectCallout">
            <a:avLst>
              <a:gd name="adj1" fmla="val 34083"/>
              <a:gd name="adj2" fmla="val 40372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Rosselle</a:t>
            </a:r>
            <a:endParaRPr lang="fr-FR" sz="1600" dirty="0"/>
          </a:p>
        </p:txBody>
      </p:sp>
      <p:sp>
        <p:nvSpPr>
          <p:cNvPr id="44" name="Rectangle 43"/>
          <p:cNvSpPr/>
          <p:nvPr/>
        </p:nvSpPr>
        <p:spPr>
          <a:xfrm>
            <a:off x="5745607" y="3685578"/>
            <a:ext cx="149995" cy="1171989"/>
          </a:xfrm>
          <a:prstGeom prst="rect">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avec flèche 51"/>
          <p:cNvCxnSpPr/>
          <p:nvPr/>
        </p:nvCxnSpPr>
        <p:spPr>
          <a:xfrm flipV="1">
            <a:off x="5820603" y="3879429"/>
            <a:ext cx="0" cy="824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fld id="{4DBB43F2-5F38-453C-B4D6-FA50B44E37D7}" type="slidenum">
              <a:rPr lang="fr-FR" smtClean="0"/>
              <a:t>38</a:t>
            </a:fld>
            <a:endParaRPr lang="fr-FR"/>
          </a:p>
        </p:txBody>
      </p:sp>
      <p:sp>
        <p:nvSpPr>
          <p:cNvPr id="3" name="Ellipse 2"/>
          <p:cNvSpPr/>
          <p:nvPr/>
        </p:nvSpPr>
        <p:spPr>
          <a:xfrm>
            <a:off x="10252739" y="116661"/>
            <a:ext cx="1187054" cy="70425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b="1" dirty="0"/>
              <a:t>2017</a:t>
            </a:r>
          </a:p>
        </p:txBody>
      </p:sp>
    </p:spTree>
    <p:extLst>
      <p:ext uri="{BB962C8B-B14F-4D97-AF65-F5344CB8AC3E}">
        <p14:creationId xmlns:p14="http://schemas.microsoft.com/office/powerpoint/2010/main" val="311910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49"/>
                                        </p:tgtEl>
                                      </p:cBhvr>
                                    </p:animEffect>
                                    <p:animScale>
                                      <p:cBhvr>
                                        <p:cTn id="7" dur="500" autoRev="1" fill="hold"/>
                                        <p:tgtEl>
                                          <p:spTgt spid="49"/>
                                        </p:tgtEl>
                                      </p:cBhvr>
                                      <p:by x="105000" y="105000"/>
                                    </p:animScale>
                                  </p:childTnLst>
                                </p:cTn>
                              </p:par>
                              <p:par>
                                <p:cTn id="8" presetID="6" presetClass="emph" presetSubtype="0" repeatCount="indefinite" fill="hold" nodeType="withEffect">
                                  <p:stCondLst>
                                    <p:cond delay="0"/>
                                  </p:stCondLst>
                                  <p:childTnLst>
                                    <p:animScale>
                                      <p:cBhvr>
                                        <p:cTn id="9" dur="1000" fill="hold"/>
                                        <p:tgtEl>
                                          <p:spTgt spid="49"/>
                                        </p:tgtEl>
                                      </p:cBhvr>
                                      <p:by x="150000" y="150000"/>
                                    </p:animScale>
                                  </p:childTnLst>
                                </p:cTn>
                              </p:par>
                              <p:par>
                                <p:cTn id="10" presetID="26" presetClass="emph" presetSubtype="0" repeatCount="indefinite" fill="hold" nodeType="withEffect">
                                  <p:stCondLst>
                                    <p:cond delay="0"/>
                                  </p:stCondLst>
                                  <p:childTnLst>
                                    <p:animEffect transition="out" filter="fade">
                                      <p:cBhvr>
                                        <p:cTn id="11" dur="1000" tmFilter="0, 0; .2, .5; .8, .5; 1, 0"/>
                                        <p:tgtEl>
                                          <p:spTgt spid="50"/>
                                        </p:tgtEl>
                                      </p:cBhvr>
                                    </p:animEffect>
                                    <p:animScale>
                                      <p:cBhvr>
                                        <p:cTn id="12" dur="500" autoRev="1" fill="hold"/>
                                        <p:tgtEl>
                                          <p:spTgt spid="50"/>
                                        </p:tgtEl>
                                      </p:cBhvr>
                                      <p:by x="105000" y="105000"/>
                                    </p:animScale>
                                  </p:childTnLst>
                                </p:cTn>
                              </p:par>
                              <p:par>
                                <p:cTn id="13" presetID="6" presetClass="emph" presetSubtype="0" repeatCount="indefinite" fill="hold" nodeType="withEffect">
                                  <p:stCondLst>
                                    <p:cond delay="0"/>
                                  </p:stCondLst>
                                  <p:childTnLst>
                                    <p:animScale>
                                      <p:cBhvr>
                                        <p:cTn id="14" dur="1000" fill="hold"/>
                                        <p:tgtEl>
                                          <p:spTgt spid="50"/>
                                        </p:tgtEl>
                                      </p:cBhvr>
                                      <p:by x="150000" y="150000"/>
                                    </p:animScale>
                                  </p:childTnLst>
                                </p:cTn>
                              </p:par>
                              <p:par>
                                <p:cTn id="15" presetID="26" presetClass="emph" presetSubtype="0" repeatCount="indefinite" fill="hold" nodeType="withEffect">
                                  <p:stCondLst>
                                    <p:cond delay="0"/>
                                  </p:stCondLst>
                                  <p:childTnLst>
                                    <p:animEffect transition="out" filter="fade">
                                      <p:cBhvr>
                                        <p:cTn id="16" dur="1000" tmFilter="0, 0; .2, .5; .8, .5; 1, 0"/>
                                        <p:tgtEl>
                                          <p:spTgt spid="52"/>
                                        </p:tgtEl>
                                      </p:cBhvr>
                                    </p:animEffect>
                                    <p:animScale>
                                      <p:cBhvr>
                                        <p:cTn id="17" dur="500" autoRev="1" fill="hold"/>
                                        <p:tgtEl>
                                          <p:spTgt spid="52"/>
                                        </p:tgtEl>
                                      </p:cBhvr>
                                      <p:by x="105000" y="105000"/>
                                    </p:animScale>
                                  </p:childTnLst>
                                </p:cTn>
                              </p:par>
                              <p:par>
                                <p:cTn id="18" presetID="6" presetClass="emph" presetSubtype="0" repeatCount="indefinite" fill="hold" nodeType="withEffect">
                                  <p:stCondLst>
                                    <p:cond delay="0"/>
                                  </p:stCondLst>
                                  <p:childTnLst>
                                    <p:animScale>
                                      <p:cBhvr>
                                        <p:cTn id="19" dur="1000" fill="hold"/>
                                        <p:tgtEl>
                                          <p:spTgt spid="52"/>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0-#ppt_w/2"/>
                                          </p:val>
                                        </p:tav>
                                        <p:tav tm="100000">
                                          <p:val>
                                            <p:strVal val="#ppt_x"/>
                                          </p:val>
                                        </p:tav>
                                      </p:tavLst>
                                    </p:anim>
                                    <p:anim calcmode="lin" valueType="num">
                                      <p:cBhvr additive="base">
                                        <p:cTn id="25"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fill="hold"/>
                                        <p:tgtEl>
                                          <p:spTgt spid="38"/>
                                        </p:tgtEl>
                                        <p:attrNameLst>
                                          <p:attrName>ppt_x</p:attrName>
                                        </p:attrNameLst>
                                      </p:cBhvr>
                                      <p:tavLst>
                                        <p:tav tm="0">
                                          <p:val>
                                            <p:strVal val="#ppt_x"/>
                                          </p:val>
                                        </p:tav>
                                        <p:tav tm="100000">
                                          <p:val>
                                            <p:strVal val="#ppt_x"/>
                                          </p:val>
                                        </p:tav>
                                      </p:tavLst>
                                    </p:anim>
                                    <p:anim calcmode="lin" valueType="num">
                                      <p:cBhvr additive="base">
                                        <p:cTn id="31"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ppt_x"/>
                                          </p:val>
                                        </p:tav>
                                        <p:tav tm="100000">
                                          <p:val>
                                            <p:strVal val="#ppt_x"/>
                                          </p:val>
                                        </p:tav>
                                      </p:tavLst>
                                    </p:anim>
                                    <p:anim calcmode="lin" valueType="num">
                                      <p:cBhvr additive="base">
                                        <p:cTn id="37"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3" fill="hold" grpId="0" nodeType="click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additive="base">
                                        <p:cTn id="42" dur="500" fill="hold"/>
                                        <p:tgtEl>
                                          <p:spTgt spid="57"/>
                                        </p:tgtEl>
                                        <p:attrNameLst>
                                          <p:attrName>ppt_x</p:attrName>
                                        </p:attrNameLst>
                                      </p:cBhvr>
                                      <p:tavLst>
                                        <p:tav tm="0">
                                          <p:val>
                                            <p:strVal val="1+#ppt_w/2"/>
                                          </p:val>
                                        </p:tav>
                                        <p:tav tm="100000">
                                          <p:val>
                                            <p:strVal val="#ppt_x"/>
                                          </p:val>
                                        </p:tav>
                                      </p:tavLst>
                                    </p:anim>
                                    <p:anim calcmode="lin" valueType="num">
                                      <p:cBhvr additive="base">
                                        <p:cTn id="43"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5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6"/>
          <p:cNvSpPr/>
          <p:nvPr/>
        </p:nvSpPr>
        <p:spPr>
          <a:xfrm>
            <a:off x="1528868" y="3096229"/>
            <a:ext cx="9222766" cy="2168318"/>
          </a:xfrm>
          <a:custGeom>
            <a:avLst/>
            <a:gdLst>
              <a:gd name="connsiteX0" fmla="*/ 0 w 9086303"/>
              <a:gd name="connsiteY0" fmla="*/ 0 h 2138169"/>
              <a:gd name="connsiteX1" fmla="*/ 9086303 w 9086303"/>
              <a:gd name="connsiteY1" fmla="*/ 0 h 2138169"/>
              <a:gd name="connsiteX2" fmla="*/ 9086303 w 9086303"/>
              <a:gd name="connsiteY2" fmla="*/ 2138169 h 2138169"/>
              <a:gd name="connsiteX3" fmla="*/ 0 w 9086303"/>
              <a:gd name="connsiteY3" fmla="*/ 2138169 h 2138169"/>
              <a:gd name="connsiteX4" fmla="*/ 0 w 9086303"/>
              <a:gd name="connsiteY4" fmla="*/ 0 h 2138169"/>
              <a:gd name="connsiteX0" fmla="*/ 37323 w 9086303"/>
              <a:gd name="connsiteY0" fmla="*/ 541176 h 2138169"/>
              <a:gd name="connsiteX1" fmla="*/ 9086303 w 9086303"/>
              <a:gd name="connsiteY1" fmla="*/ 0 h 2138169"/>
              <a:gd name="connsiteX2" fmla="*/ 9086303 w 9086303"/>
              <a:gd name="connsiteY2" fmla="*/ 2138169 h 2138169"/>
              <a:gd name="connsiteX3" fmla="*/ 0 w 9086303"/>
              <a:gd name="connsiteY3" fmla="*/ 2138169 h 2138169"/>
              <a:gd name="connsiteX4" fmla="*/ 37323 w 9086303"/>
              <a:gd name="connsiteY4"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621791 h 2218784"/>
              <a:gd name="connsiteX1" fmla="*/ 892199 w 9086303"/>
              <a:gd name="connsiteY1" fmla="*/ 656956 h 2218784"/>
              <a:gd name="connsiteX2" fmla="*/ 2553048 w 9086303"/>
              <a:gd name="connsiteY2" fmla="*/ 470344 h 2218784"/>
              <a:gd name="connsiteX3" fmla="*/ 9086303 w 9086303"/>
              <a:gd name="connsiteY3" fmla="*/ 80615 h 2218784"/>
              <a:gd name="connsiteX4" fmla="*/ 9086303 w 9086303"/>
              <a:gd name="connsiteY4" fmla="*/ 2218784 h 2218784"/>
              <a:gd name="connsiteX5" fmla="*/ 0 w 9086303"/>
              <a:gd name="connsiteY5" fmla="*/ 2218784 h 2218784"/>
              <a:gd name="connsiteX6" fmla="*/ 37323 w 9086303"/>
              <a:gd name="connsiteY6" fmla="*/ 621791 h 2218784"/>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70285 h 2367278"/>
              <a:gd name="connsiteX1" fmla="*/ 892199 w 9086303"/>
              <a:gd name="connsiteY1" fmla="*/ 805450 h 2367278"/>
              <a:gd name="connsiteX2" fmla="*/ 2581040 w 9086303"/>
              <a:gd name="connsiteY2" fmla="*/ 637499 h 2367278"/>
              <a:gd name="connsiteX3" fmla="*/ 8011455 w 9086303"/>
              <a:gd name="connsiteY3" fmla="*/ 217621 h 2367278"/>
              <a:gd name="connsiteX4" fmla="*/ 8935187 w 9086303"/>
              <a:gd name="connsiteY4" fmla="*/ 59001 h 2367278"/>
              <a:gd name="connsiteX5" fmla="*/ 9086303 w 9086303"/>
              <a:gd name="connsiteY5" fmla="*/ 229109 h 2367278"/>
              <a:gd name="connsiteX6" fmla="*/ 9086303 w 9086303"/>
              <a:gd name="connsiteY6" fmla="*/ 2367278 h 2367278"/>
              <a:gd name="connsiteX7" fmla="*/ 0 w 9086303"/>
              <a:gd name="connsiteY7" fmla="*/ 2367278 h 2367278"/>
              <a:gd name="connsiteX8" fmla="*/ 37323 w 9086303"/>
              <a:gd name="connsiteY8" fmla="*/ 770285 h 2367278"/>
              <a:gd name="connsiteX0" fmla="*/ 37323 w 9086303"/>
              <a:gd name="connsiteY0" fmla="*/ 720204 h 2317197"/>
              <a:gd name="connsiteX1" fmla="*/ 892199 w 9086303"/>
              <a:gd name="connsiteY1" fmla="*/ 755369 h 2317197"/>
              <a:gd name="connsiteX2" fmla="*/ 2581040 w 9086303"/>
              <a:gd name="connsiteY2" fmla="*/ 587418 h 2317197"/>
              <a:gd name="connsiteX3" fmla="*/ 8011455 w 9086303"/>
              <a:gd name="connsiteY3" fmla="*/ 167540 h 2317197"/>
              <a:gd name="connsiteX4" fmla="*/ 9086303 w 9086303"/>
              <a:gd name="connsiteY4" fmla="*/ 179028 h 2317197"/>
              <a:gd name="connsiteX5" fmla="*/ 9086303 w 9086303"/>
              <a:gd name="connsiteY5" fmla="*/ 2317197 h 2317197"/>
              <a:gd name="connsiteX6" fmla="*/ 0 w 9086303"/>
              <a:gd name="connsiteY6" fmla="*/ 2317197 h 2317197"/>
              <a:gd name="connsiteX7" fmla="*/ 37323 w 9086303"/>
              <a:gd name="connsiteY7" fmla="*/ 720204 h 2317197"/>
              <a:gd name="connsiteX0" fmla="*/ 37323 w 9335893"/>
              <a:gd name="connsiteY0" fmla="*/ 712294 h 2309287"/>
              <a:gd name="connsiteX1" fmla="*/ 892199 w 9335893"/>
              <a:gd name="connsiteY1" fmla="*/ 747459 h 2309287"/>
              <a:gd name="connsiteX2" fmla="*/ 2581040 w 9335893"/>
              <a:gd name="connsiteY2" fmla="*/ 579508 h 2309287"/>
              <a:gd name="connsiteX3" fmla="*/ 8011455 w 9335893"/>
              <a:gd name="connsiteY3" fmla="*/ 159630 h 2309287"/>
              <a:gd name="connsiteX4" fmla="*/ 9289750 w 9335893"/>
              <a:gd name="connsiteY4" fmla="*/ 168961 h 2309287"/>
              <a:gd name="connsiteX5" fmla="*/ 9086303 w 9335893"/>
              <a:gd name="connsiteY5" fmla="*/ 171118 h 2309287"/>
              <a:gd name="connsiteX6" fmla="*/ 9086303 w 9335893"/>
              <a:gd name="connsiteY6" fmla="*/ 2309287 h 2309287"/>
              <a:gd name="connsiteX7" fmla="*/ 0 w 9335893"/>
              <a:gd name="connsiteY7" fmla="*/ 2309287 h 2309287"/>
              <a:gd name="connsiteX8" fmla="*/ 37323 w 9335893"/>
              <a:gd name="connsiteY8" fmla="*/ 712294 h 2309287"/>
              <a:gd name="connsiteX0" fmla="*/ 37323 w 9086303"/>
              <a:gd name="connsiteY0" fmla="*/ 720203 h 2317196"/>
              <a:gd name="connsiteX1" fmla="*/ 892199 w 9086303"/>
              <a:gd name="connsiteY1" fmla="*/ 755368 h 2317196"/>
              <a:gd name="connsiteX2" fmla="*/ 2581040 w 9086303"/>
              <a:gd name="connsiteY2" fmla="*/ 587417 h 2317196"/>
              <a:gd name="connsiteX3" fmla="*/ 8011455 w 9086303"/>
              <a:gd name="connsiteY3" fmla="*/ 167539 h 2317196"/>
              <a:gd name="connsiteX4" fmla="*/ 9086303 w 9086303"/>
              <a:gd name="connsiteY4" fmla="*/ 179027 h 2317196"/>
              <a:gd name="connsiteX5" fmla="*/ 9086303 w 9086303"/>
              <a:gd name="connsiteY5" fmla="*/ 2317196 h 2317196"/>
              <a:gd name="connsiteX6" fmla="*/ 0 w 9086303"/>
              <a:gd name="connsiteY6" fmla="*/ 2317196 h 2317196"/>
              <a:gd name="connsiteX7" fmla="*/ 37323 w 9086303"/>
              <a:gd name="connsiteY7" fmla="*/ 720203 h 2317196"/>
              <a:gd name="connsiteX0" fmla="*/ 37323 w 9086303"/>
              <a:gd name="connsiteY0" fmla="*/ 824319 h 2421312"/>
              <a:gd name="connsiteX1" fmla="*/ 892199 w 9086303"/>
              <a:gd name="connsiteY1" fmla="*/ 859484 h 2421312"/>
              <a:gd name="connsiteX2" fmla="*/ 2581040 w 9086303"/>
              <a:gd name="connsiteY2" fmla="*/ 691533 h 2421312"/>
              <a:gd name="connsiteX3" fmla="*/ 8011455 w 9086303"/>
              <a:gd name="connsiteY3" fmla="*/ 271655 h 2421312"/>
              <a:gd name="connsiteX4" fmla="*/ 8946344 w 9086303"/>
              <a:gd name="connsiteY4" fmla="*/ 143184 h 2421312"/>
              <a:gd name="connsiteX5" fmla="*/ 9086303 w 9086303"/>
              <a:gd name="connsiteY5" fmla="*/ 2421312 h 2421312"/>
              <a:gd name="connsiteX6" fmla="*/ 0 w 9086303"/>
              <a:gd name="connsiteY6" fmla="*/ 2421312 h 2421312"/>
              <a:gd name="connsiteX7" fmla="*/ 37323 w 9086303"/>
              <a:gd name="connsiteY7" fmla="*/ 824319 h 2421312"/>
              <a:gd name="connsiteX0" fmla="*/ 37323 w 9647893"/>
              <a:gd name="connsiteY0" fmla="*/ 552664 h 2149657"/>
              <a:gd name="connsiteX1" fmla="*/ 892199 w 9647893"/>
              <a:gd name="connsiteY1" fmla="*/ 587829 h 2149657"/>
              <a:gd name="connsiteX2" fmla="*/ 2581040 w 9647893"/>
              <a:gd name="connsiteY2" fmla="*/ 419878 h 2149657"/>
              <a:gd name="connsiteX3" fmla="*/ 8011455 w 9647893"/>
              <a:gd name="connsiteY3" fmla="*/ 0 h 2149657"/>
              <a:gd name="connsiteX4" fmla="*/ 9086303 w 9647893"/>
              <a:gd name="connsiteY4" fmla="*/ 2149657 h 2149657"/>
              <a:gd name="connsiteX5" fmla="*/ 0 w 9647893"/>
              <a:gd name="connsiteY5" fmla="*/ 2149657 h 2149657"/>
              <a:gd name="connsiteX6" fmla="*/ 37323 w 9647893"/>
              <a:gd name="connsiteY6" fmla="*/ 552664 h 2149657"/>
              <a:gd name="connsiteX0" fmla="*/ 37323 w 9854264"/>
              <a:gd name="connsiteY0" fmla="*/ 534003 h 2130996"/>
              <a:gd name="connsiteX1" fmla="*/ 892199 w 9854264"/>
              <a:gd name="connsiteY1" fmla="*/ 569168 h 2130996"/>
              <a:gd name="connsiteX2" fmla="*/ 2581040 w 9854264"/>
              <a:gd name="connsiteY2" fmla="*/ 401217 h 2130996"/>
              <a:gd name="connsiteX3" fmla="*/ 8741512 w 9854264"/>
              <a:gd name="connsiteY3" fmla="*/ 0 h 2130996"/>
              <a:gd name="connsiteX4" fmla="*/ 9086303 w 9854264"/>
              <a:gd name="connsiteY4" fmla="*/ 2130996 h 2130996"/>
              <a:gd name="connsiteX5" fmla="*/ 0 w 9854264"/>
              <a:gd name="connsiteY5" fmla="*/ 2130996 h 2130996"/>
              <a:gd name="connsiteX6" fmla="*/ 37323 w 9854264"/>
              <a:gd name="connsiteY6" fmla="*/ 534003 h 2130996"/>
              <a:gd name="connsiteX0" fmla="*/ 37323 w 9619849"/>
              <a:gd name="connsiteY0" fmla="*/ 534003 h 2130996"/>
              <a:gd name="connsiteX1" fmla="*/ 892199 w 9619849"/>
              <a:gd name="connsiteY1" fmla="*/ 569168 h 2130996"/>
              <a:gd name="connsiteX2" fmla="*/ 2581040 w 9619849"/>
              <a:gd name="connsiteY2" fmla="*/ 401217 h 2130996"/>
              <a:gd name="connsiteX3" fmla="*/ 8741512 w 9619849"/>
              <a:gd name="connsiteY3" fmla="*/ 0 h 2130996"/>
              <a:gd name="connsiteX4" fmla="*/ 9086303 w 9619849"/>
              <a:gd name="connsiteY4" fmla="*/ 2130996 h 2130996"/>
              <a:gd name="connsiteX5" fmla="*/ 0 w 9619849"/>
              <a:gd name="connsiteY5" fmla="*/ 2130996 h 2130996"/>
              <a:gd name="connsiteX6" fmla="*/ 37323 w 9619849"/>
              <a:gd name="connsiteY6" fmla="*/ 534003 h 2130996"/>
              <a:gd name="connsiteX0" fmla="*/ 37323 w 9591748"/>
              <a:gd name="connsiteY0" fmla="*/ 534003 h 2140326"/>
              <a:gd name="connsiteX1" fmla="*/ 892199 w 9591748"/>
              <a:gd name="connsiteY1" fmla="*/ 569168 h 2140326"/>
              <a:gd name="connsiteX2" fmla="*/ 2581040 w 9591748"/>
              <a:gd name="connsiteY2" fmla="*/ 401217 h 2140326"/>
              <a:gd name="connsiteX3" fmla="*/ 8741512 w 9591748"/>
              <a:gd name="connsiteY3" fmla="*/ 0 h 2140326"/>
              <a:gd name="connsiteX4" fmla="*/ 9050651 w 9591748"/>
              <a:gd name="connsiteY4" fmla="*/ 2140326 h 2140326"/>
              <a:gd name="connsiteX5" fmla="*/ 0 w 9591748"/>
              <a:gd name="connsiteY5" fmla="*/ 2130996 h 2140326"/>
              <a:gd name="connsiteX6" fmla="*/ 37323 w 9591748"/>
              <a:gd name="connsiteY6" fmla="*/ 534003 h 2140326"/>
              <a:gd name="connsiteX0" fmla="*/ 37323 w 9066600"/>
              <a:gd name="connsiteY0" fmla="*/ 534003 h 2140326"/>
              <a:gd name="connsiteX1" fmla="*/ 892199 w 9066600"/>
              <a:gd name="connsiteY1" fmla="*/ 569168 h 2140326"/>
              <a:gd name="connsiteX2" fmla="*/ 2581040 w 9066600"/>
              <a:gd name="connsiteY2" fmla="*/ 401217 h 2140326"/>
              <a:gd name="connsiteX3" fmla="*/ 8741512 w 9066600"/>
              <a:gd name="connsiteY3" fmla="*/ 0 h 2140326"/>
              <a:gd name="connsiteX4" fmla="*/ 9050651 w 9066600"/>
              <a:gd name="connsiteY4" fmla="*/ 2140326 h 2140326"/>
              <a:gd name="connsiteX5" fmla="*/ 0 w 9066600"/>
              <a:gd name="connsiteY5" fmla="*/ 2130996 h 2140326"/>
              <a:gd name="connsiteX6" fmla="*/ 37323 w 9066600"/>
              <a:gd name="connsiteY6" fmla="*/ 534003 h 2140326"/>
              <a:gd name="connsiteX0" fmla="*/ 37323 w 8799797"/>
              <a:gd name="connsiteY0" fmla="*/ 534003 h 2168318"/>
              <a:gd name="connsiteX1" fmla="*/ 892199 w 8799797"/>
              <a:gd name="connsiteY1" fmla="*/ 569168 h 2168318"/>
              <a:gd name="connsiteX2" fmla="*/ 2581040 w 8799797"/>
              <a:gd name="connsiteY2" fmla="*/ 401217 h 2168318"/>
              <a:gd name="connsiteX3" fmla="*/ 8741512 w 8799797"/>
              <a:gd name="connsiteY3" fmla="*/ 0 h 2168318"/>
              <a:gd name="connsiteX4" fmla="*/ 8711961 w 8799797"/>
              <a:gd name="connsiteY4" fmla="*/ 2168318 h 2168318"/>
              <a:gd name="connsiteX5" fmla="*/ 0 w 8799797"/>
              <a:gd name="connsiteY5" fmla="*/ 2130996 h 2168318"/>
              <a:gd name="connsiteX6" fmla="*/ 37323 w 8799797"/>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76630"/>
              <a:gd name="connsiteY0" fmla="*/ 534003 h 2168318"/>
              <a:gd name="connsiteX1" fmla="*/ 892199 w 8776630"/>
              <a:gd name="connsiteY1" fmla="*/ 569168 h 2168318"/>
              <a:gd name="connsiteX2" fmla="*/ 2581040 w 8776630"/>
              <a:gd name="connsiteY2" fmla="*/ 401217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41007 w 8776630"/>
              <a:gd name="connsiteY2" fmla="*/ 681136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2801815 w 8776630"/>
              <a:gd name="connsiteY2" fmla="*/ 411264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30512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75077 w 8776630"/>
              <a:gd name="connsiteY2" fmla="*/ 47657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691652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36218 w 8776630"/>
              <a:gd name="connsiteY3" fmla="*/ 587829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46236 w 8776630"/>
              <a:gd name="connsiteY0" fmla="*/ 319399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46236 w 8776630"/>
              <a:gd name="connsiteY0" fmla="*/ 319399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5718393 w 8776630"/>
              <a:gd name="connsiteY4" fmla="*/ 401217 h 2168318"/>
              <a:gd name="connsiteX5" fmla="*/ 8741512 w 8776630"/>
              <a:gd name="connsiteY5" fmla="*/ 0 h 2168318"/>
              <a:gd name="connsiteX6" fmla="*/ 8711961 w 8776630"/>
              <a:gd name="connsiteY6" fmla="*/ 2168318 h 2168318"/>
              <a:gd name="connsiteX7" fmla="*/ 0 w 8776630"/>
              <a:gd name="connsiteY7" fmla="*/ 2130996 h 2168318"/>
              <a:gd name="connsiteX8" fmla="*/ 1672 w 8776630"/>
              <a:gd name="connsiteY8"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0552 w 8776630"/>
              <a:gd name="connsiteY0" fmla="*/ 645971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35489 w 8776630"/>
              <a:gd name="connsiteY1" fmla="*/ 29858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6630" h="2168318">
                <a:moveTo>
                  <a:pt x="19430" y="813922"/>
                </a:moveTo>
                <a:cubicBezTo>
                  <a:pt x="844726" y="788321"/>
                  <a:pt x="1616744" y="669413"/>
                  <a:pt x="2397643" y="550506"/>
                </a:cubicBezTo>
                <a:cubicBezTo>
                  <a:pt x="2775204" y="554931"/>
                  <a:pt x="2297419" y="520122"/>
                  <a:pt x="2953234" y="607207"/>
                </a:cubicBezTo>
                <a:cubicBezTo>
                  <a:pt x="3697641" y="806727"/>
                  <a:pt x="3325070" y="754043"/>
                  <a:pt x="3781456" y="767919"/>
                </a:cubicBezTo>
                <a:cubicBezTo>
                  <a:pt x="4072481" y="813365"/>
                  <a:pt x="4661877" y="707738"/>
                  <a:pt x="4984700" y="646621"/>
                </a:cubicBezTo>
                <a:cubicBezTo>
                  <a:pt x="5396653" y="473537"/>
                  <a:pt x="5049179" y="499656"/>
                  <a:pt x="5718393" y="401217"/>
                </a:cubicBezTo>
                <a:cubicBezTo>
                  <a:pt x="6521372" y="37323"/>
                  <a:pt x="7649831" y="27992"/>
                  <a:pt x="8741512" y="0"/>
                </a:cubicBezTo>
                <a:cubicBezTo>
                  <a:pt x="8842173" y="2163750"/>
                  <a:pt x="8692440" y="2164606"/>
                  <a:pt x="8711961" y="2168318"/>
                </a:cubicBezTo>
                <a:lnTo>
                  <a:pt x="0" y="2130996"/>
                </a:lnTo>
                <a:cubicBezTo>
                  <a:pt x="557" y="1545792"/>
                  <a:pt x="18873" y="1399126"/>
                  <a:pt x="19430" y="813922"/>
                </a:cubicBezTo>
                <a:close/>
              </a:path>
            </a:pathLst>
          </a:custGeom>
          <a:pattFill prst="pct75">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p:cNvSpPr/>
          <p:nvPr/>
        </p:nvSpPr>
        <p:spPr>
          <a:xfrm>
            <a:off x="1524000" y="3101581"/>
            <a:ext cx="9222766" cy="2168318"/>
          </a:xfrm>
          <a:custGeom>
            <a:avLst/>
            <a:gdLst>
              <a:gd name="connsiteX0" fmla="*/ 0 w 9086303"/>
              <a:gd name="connsiteY0" fmla="*/ 0 h 2138169"/>
              <a:gd name="connsiteX1" fmla="*/ 9086303 w 9086303"/>
              <a:gd name="connsiteY1" fmla="*/ 0 h 2138169"/>
              <a:gd name="connsiteX2" fmla="*/ 9086303 w 9086303"/>
              <a:gd name="connsiteY2" fmla="*/ 2138169 h 2138169"/>
              <a:gd name="connsiteX3" fmla="*/ 0 w 9086303"/>
              <a:gd name="connsiteY3" fmla="*/ 2138169 h 2138169"/>
              <a:gd name="connsiteX4" fmla="*/ 0 w 9086303"/>
              <a:gd name="connsiteY4" fmla="*/ 0 h 2138169"/>
              <a:gd name="connsiteX0" fmla="*/ 37323 w 9086303"/>
              <a:gd name="connsiteY0" fmla="*/ 541176 h 2138169"/>
              <a:gd name="connsiteX1" fmla="*/ 9086303 w 9086303"/>
              <a:gd name="connsiteY1" fmla="*/ 0 h 2138169"/>
              <a:gd name="connsiteX2" fmla="*/ 9086303 w 9086303"/>
              <a:gd name="connsiteY2" fmla="*/ 2138169 h 2138169"/>
              <a:gd name="connsiteX3" fmla="*/ 0 w 9086303"/>
              <a:gd name="connsiteY3" fmla="*/ 2138169 h 2138169"/>
              <a:gd name="connsiteX4" fmla="*/ 37323 w 9086303"/>
              <a:gd name="connsiteY4"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621791 h 2218784"/>
              <a:gd name="connsiteX1" fmla="*/ 892199 w 9086303"/>
              <a:gd name="connsiteY1" fmla="*/ 656956 h 2218784"/>
              <a:gd name="connsiteX2" fmla="*/ 2553048 w 9086303"/>
              <a:gd name="connsiteY2" fmla="*/ 470344 h 2218784"/>
              <a:gd name="connsiteX3" fmla="*/ 9086303 w 9086303"/>
              <a:gd name="connsiteY3" fmla="*/ 80615 h 2218784"/>
              <a:gd name="connsiteX4" fmla="*/ 9086303 w 9086303"/>
              <a:gd name="connsiteY4" fmla="*/ 2218784 h 2218784"/>
              <a:gd name="connsiteX5" fmla="*/ 0 w 9086303"/>
              <a:gd name="connsiteY5" fmla="*/ 2218784 h 2218784"/>
              <a:gd name="connsiteX6" fmla="*/ 37323 w 9086303"/>
              <a:gd name="connsiteY6" fmla="*/ 621791 h 2218784"/>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70285 h 2367278"/>
              <a:gd name="connsiteX1" fmla="*/ 892199 w 9086303"/>
              <a:gd name="connsiteY1" fmla="*/ 805450 h 2367278"/>
              <a:gd name="connsiteX2" fmla="*/ 2581040 w 9086303"/>
              <a:gd name="connsiteY2" fmla="*/ 637499 h 2367278"/>
              <a:gd name="connsiteX3" fmla="*/ 8011455 w 9086303"/>
              <a:gd name="connsiteY3" fmla="*/ 217621 h 2367278"/>
              <a:gd name="connsiteX4" fmla="*/ 8935187 w 9086303"/>
              <a:gd name="connsiteY4" fmla="*/ 59001 h 2367278"/>
              <a:gd name="connsiteX5" fmla="*/ 9086303 w 9086303"/>
              <a:gd name="connsiteY5" fmla="*/ 229109 h 2367278"/>
              <a:gd name="connsiteX6" fmla="*/ 9086303 w 9086303"/>
              <a:gd name="connsiteY6" fmla="*/ 2367278 h 2367278"/>
              <a:gd name="connsiteX7" fmla="*/ 0 w 9086303"/>
              <a:gd name="connsiteY7" fmla="*/ 2367278 h 2367278"/>
              <a:gd name="connsiteX8" fmla="*/ 37323 w 9086303"/>
              <a:gd name="connsiteY8" fmla="*/ 770285 h 2367278"/>
              <a:gd name="connsiteX0" fmla="*/ 37323 w 9086303"/>
              <a:gd name="connsiteY0" fmla="*/ 720204 h 2317197"/>
              <a:gd name="connsiteX1" fmla="*/ 892199 w 9086303"/>
              <a:gd name="connsiteY1" fmla="*/ 755369 h 2317197"/>
              <a:gd name="connsiteX2" fmla="*/ 2581040 w 9086303"/>
              <a:gd name="connsiteY2" fmla="*/ 587418 h 2317197"/>
              <a:gd name="connsiteX3" fmla="*/ 8011455 w 9086303"/>
              <a:gd name="connsiteY3" fmla="*/ 167540 h 2317197"/>
              <a:gd name="connsiteX4" fmla="*/ 9086303 w 9086303"/>
              <a:gd name="connsiteY4" fmla="*/ 179028 h 2317197"/>
              <a:gd name="connsiteX5" fmla="*/ 9086303 w 9086303"/>
              <a:gd name="connsiteY5" fmla="*/ 2317197 h 2317197"/>
              <a:gd name="connsiteX6" fmla="*/ 0 w 9086303"/>
              <a:gd name="connsiteY6" fmla="*/ 2317197 h 2317197"/>
              <a:gd name="connsiteX7" fmla="*/ 37323 w 9086303"/>
              <a:gd name="connsiteY7" fmla="*/ 720204 h 2317197"/>
              <a:gd name="connsiteX0" fmla="*/ 37323 w 9335893"/>
              <a:gd name="connsiteY0" fmla="*/ 712294 h 2309287"/>
              <a:gd name="connsiteX1" fmla="*/ 892199 w 9335893"/>
              <a:gd name="connsiteY1" fmla="*/ 747459 h 2309287"/>
              <a:gd name="connsiteX2" fmla="*/ 2581040 w 9335893"/>
              <a:gd name="connsiteY2" fmla="*/ 579508 h 2309287"/>
              <a:gd name="connsiteX3" fmla="*/ 8011455 w 9335893"/>
              <a:gd name="connsiteY3" fmla="*/ 159630 h 2309287"/>
              <a:gd name="connsiteX4" fmla="*/ 9289750 w 9335893"/>
              <a:gd name="connsiteY4" fmla="*/ 168961 h 2309287"/>
              <a:gd name="connsiteX5" fmla="*/ 9086303 w 9335893"/>
              <a:gd name="connsiteY5" fmla="*/ 171118 h 2309287"/>
              <a:gd name="connsiteX6" fmla="*/ 9086303 w 9335893"/>
              <a:gd name="connsiteY6" fmla="*/ 2309287 h 2309287"/>
              <a:gd name="connsiteX7" fmla="*/ 0 w 9335893"/>
              <a:gd name="connsiteY7" fmla="*/ 2309287 h 2309287"/>
              <a:gd name="connsiteX8" fmla="*/ 37323 w 9335893"/>
              <a:gd name="connsiteY8" fmla="*/ 712294 h 2309287"/>
              <a:gd name="connsiteX0" fmla="*/ 37323 w 9086303"/>
              <a:gd name="connsiteY0" fmla="*/ 720203 h 2317196"/>
              <a:gd name="connsiteX1" fmla="*/ 892199 w 9086303"/>
              <a:gd name="connsiteY1" fmla="*/ 755368 h 2317196"/>
              <a:gd name="connsiteX2" fmla="*/ 2581040 w 9086303"/>
              <a:gd name="connsiteY2" fmla="*/ 587417 h 2317196"/>
              <a:gd name="connsiteX3" fmla="*/ 8011455 w 9086303"/>
              <a:gd name="connsiteY3" fmla="*/ 167539 h 2317196"/>
              <a:gd name="connsiteX4" fmla="*/ 9086303 w 9086303"/>
              <a:gd name="connsiteY4" fmla="*/ 179027 h 2317196"/>
              <a:gd name="connsiteX5" fmla="*/ 9086303 w 9086303"/>
              <a:gd name="connsiteY5" fmla="*/ 2317196 h 2317196"/>
              <a:gd name="connsiteX6" fmla="*/ 0 w 9086303"/>
              <a:gd name="connsiteY6" fmla="*/ 2317196 h 2317196"/>
              <a:gd name="connsiteX7" fmla="*/ 37323 w 9086303"/>
              <a:gd name="connsiteY7" fmla="*/ 720203 h 2317196"/>
              <a:gd name="connsiteX0" fmla="*/ 37323 w 9086303"/>
              <a:gd name="connsiteY0" fmla="*/ 824319 h 2421312"/>
              <a:gd name="connsiteX1" fmla="*/ 892199 w 9086303"/>
              <a:gd name="connsiteY1" fmla="*/ 859484 h 2421312"/>
              <a:gd name="connsiteX2" fmla="*/ 2581040 w 9086303"/>
              <a:gd name="connsiteY2" fmla="*/ 691533 h 2421312"/>
              <a:gd name="connsiteX3" fmla="*/ 8011455 w 9086303"/>
              <a:gd name="connsiteY3" fmla="*/ 271655 h 2421312"/>
              <a:gd name="connsiteX4" fmla="*/ 8946344 w 9086303"/>
              <a:gd name="connsiteY4" fmla="*/ 143184 h 2421312"/>
              <a:gd name="connsiteX5" fmla="*/ 9086303 w 9086303"/>
              <a:gd name="connsiteY5" fmla="*/ 2421312 h 2421312"/>
              <a:gd name="connsiteX6" fmla="*/ 0 w 9086303"/>
              <a:gd name="connsiteY6" fmla="*/ 2421312 h 2421312"/>
              <a:gd name="connsiteX7" fmla="*/ 37323 w 9086303"/>
              <a:gd name="connsiteY7" fmla="*/ 824319 h 2421312"/>
              <a:gd name="connsiteX0" fmla="*/ 37323 w 9647893"/>
              <a:gd name="connsiteY0" fmla="*/ 552664 h 2149657"/>
              <a:gd name="connsiteX1" fmla="*/ 892199 w 9647893"/>
              <a:gd name="connsiteY1" fmla="*/ 587829 h 2149657"/>
              <a:gd name="connsiteX2" fmla="*/ 2581040 w 9647893"/>
              <a:gd name="connsiteY2" fmla="*/ 419878 h 2149657"/>
              <a:gd name="connsiteX3" fmla="*/ 8011455 w 9647893"/>
              <a:gd name="connsiteY3" fmla="*/ 0 h 2149657"/>
              <a:gd name="connsiteX4" fmla="*/ 9086303 w 9647893"/>
              <a:gd name="connsiteY4" fmla="*/ 2149657 h 2149657"/>
              <a:gd name="connsiteX5" fmla="*/ 0 w 9647893"/>
              <a:gd name="connsiteY5" fmla="*/ 2149657 h 2149657"/>
              <a:gd name="connsiteX6" fmla="*/ 37323 w 9647893"/>
              <a:gd name="connsiteY6" fmla="*/ 552664 h 2149657"/>
              <a:gd name="connsiteX0" fmla="*/ 37323 w 9854264"/>
              <a:gd name="connsiteY0" fmla="*/ 534003 h 2130996"/>
              <a:gd name="connsiteX1" fmla="*/ 892199 w 9854264"/>
              <a:gd name="connsiteY1" fmla="*/ 569168 h 2130996"/>
              <a:gd name="connsiteX2" fmla="*/ 2581040 w 9854264"/>
              <a:gd name="connsiteY2" fmla="*/ 401217 h 2130996"/>
              <a:gd name="connsiteX3" fmla="*/ 8741512 w 9854264"/>
              <a:gd name="connsiteY3" fmla="*/ 0 h 2130996"/>
              <a:gd name="connsiteX4" fmla="*/ 9086303 w 9854264"/>
              <a:gd name="connsiteY4" fmla="*/ 2130996 h 2130996"/>
              <a:gd name="connsiteX5" fmla="*/ 0 w 9854264"/>
              <a:gd name="connsiteY5" fmla="*/ 2130996 h 2130996"/>
              <a:gd name="connsiteX6" fmla="*/ 37323 w 9854264"/>
              <a:gd name="connsiteY6" fmla="*/ 534003 h 2130996"/>
              <a:gd name="connsiteX0" fmla="*/ 37323 w 9619849"/>
              <a:gd name="connsiteY0" fmla="*/ 534003 h 2130996"/>
              <a:gd name="connsiteX1" fmla="*/ 892199 w 9619849"/>
              <a:gd name="connsiteY1" fmla="*/ 569168 h 2130996"/>
              <a:gd name="connsiteX2" fmla="*/ 2581040 w 9619849"/>
              <a:gd name="connsiteY2" fmla="*/ 401217 h 2130996"/>
              <a:gd name="connsiteX3" fmla="*/ 8741512 w 9619849"/>
              <a:gd name="connsiteY3" fmla="*/ 0 h 2130996"/>
              <a:gd name="connsiteX4" fmla="*/ 9086303 w 9619849"/>
              <a:gd name="connsiteY4" fmla="*/ 2130996 h 2130996"/>
              <a:gd name="connsiteX5" fmla="*/ 0 w 9619849"/>
              <a:gd name="connsiteY5" fmla="*/ 2130996 h 2130996"/>
              <a:gd name="connsiteX6" fmla="*/ 37323 w 9619849"/>
              <a:gd name="connsiteY6" fmla="*/ 534003 h 2130996"/>
              <a:gd name="connsiteX0" fmla="*/ 37323 w 9591748"/>
              <a:gd name="connsiteY0" fmla="*/ 534003 h 2140326"/>
              <a:gd name="connsiteX1" fmla="*/ 892199 w 9591748"/>
              <a:gd name="connsiteY1" fmla="*/ 569168 h 2140326"/>
              <a:gd name="connsiteX2" fmla="*/ 2581040 w 9591748"/>
              <a:gd name="connsiteY2" fmla="*/ 401217 h 2140326"/>
              <a:gd name="connsiteX3" fmla="*/ 8741512 w 9591748"/>
              <a:gd name="connsiteY3" fmla="*/ 0 h 2140326"/>
              <a:gd name="connsiteX4" fmla="*/ 9050651 w 9591748"/>
              <a:gd name="connsiteY4" fmla="*/ 2140326 h 2140326"/>
              <a:gd name="connsiteX5" fmla="*/ 0 w 9591748"/>
              <a:gd name="connsiteY5" fmla="*/ 2130996 h 2140326"/>
              <a:gd name="connsiteX6" fmla="*/ 37323 w 9591748"/>
              <a:gd name="connsiteY6" fmla="*/ 534003 h 2140326"/>
              <a:gd name="connsiteX0" fmla="*/ 37323 w 9066600"/>
              <a:gd name="connsiteY0" fmla="*/ 534003 h 2140326"/>
              <a:gd name="connsiteX1" fmla="*/ 892199 w 9066600"/>
              <a:gd name="connsiteY1" fmla="*/ 569168 h 2140326"/>
              <a:gd name="connsiteX2" fmla="*/ 2581040 w 9066600"/>
              <a:gd name="connsiteY2" fmla="*/ 401217 h 2140326"/>
              <a:gd name="connsiteX3" fmla="*/ 8741512 w 9066600"/>
              <a:gd name="connsiteY3" fmla="*/ 0 h 2140326"/>
              <a:gd name="connsiteX4" fmla="*/ 9050651 w 9066600"/>
              <a:gd name="connsiteY4" fmla="*/ 2140326 h 2140326"/>
              <a:gd name="connsiteX5" fmla="*/ 0 w 9066600"/>
              <a:gd name="connsiteY5" fmla="*/ 2130996 h 2140326"/>
              <a:gd name="connsiteX6" fmla="*/ 37323 w 9066600"/>
              <a:gd name="connsiteY6" fmla="*/ 534003 h 2140326"/>
              <a:gd name="connsiteX0" fmla="*/ 37323 w 8799797"/>
              <a:gd name="connsiteY0" fmla="*/ 534003 h 2168318"/>
              <a:gd name="connsiteX1" fmla="*/ 892199 w 8799797"/>
              <a:gd name="connsiteY1" fmla="*/ 569168 h 2168318"/>
              <a:gd name="connsiteX2" fmla="*/ 2581040 w 8799797"/>
              <a:gd name="connsiteY2" fmla="*/ 401217 h 2168318"/>
              <a:gd name="connsiteX3" fmla="*/ 8741512 w 8799797"/>
              <a:gd name="connsiteY3" fmla="*/ 0 h 2168318"/>
              <a:gd name="connsiteX4" fmla="*/ 8711961 w 8799797"/>
              <a:gd name="connsiteY4" fmla="*/ 2168318 h 2168318"/>
              <a:gd name="connsiteX5" fmla="*/ 0 w 8799797"/>
              <a:gd name="connsiteY5" fmla="*/ 2130996 h 2168318"/>
              <a:gd name="connsiteX6" fmla="*/ 37323 w 8799797"/>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76630"/>
              <a:gd name="connsiteY0" fmla="*/ 534003 h 2168318"/>
              <a:gd name="connsiteX1" fmla="*/ 892199 w 8776630"/>
              <a:gd name="connsiteY1" fmla="*/ 569168 h 2168318"/>
              <a:gd name="connsiteX2" fmla="*/ 2581040 w 8776630"/>
              <a:gd name="connsiteY2" fmla="*/ 401217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41007 w 8776630"/>
              <a:gd name="connsiteY2" fmla="*/ 681136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2801815 w 8776630"/>
              <a:gd name="connsiteY2" fmla="*/ 411264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30512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75077 w 8776630"/>
              <a:gd name="connsiteY2" fmla="*/ 47657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691652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36218 w 8776630"/>
              <a:gd name="connsiteY3" fmla="*/ 587829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46236 w 8776630"/>
              <a:gd name="connsiteY0" fmla="*/ 319399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46236 w 8776630"/>
              <a:gd name="connsiteY0" fmla="*/ 319399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5718393 w 8776630"/>
              <a:gd name="connsiteY4" fmla="*/ 401217 h 2168318"/>
              <a:gd name="connsiteX5" fmla="*/ 8741512 w 8776630"/>
              <a:gd name="connsiteY5" fmla="*/ 0 h 2168318"/>
              <a:gd name="connsiteX6" fmla="*/ 8711961 w 8776630"/>
              <a:gd name="connsiteY6" fmla="*/ 2168318 h 2168318"/>
              <a:gd name="connsiteX7" fmla="*/ 0 w 8776630"/>
              <a:gd name="connsiteY7" fmla="*/ 2130996 h 2168318"/>
              <a:gd name="connsiteX8" fmla="*/ 1672 w 8776630"/>
              <a:gd name="connsiteY8"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0552 w 8776630"/>
              <a:gd name="connsiteY0" fmla="*/ 645971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35489 w 8776630"/>
              <a:gd name="connsiteY1" fmla="*/ 29858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6630" h="2168318">
                <a:moveTo>
                  <a:pt x="19430" y="813922"/>
                </a:moveTo>
                <a:cubicBezTo>
                  <a:pt x="844726" y="788321"/>
                  <a:pt x="1616744" y="669413"/>
                  <a:pt x="2397643" y="550506"/>
                </a:cubicBezTo>
                <a:cubicBezTo>
                  <a:pt x="2775204" y="554931"/>
                  <a:pt x="2297419" y="520122"/>
                  <a:pt x="2953234" y="607207"/>
                </a:cubicBezTo>
                <a:cubicBezTo>
                  <a:pt x="3697641" y="806727"/>
                  <a:pt x="3325070" y="754043"/>
                  <a:pt x="3781456" y="767919"/>
                </a:cubicBezTo>
                <a:cubicBezTo>
                  <a:pt x="4072481" y="813365"/>
                  <a:pt x="4661877" y="707738"/>
                  <a:pt x="4984700" y="646621"/>
                </a:cubicBezTo>
                <a:cubicBezTo>
                  <a:pt x="5396653" y="473537"/>
                  <a:pt x="5049179" y="499656"/>
                  <a:pt x="5718393" y="401217"/>
                </a:cubicBezTo>
                <a:cubicBezTo>
                  <a:pt x="6521372" y="37323"/>
                  <a:pt x="7649831" y="27992"/>
                  <a:pt x="8741512" y="0"/>
                </a:cubicBezTo>
                <a:cubicBezTo>
                  <a:pt x="8842173" y="2163750"/>
                  <a:pt x="8692440" y="2164606"/>
                  <a:pt x="8711961" y="2168318"/>
                </a:cubicBezTo>
                <a:lnTo>
                  <a:pt x="0" y="2130996"/>
                </a:lnTo>
                <a:cubicBezTo>
                  <a:pt x="557" y="1545792"/>
                  <a:pt x="18873" y="1399126"/>
                  <a:pt x="19430" y="813922"/>
                </a:cubicBezTo>
                <a:close/>
              </a:path>
            </a:pathLst>
          </a:custGeom>
          <a:pattFill prst="pct75">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1524001" y="3461856"/>
            <a:ext cx="9247919" cy="2566832"/>
          </a:xfrm>
          <a:prstGeom prst="rect">
            <a:avLst/>
          </a:prstGeom>
          <a:pattFill prst="wave">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3" name="Image 52"/>
          <p:cNvPicPr>
            <a:picLocks noChangeAspect="1"/>
          </p:cNvPicPr>
          <p:nvPr/>
        </p:nvPicPr>
        <p:blipFill>
          <a:blip r:embed="rId3" cstate="print">
            <a:clrChange>
              <a:clrFrom>
                <a:srgbClr val="474747"/>
              </a:clrFrom>
              <a:clrTo>
                <a:srgbClr val="474747">
                  <a:alpha val="0"/>
                </a:srgbClr>
              </a:clrTo>
            </a:clrChange>
            <a:extLst>
              <a:ext uri="{28A0092B-C50C-407E-A947-70E740481C1C}">
                <a14:useLocalDpi xmlns:a14="http://schemas.microsoft.com/office/drawing/2010/main" val="0"/>
              </a:ext>
            </a:extLst>
          </a:blip>
          <a:stretch>
            <a:fillRect/>
          </a:stretch>
        </p:blipFill>
        <p:spPr>
          <a:xfrm rot="5400000">
            <a:off x="5871632" y="3005502"/>
            <a:ext cx="1080302" cy="1051536"/>
          </a:xfrm>
          <a:prstGeom prst="rect">
            <a:avLst/>
          </a:prstGeom>
        </p:spPr>
      </p:pic>
      <p:sp>
        <p:nvSpPr>
          <p:cNvPr id="6" name="Rectangle avec coins arrondis du même côté 5"/>
          <p:cNvSpPr/>
          <p:nvPr/>
        </p:nvSpPr>
        <p:spPr>
          <a:xfrm>
            <a:off x="8328249" y="2708920"/>
            <a:ext cx="1069571" cy="527180"/>
          </a:xfrm>
          <a:custGeom>
            <a:avLst/>
            <a:gdLst>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0 w 764501"/>
              <a:gd name="connsiteY7" fmla="*/ 127419 h 913386"/>
              <a:gd name="connsiteX8" fmla="*/ 127419 w 764501"/>
              <a:gd name="connsiteY8" fmla="*/ 0 h 913386"/>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127419 w 764501"/>
              <a:gd name="connsiteY8" fmla="*/ 0 h 913386"/>
              <a:gd name="connsiteX0" fmla="*/ 444660 w 764501"/>
              <a:gd name="connsiteY0" fmla="*/ 18661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736509 w 764501"/>
              <a:gd name="connsiteY2" fmla="*/ 211394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233266 w 1025758"/>
              <a:gd name="connsiteY6" fmla="*/ 202063 h 950708"/>
              <a:gd name="connsiteX7" fmla="*/ 444660 w 1025758"/>
              <a:gd name="connsiteY7" fmla="*/ 18661 h 950708"/>
              <a:gd name="connsiteX0" fmla="*/ 444660 w 1025758"/>
              <a:gd name="connsiteY0" fmla="*/ 0 h 932047"/>
              <a:gd name="connsiteX1" fmla="*/ 755170 w 1025758"/>
              <a:gd name="connsiteY1" fmla="*/ 136749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708517 w 1025758"/>
              <a:gd name="connsiteY1" fmla="*/ 52774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596549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624541 w 1025758"/>
              <a:gd name="connsiteY1" fmla="*/ 24782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1025758 w 1025758"/>
              <a:gd name="connsiteY1" fmla="*/ 932047 h 932047"/>
              <a:gd name="connsiteX2" fmla="*/ 0 w 1025758"/>
              <a:gd name="connsiteY2" fmla="*/ 894725 h 932047"/>
              <a:gd name="connsiteX3" fmla="*/ 233266 w 1025758"/>
              <a:gd name="connsiteY3" fmla="*/ 183402 h 932047"/>
              <a:gd name="connsiteX4" fmla="*/ 444660 w 1025758"/>
              <a:gd name="connsiteY4" fmla="*/ 0 h 932047"/>
              <a:gd name="connsiteX0" fmla="*/ 780562 w 1361660"/>
              <a:gd name="connsiteY0" fmla="*/ 0 h 970559"/>
              <a:gd name="connsiteX1" fmla="*/ 1361660 w 1361660"/>
              <a:gd name="connsiteY1" fmla="*/ 932047 h 970559"/>
              <a:gd name="connsiteX2" fmla="*/ 0 w 1361660"/>
              <a:gd name="connsiteY2" fmla="*/ 969370 h 970559"/>
              <a:gd name="connsiteX3" fmla="*/ 569168 w 1361660"/>
              <a:gd name="connsiteY3" fmla="*/ 183402 h 970559"/>
              <a:gd name="connsiteX4" fmla="*/ 780562 w 1361660"/>
              <a:gd name="connsiteY4" fmla="*/ 0 h 970559"/>
              <a:gd name="connsiteX0" fmla="*/ 780562 w 1510950"/>
              <a:gd name="connsiteY0" fmla="*/ 0 h 970686"/>
              <a:gd name="connsiteX1" fmla="*/ 1510950 w 1510950"/>
              <a:gd name="connsiteY1" fmla="*/ 941378 h 970686"/>
              <a:gd name="connsiteX2" fmla="*/ 0 w 1510950"/>
              <a:gd name="connsiteY2" fmla="*/ 969370 h 970686"/>
              <a:gd name="connsiteX3" fmla="*/ 569168 w 1510950"/>
              <a:gd name="connsiteY3" fmla="*/ 183402 h 970686"/>
              <a:gd name="connsiteX4" fmla="*/ 780562 w 1510950"/>
              <a:gd name="connsiteY4" fmla="*/ 0 h 970686"/>
              <a:gd name="connsiteX0" fmla="*/ 1060481 w 1510950"/>
              <a:gd name="connsiteY0" fmla="*/ 122442 h 803879"/>
              <a:gd name="connsiteX1" fmla="*/ 1510950 w 1510950"/>
              <a:gd name="connsiteY1" fmla="*/ 774571 h 803879"/>
              <a:gd name="connsiteX2" fmla="*/ 0 w 1510950"/>
              <a:gd name="connsiteY2" fmla="*/ 802563 h 803879"/>
              <a:gd name="connsiteX3" fmla="*/ 569168 w 1510950"/>
              <a:gd name="connsiteY3" fmla="*/ 16595 h 803879"/>
              <a:gd name="connsiteX4" fmla="*/ 1060481 w 1510950"/>
              <a:gd name="connsiteY4" fmla="*/ 122442 h 803879"/>
              <a:gd name="connsiteX0" fmla="*/ 1060481 w 1510950"/>
              <a:gd name="connsiteY0" fmla="*/ 5062 h 686499"/>
              <a:gd name="connsiteX1" fmla="*/ 1510950 w 1510950"/>
              <a:gd name="connsiteY1" fmla="*/ 657191 h 686499"/>
              <a:gd name="connsiteX2" fmla="*/ 0 w 1510950"/>
              <a:gd name="connsiteY2" fmla="*/ 685183 h 686499"/>
              <a:gd name="connsiteX3" fmla="*/ 485192 w 1510950"/>
              <a:gd name="connsiteY3" fmla="*/ 48505 h 686499"/>
              <a:gd name="connsiteX4" fmla="*/ 1060481 w 1510950"/>
              <a:gd name="connsiteY4" fmla="*/ 5062 h 686499"/>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99548"/>
              <a:gd name="connsiteX1" fmla="*/ 1501619 w 1501619"/>
              <a:gd name="connsiteY1" fmla="*/ 685183 h 699548"/>
              <a:gd name="connsiteX2" fmla="*/ 0 w 1501619"/>
              <a:gd name="connsiteY2" fmla="*/ 685183 h 699548"/>
              <a:gd name="connsiteX3" fmla="*/ 485192 w 1501619"/>
              <a:gd name="connsiteY3" fmla="*/ 48505 h 699548"/>
              <a:gd name="connsiteX4" fmla="*/ 1060481 w 1501619"/>
              <a:gd name="connsiteY4" fmla="*/ 5062 h 69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619" h="699548">
                <a:moveTo>
                  <a:pt x="1060481" y="5062"/>
                </a:moveTo>
                <a:lnTo>
                  <a:pt x="1501619" y="685183"/>
                </a:lnTo>
                <a:cubicBezTo>
                  <a:pt x="1486271" y="710065"/>
                  <a:pt x="341919" y="697624"/>
                  <a:pt x="0" y="685183"/>
                </a:cubicBezTo>
                <a:lnTo>
                  <a:pt x="485192" y="48505"/>
                </a:lnTo>
                <a:cubicBezTo>
                  <a:pt x="485192" y="-21867"/>
                  <a:pt x="990109" y="5062"/>
                  <a:pt x="1060481" y="506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Organigramme : Délai 7"/>
          <p:cNvSpPr/>
          <p:nvPr/>
        </p:nvSpPr>
        <p:spPr>
          <a:xfrm rot="5400000">
            <a:off x="9985547" y="2916040"/>
            <a:ext cx="555149" cy="801013"/>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avec coins arrondis du même côté 5"/>
          <p:cNvSpPr/>
          <p:nvPr/>
        </p:nvSpPr>
        <p:spPr>
          <a:xfrm>
            <a:off x="8314253" y="2708920"/>
            <a:ext cx="1069571" cy="527180"/>
          </a:xfrm>
          <a:custGeom>
            <a:avLst/>
            <a:gdLst>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0 w 764501"/>
              <a:gd name="connsiteY7" fmla="*/ 127419 h 913386"/>
              <a:gd name="connsiteX8" fmla="*/ 127419 w 764501"/>
              <a:gd name="connsiteY8" fmla="*/ 0 h 913386"/>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127419 w 764501"/>
              <a:gd name="connsiteY8" fmla="*/ 0 h 913386"/>
              <a:gd name="connsiteX0" fmla="*/ 444660 w 764501"/>
              <a:gd name="connsiteY0" fmla="*/ 18661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736509 w 764501"/>
              <a:gd name="connsiteY2" fmla="*/ 211394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233266 w 1025758"/>
              <a:gd name="connsiteY6" fmla="*/ 202063 h 950708"/>
              <a:gd name="connsiteX7" fmla="*/ 444660 w 1025758"/>
              <a:gd name="connsiteY7" fmla="*/ 18661 h 950708"/>
              <a:gd name="connsiteX0" fmla="*/ 444660 w 1025758"/>
              <a:gd name="connsiteY0" fmla="*/ 0 h 932047"/>
              <a:gd name="connsiteX1" fmla="*/ 755170 w 1025758"/>
              <a:gd name="connsiteY1" fmla="*/ 136749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708517 w 1025758"/>
              <a:gd name="connsiteY1" fmla="*/ 52774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596549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624541 w 1025758"/>
              <a:gd name="connsiteY1" fmla="*/ 24782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1025758 w 1025758"/>
              <a:gd name="connsiteY1" fmla="*/ 932047 h 932047"/>
              <a:gd name="connsiteX2" fmla="*/ 0 w 1025758"/>
              <a:gd name="connsiteY2" fmla="*/ 894725 h 932047"/>
              <a:gd name="connsiteX3" fmla="*/ 233266 w 1025758"/>
              <a:gd name="connsiteY3" fmla="*/ 183402 h 932047"/>
              <a:gd name="connsiteX4" fmla="*/ 444660 w 1025758"/>
              <a:gd name="connsiteY4" fmla="*/ 0 h 932047"/>
              <a:gd name="connsiteX0" fmla="*/ 780562 w 1361660"/>
              <a:gd name="connsiteY0" fmla="*/ 0 h 970559"/>
              <a:gd name="connsiteX1" fmla="*/ 1361660 w 1361660"/>
              <a:gd name="connsiteY1" fmla="*/ 932047 h 970559"/>
              <a:gd name="connsiteX2" fmla="*/ 0 w 1361660"/>
              <a:gd name="connsiteY2" fmla="*/ 969370 h 970559"/>
              <a:gd name="connsiteX3" fmla="*/ 569168 w 1361660"/>
              <a:gd name="connsiteY3" fmla="*/ 183402 h 970559"/>
              <a:gd name="connsiteX4" fmla="*/ 780562 w 1361660"/>
              <a:gd name="connsiteY4" fmla="*/ 0 h 970559"/>
              <a:gd name="connsiteX0" fmla="*/ 780562 w 1510950"/>
              <a:gd name="connsiteY0" fmla="*/ 0 h 970686"/>
              <a:gd name="connsiteX1" fmla="*/ 1510950 w 1510950"/>
              <a:gd name="connsiteY1" fmla="*/ 941378 h 970686"/>
              <a:gd name="connsiteX2" fmla="*/ 0 w 1510950"/>
              <a:gd name="connsiteY2" fmla="*/ 969370 h 970686"/>
              <a:gd name="connsiteX3" fmla="*/ 569168 w 1510950"/>
              <a:gd name="connsiteY3" fmla="*/ 183402 h 970686"/>
              <a:gd name="connsiteX4" fmla="*/ 780562 w 1510950"/>
              <a:gd name="connsiteY4" fmla="*/ 0 h 970686"/>
              <a:gd name="connsiteX0" fmla="*/ 1060481 w 1510950"/>
              <a:gd name="connsiteY0" fmla="*/ 122442 h 803879"/>
              <a:gd name="connsiteX1" fmla="*/ 1510950 w 1510950"/>
              <a:gd name="connsiteY1" fmla="*/ 774571 h 803879"/>
              <a:gd name="connsiteX2" fmla="*/ 0 w 1510950"/>
              <a:gd name="connsiteY2" fmla="*/ 802563 h 803879"/>
              <a:gd name="connsiteX3" fmla="*/ 569168 w 1510950"/>
              <a:gd name="connsiteY3" fmla="*/ 16595 h 803879"/>
              <a:gd name="connsiteX4" fmla="*/ 1060481 w 1510950"/>
              <a:gd name="connsiteY4" fmla="*/ 122442 h 803879"/>
              <a:gd name="connsiteX0" fmla="*/ 1060481 w 1510950"/>
              <a:gd name="connsiteY0" fmla="*/ 5062 h 686499"/>
              <a:gd name="connsiteX1" fmla="*/ 1510950 w 1510950"/>
              <a:gd name="connsiteY1" fmla="*/ 657191 h 686499"/>
              <a:gd name="connsiteX2" fmla="*/ 0 w 1510950"/>
              <a:gd name="connsiteY2" fmla="*/ 685183 h 686499"/>
              <a:gd name="connsiteX3" fmla="*/ 485192 w 1510950"/>
              <a:gd name="connsiteY3" fmla="*/ 48505 h 686499"/>
              <a:gd name="connsiteX4" fmla="*/ 1060481 w 1510950"/>
              <a:gd name="connsiteY4" fmla="*/ 5062 h 686499"/>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99548"/>
              <a:gd name="connsiteX1" fmla="*/ 1501619 w 1501619"/>
              <a:gd name="connsiteY1" fmla="*/ 685183 h 699548"/>
              <a:gd name="connsiteX2" fmla="*/ 0 w 1501619"/>
              <a:gd name="connsiteY2" fmla="*/ 685183 h 699548"/>
              <a:gd name="connsiteX3" fmla="*/ 485192 w 1501619"/>
              <a:gd name="connsiteY3" fmla="*/ 48505 h 699548"/>
              <a:gd name="connsiteX4" fmla="*/ 1060481 w 1501619"/>
              <a:gd name="connsiteY4" fmla="*/ 5062 h 69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619" h="699548">
                <a:moveTo>
                  <a:pt x="1060481" y="5062"/>
                </a:moveTo>
                <a:lnTo>
                  <a:pt x="1501619" y="685183"/>
                </a:lnTo>
                <a:cubicBezTo>
                  <a:pt x="1486271" y="710065"/>
                  <a:pt x="341919" y="697624"/>
                  <a:pt x="0" y="685183"/>
                </a:cubicBezTo>
                <a:lnTo>
                  <a:pt x="485192" y="48505"/>
                </a:lnTo>
                <a:cubicBezTo>
                  <a:pt x="485192" y="-21867"/>
                  <a:pt x="990109" y="5062"/>
                  <a:pt x="1060481" y="506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2" name="Organigramme : Délai 31"/>
          <p:cNvSpPr/>
          <p:nvPr/>
        </p:nvSpPr>
        <p:spPr>
          <a:xfrm rot="5400000">
            <a:off x="9971551" y="2916040"/>
            <a:ext cx="555149" cy="801013"/>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Virage 34"/>
          <p:cNvSpPr/>
          <p:nvPr/>
        </p:nvSpPr>
        <p:spPr>
          <a:xfrm>
            <a:off x="6489251" y="2608818"/>
            <a:ext cx="6111933" cy="581044"/>
          </a:xfrm>
          <a:prstGeom prst="bentArrow">
            <a:avLst>
              <a:gd name="adj1" fmla="val 25000"/>
              <a:gd name="adj2" fmla="val 50000"/>
              <a:gd name="adj3" fmla="val 50000"/>
              <a:gd name="adj4" fmla="val 43750"/>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Virage 23"/>
          <p:cNvSpPr/>
          <p:nvPr/>
        </p:nvSpPr>
        <p:spPr>
          <a:xfrm flipV="1">
            <a:off x="2931126" y="3951692"/>
            <a:ext cx="3020160" cy="415497"/>
          </a:xfrm>
          <a:prstGeom prst="bentArrow">
            <a:avLst>
              <a:gd name="adj1" fmla="val 25000"/>
              <a:gd name="adj2" fmla="val 29886"/>
              <a:gd name="adj3" fmla="val 25000"/>
              <a:gd name="adj4" fmla="val 43750"/>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1775520" y="248299"/>
            <a:ext cx="3168352" cy="432048"/>
          </a:xfrm>
          <a:prstGeom prst="wedgeRectCallout">
            <a:avLst>
              <a:gd name="adj1" fmla="val -18981"/>
              <a:gd name="adj2" fmla="val 39076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Maison du </a:t>
            </a:r>
            <a:r>
              <a:rPr lang="fr-FR" sz="1600" dirty="0"/>
              <a:t>lotissement </a:t>
            </a:r>
            <a:r>
              <a:rPr lang="fr-FR" sz="2400" b="1" dirty="0">
                <a:solidFill>
                  <a:srgbClr val="FF0000"/>
                </a:solidFill>
              </a:rPr>
              <a:t>NOYEE</a:t>
            </a:r>
            <a:endParaRPr lang="fr-FR" sz="1600" b="1" dirty="0">
              <a:solidFill>
                <a:srgbClr val="FF0000"/>
              </a:solidFill>
            </a:endParaRPr>
          </a:p>
        </p:txBody>
      </p:sp>
      <p:sp>
        <p:nvSpPr>
          <p:cNvPr id="41" name="ZoneTexte 40"/>
          <p:cNvSpPr txBox="1"/>
          <p:nvPr/>
        </p:nvSpPr>
        <p:spPr>
          <a:xfrm>
            <a:off x="3566800" y="5077850"/>
            <a:ext cx="4680520" cy="707886"/>
          </a:xfrm>
          <a:prstGeom prst="rect">
            <a:avLst/>
          </a:prstGeom>
          <a:noFill/>
        </p:spPr>
        <p:txBody>
          <a:bodyPr wrap="square" rtlCol="0">
            <a:spAutoFit/>
          </a:bodyPr>
          <a:lstStyle/>
          <a:p>
            <a:pPr algn="ctr"/>
            <a:r>
              <a:rPr lang="fr-FR" sz="4000" dirty="0"/>
              <a:t>Nappe phréatique</a:t>
            </a:r>
          </a:p>
        </p:txBody>
      </p:sp>
      <p:sp>
        <p:nvSpPr>
          <p:cNvPr id="25" name="ZoneTexte 24"/>
          <p:cNvSpPr txBox="1"/>
          <p:nvPr/>
        </p:nvSpPr>
        <p:spPr>
          <a:xfrm>
            <a:off x="513567" y="5855782"/>
            <a:ext cx="10840233"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a:t>APRES LA  REMONTEE DE LA NAPPE PHREATIQUE…vers 2030 </a:t>
            </a:r>
            <a:br>
              <a:rPr lang="fr-FR" sz="2400" b="1" dirty="0"/>
            </a:br>
            <a:r>
              <a:rPr lang="fr-FR" sz="3200" b="1" i="1" dirty="0">
                <a:solidFill>
                  <a:srgbClr val="FF0000"/>
                </a:solidFill>
              </a:rPr>
              <a:t>et  si on ne faisait rien</a:t>
            </a:r>
            <a:endParaRPr lang="fr-FR" sz="2400" b="1" i="1" dirty="0">
              <a:solidFill>
                <a:srgbClr val="FF0000"/>
              </a:solidFill>
            </a:endParaRPr>
          </a:p>
        </p:txBody>
      </p:sp>
      <p:sp>
        <p:nvSpPr>
          <p:cNvPr id="42" name="Rectangle 41"/>
          <p:cNvSpPr/>
          <p:nvPr/>
        </p:nvSpPr>
        <p:spPr>
          <a:xfrm>
            <a:off x="3267212" y="823104"/>
            <a:ext cx="3511682" cy="787804"/>
          </a:xfrm>
          <a:prstGeom prst="wedgeRectCallout">
            <a:avLst>
              <a:gd name="adj1" fmla="val 35504"/>
              <a:gd name="adj2" fmla="val 16522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Station de relevage </a:t>
            </a:r>
            <a:r>
              <a:rPr lang="fr-FR" dirty="0" err="1"/>
              <a:t>Weihergraben</a:t>
            </a:r>
            <a:endParaRPr lang="fr-FR" dirty="0"/>
          </a:p>
          <a:p>
            <a:pPr algn="ctr"/>
            <a:r>
              <a:rPr lang="fr-FR" sz="3200" b="1" dirty="0">
                <a:solidFill>
                  <a:srgbClr val="FF0000"/>
                </a:solidFill>
              </a:rPr>
              <a:t>Submergée et HS</a:t>
            </a:r>
          </a:p>
        </p:txBody>
      </p:sp>
      <p:sp>
        <p:nvSpPr>
          <p:cNvPr id="49" name="Rectangle à coins arrondis 48"/>
          <p:cNvSpPr/>
          <p:nvPr/>
        </p:nvSpPr>
        <p:spPr>
          <a:xfrm>
            <a:off x="5895751" y="3780245"/>
            <a:ext cx="1154682" cy="1166192"/>
          </a:xfrm>
          <a:prstGeom prst="roundRect">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Trapèze 49"/>
          <p:cNvSpPr/>
          <p:nvPr/>
        </p:nvSpPr>
        <p:spPr>
          <a:xfrm>
            <a:off x="5907061" y="2683673"/>
            <a:ext cx="1010101" cy="302094"/>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29" name="Éclair 28"/>
          <p:cNvSpPr/>
          <p:nvPr/>
        </p:nvSpPr>
        <p:spPr>
          <a:xfrm rot="5675376">
            <a:off x="5064477" y="4143571"/>
            <a:ext cx="970340" cy="1068816"/>
          </a:xfrm>
          <a:prstGeom prst="lightningBolt">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67714">
            <a:off x="2053729" y="2386002"/>
            <a:ext cx="1616506" cy="1584176"/>
          </a:xfrm>
          <a:prstGeom prst="rect">
            <a:avLst/>
          </a:prstGeom>
        </p:spPr>
      </p:pic>
      <p:sp>
        <p:nvSpPr>
          <p:cNvPr id="52" name="Croix 51"/>
          <p:cNvSpPr/>
          <p:nvPr/>
        </p:nvSpPr>
        <p:spPr>
          <a:xfrm rot="2334241">
            <a:off x="5600465" y="2727636"/>
            <a:ext cx="1581848" cy="1575909"/>
          </a:xfrm>
          <a:prstGeom prst="plus">
            <a:avLst>
              <a:gd name="adj" fmla="val 3612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Croix 53"/>
          <p:cNvSpPr/>
          <p:nvPr/>
        </p:nvSpPr>
        <p:spPr>
          <a:xfrm rot="2334241">
            <a:off x="8384601" y="2523143"/>
            <a:ext cx="698502" cy="640667"/>
          </a:xfrm>
          <a:prstGeom prst="plus">
            <a:avLst>
              <a:gd name="adj" fmla="val 3943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vers le bas 1"/>
          <p:cNvSpPr/>
          <p:nvPr/>
        </p:nvSpPr>
        <p:spPr>
          <a:xfrm rot="10800000">
            <a:off x="9112400" y="3658120"/>
            <a:ext cx="754162" cy="16283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41"/>
          <p:cNvSpPr/>
          <p:nvPr/>
        </p:nvSpPr>
        <p:spPr>
          <a:xfrm>
            <a:off x="7093196" y="974642"/>
            <a:ext cx="3511682" cy="787804"/>
          </a:xfrm>
          <a:prstGeom prst="wedgeRectCallout">
            <a:avLst>
              <a:gd name="adj1" fmla="val -47567"/>
              <a:gd name="adj2" fmla="val 33092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3200" dirty="0"/>
              <a:t>Nappe polluée</a:t>
            </a:r>
          </a:p>
        </p:txBody>
      </p:sp>
      <p:sp>
        <p:nvSpPr>
          <p:cNvPr id="3" name="Espace réservé du numéro de diapositive 2"/>
          <p:cNvSpPr>
            <a:spLocks noGrp="1"/>
          </p:cNvSpPr>
          <p:nvPr>
            <p:ph type="sldNum" sz="quarter" idx="12"/>
          </p:nvPr>
        </p:nvSpPr>
        <p:spPr/>
        <p:txBody>
          <a:bodyPr/>
          <a:lstStyle/>
          <a:p>
            <a:fld id="{4DBB43F2-5F38-453C-B4D6-FA50B44E37D7}" type="slidenum">
              <a:rPr lang="fr-FR" smtClean="0"/>
              <a:t>39</a:t>
            </a:fld>
            <a:endParaRPr lang="fr-FR"/>
          </a:p>
        </p:txBody>
      </p:sp>
      <p:sp>
        <p:nvSpPr>
          <p:cNvPr id="36" name="Éclair 35"/>
          <p:cNvSpPr/>
          <p:nvPr/>
        </p:nvSpPr>
        <p:spPr>
          <a:xfrm rot="17316315">
            <a:off x="6783621" y="3804725"/>
            <a:ext cx="1127509" cy="1009621"/>
          </a:xfrm>
          <a:prstGeom prst="lightningBolt">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Éclair 32"/>
          <p:cNvSpPr/>
          <p:nvPr/>
        </p:nvSpPr>
        <p:spPr>
          <a:xfrm rot="20107701">
            <a:off x="6185015" y="4369210"/>
            <a:ext cx="1127509" cy="1009621"/>
          </a:xfrm>
          <a:prstGeom prst="lightningBolt">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10382434" y="55312"/>
            <a:ext cx="1187054" cy="70425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b="1" dirty="0"/>
              <a:t>2030</a:t>
            </a:r>
          </a:p>
        </p:txBody>
      </p:sp>
    </p:spTree>
    <p:extLst>
      <p:ext uri="{BB962C8B-B14F-4D97-AF65-F5344CB8AC3E}">
        <p14:creationId xmlns:p14="http://schemas.microsoft.com/office/powerpoint/2010/main" val="1429145053"/>
      </p:ext>
    </p:extLst>
  </p:cSld>
  <p:clrMapOvr>
    <a:masterClrMapping/>
  </p:clrMapOvr>
  <mc:AlternateContent xmlns:mc="http://schemas.openxmlformats.org/markup-compatibility/2006" xmlns:p14="http://schemas.microsoft.com/office/powerpoint/2010/main">
    <mc:Choice Requires="p14">
      <p:transition spd="slow" p14:dur="5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250"/>
                                        <p:tgtEl>
                                          <p:spTgt spid="34"/>
                                        </p:tgtEl>
                                      </p:cBhvr>
                                    </p:animEffect>
                                    <p:anim calcmode="lin" valueType="num">
                                      <p:cBhvr>
                                        <p:cTn id="8" dur="3250" fill="hold"/>
                                        <p:tgtEl>
                                          <p:spTgt spid="34"/>
                                        </p:tgtEl>
                                        <p:attrNameLst>
                                          <p:attrName>ppt_x</p:attrName>
                                        </p:attrNameLst>
                                      </p:cBhvr>
                                      <p:tavLst>
                                        <p:tav tm="0">
                                          <p:val>
                                            <p:strVal val="#ppt_x"/>
                                          </p:val>
                                        </p:tav>
                                        <p:tav tm="100000">
                                          <p:val>
                                            <p:strVal val="#ppt_x"/>
                                          </p:val>
                                        </p:tav>
                                      </p:tavLst>
                                    </p:anim>
                                    <p:anim calcmode="lin" valueType="num">
                                      <p:cBhvr>
                                        <p:cTn id="9" dur="3250" fill="hold"/>
                                        <p:tgtEl>
                                          <p:spTgt spid="3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53" presetClass="entr" presetSubtype="16" repeatCount="indefinite"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Effect transition="in" filter="fade">
                                      <p:cBhvr>
                                        <p:cTn id="42" dur="500"/>
                                        <p:tgtEl>
                                          <p:spTgt spid="36"/>
                                        </p:tgtEl>
                                      </p:cBhvr>
                                    </p:animEffect>
                                  </p:childTnLst>
                                </p:cTn>
                              </p:par>
                              <p:par>
                                <p:cTn id="43" presetID="53" presetClass="entr" presetSubtype="16" repeatCount="indefinite"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par>
                                <p:cTn id="48" presetID="53" presetClass="entr" presetSubtype="16" repeatCount="indefinite"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500" fill="hold"/>
                                        <p:tgtEl>
                                          <p:spTgt spid="33"/>
                                        </p:tgtEl>
                                        <p:attrNameLst>
                                          <p:attrName>ppt_w</p:attrName>
                                        </p:attrNameLst>
                                      </p:cBhvr>
                                      <p:tavLst>
                                        <p:tav tm="0">
                                          <p:val>
                                            <p:fltVal val="0"/>
                                          </p:val>
                                        </p:tav>
                                        <p:tav tm="100000">
                                          <p:val>
                                            <p:strVal val="#ppt_w"/>
                                          </p:val>
                                        </p:tav>
                                      </p:tavLst>
                                    </p:anim>
                                    <p:anim calcmode="lin" valueType="num">
                                      <p:cBhvr>
                                        <p:cTn id="51" dur="500" fill="hold"/>
                                        <p:tgtEl>
                                          <p:spTgt spid="33"/>
                                        </p:tgtEl>
                                        <p:attrNameLst>
                                          <p:attrName>ppt_h</p:attrName>
                                        </p:attrNameLst>
                                      </p:cBhvr>
                                      <p:tavLst>
                                        <p:tav tm="0">
                                          <p:val>
                                            <p:fltVal val="0"/>
                                          </p:val>
                                        </p:tav>
                                        <p:tav tm="100000">
                                          <p:val>
                                            <p:strVal val="#ppt_h"/>
                                          </p:val>
                                        </p:tav>
                                      </p:tavLst>
                                    </p:anim>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2" grpId="0" animBg="1"/>
      <p:bldP spid="29" grpId="0" animBg="1"/>
      <p:bldP spid="52" grpId="0" animBg="1"/>
      <p:bldP spid="54" grpId="0" animBg="1"/>
      <p:bldP spid="2" grpId="0" animBg="1"/>
      <p:bldP spid="30" grpId="0" animBg="1"/>
      <p:bldP spid="36"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10615" y="1719754"/>
            <a:ext cx="8768541" cy="2739211"/>
          </a:xfrm>
          <a:prstGeom prst="rect">
            <a:avLst/>
          </a:prstGeom>
          <a:noFill/>
        </p:spPr>
        <p:txBody>
          <a:bodyPr wrap="square" rtlCol="0">
            <a:spAutoFit/>
          </a:bodyPr>
          <a:lstStyle/>
          <a:p>
            <a:pPr algn="ctr"/>
            <a:r>
              <a:rPr lang="fr-FR" sz="4000" b="1" dirty="0">
                <a:solidFill>
                  <a:srgbClr val="FF0000"/>
                </a:solidFill>
              </a:rPr>
              <a:t>La Rosselle </a:t>
            </a:r>
            <a:r>
              <a:rPr lang="fr-FR" sz="3200" dirty="0"/>
              <a:t>est la</a:t>
            </a:r>
            <a:r>
              <a:rPr lang="fr-FR" sz="3200" b="1" dirty="0">
                <a:solidFill>
                  <a:srgbClr val="FF0000"/>
                </a:solidFill>
              </a:rPr>
              <a:t> </a:t>
            </a:r>
            <a:r>
              <a:rPr lang="fr-FR" sz="3200" dirty="0"/>
              <a:t>principale rivière traversant le bassin houiller</a:t>
            </a:r>
            <a:br>
              <a:rPr lang="fr-FR" sz="3200" dirty="0"/>
            </a:br>
            <a:br>
              <a:rPr lang="fr-FR" sz="3200" dirty="0"/>
            </a:br>
            <a:r>
              <a:rPr lang="fr-FR" sz="3600" dirty="0"/>
              <a:t>sa longueur est de 38 km</a:t>
            </a:r>
          </a:p>
          <a:p>
            <a:endParaRPr lang="fr-FR" sz="3200" dirty="0"/>
          </a:p>
        </p:txBody>
      </p:sp>
      <p:sp>
        <p:nvSpPr>
          <p:cNvPr id="2" name="Espace réservé du numéro de diapositive 1"/>
          <p:cNvSpPr>
            <a:spLocks noGrp="1"/>
          </p:cNvSpPr>
          <p:nvPr>
            <p:ph type="sldNum" sz="quarter" idx="12"/>
          </p:nvPr>
        </p:nvSpPr>
        <p:spPr/>
        <p:txBody>
          <a:bodyPr/>
          <a:lstStyle/>
          <a:p>
            <a:fld id="{4DBB43F2-5F38-453C-B4D6-FA50B44E37D7}" type="slidenum">
              <a:rPr lang="fr-FR" smtClean="0"/>
              <a:t>4</a:t>
            </a:fld>
            <a:endParaRPr lang="fr-FR"/>
          </a:p>
        </p:txBody>
      </p:sp>
      <p:sp>
        <p:nvSpPr>
          <p:cNvPr id="4" name="ZoneTexte 3"/>
          <p:cNvSpPr txBox="1"/>
          <p:nvPr/>
        </p:nvSpPr>
        <p:spPr>
          <a:xfrm>
            <a:off x="1927148" y="101600"/>
            <a:ext cx="8335477" cy="707886"/>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4000" b="1"/>
            </a:lvl1pPr>
          </a:lstStyle>
          <a:p>
            <a:r>
              <a:rPr lang="fr-FR" dirty="0"/>
              <a:t>Les eaux de surface</a:t>
            </a:r>
          </a:p>
        </p:txBody>
      </p:sp>
      <p:sp>
        <p:nvSpPr>
          <p:cNvPr id="5" name="ZoneTexte 4"/>
          <p:cNvSpPr txBox="1"/>
          <p:nvPr/>
        </p:nvSpPr>
        <p:spPr>
          <a:xfrm>
            <a:off x="2131571" y="4638217"/>
            <a:ext cx="7926627" cy="769441"/>
          </a:xfrm>
          <a:prstGeom prst="rect">
            <a:avLst/>
          </a:prstGeom>
          <a:noFill/>
        </p:spPr>
        <p:txBody>
          <a:bodyPr wrap="square" rtlCol="0">
            <a:spAutoFit/>
          </a:bodyPr>
          <a:lstStyle/>
          <a:p>
            <a:r>
              <a:rPr lang="fr-FR" sz="3600" dirty="0"/>
              <a:t>Son principal affluent est </a:t>
            </a:r>
            <a:r>
              <a:rPr lang="fr-FR" sz="4400" b="1" dirty="0">
                <a:solidFill>
                  <a:srgbClr val="FF0000"/>
                </a:solidFill>
              </a:rPr>
              <a:t>« la Merle »</a:t>
            </a:r>
            <a:endParaRPr lang="fr-FR" sz="3600" dirty="0"/>
          </a:p>
        </p:txBody>
      </p:sp>
    </p:spTree>
    <p:extLst>
      <p:ext uri="{BB962C8B-B14F-4D97-AF65-F5344CB8AC3E}">
        <p14:creationId xmlns:p14="http://schemas.microsoft.com/office/powerpoint/2010/main" val="426812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t>40</a:t>
            </a:fld>
            <a:endParaRPr lang="fr-BE"/>
          </a:p>
        </p:txBody>
      </p:sp>
      <p:sp>
        <p:nvSpPr>
          <p:cNvPr id="3" name="ZoneTexte 2"/>
          <p:cNvSpPr txBox="1"/>
          <p:nvPr/>
        </p:nvSpPr>
        <p:spPr>
          <a:xfrm>
            <a:off x="1114817" y="408071"/>
            <a:ext cx="975777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b="1" dirty="0">
                <a:solidFill>
                  <a:srgbClr val="FF0000"/>
                </a:solidFill>
              </a:rPr>
              <a:t>Le BRGM surveille la remontée des eaux </a:t>
            </a:r>
          </a:p>
        </p:txBody>
      </p:sp>
      <p:grpSp>
        <p:nvGrpSpPr>
          <p:cNvPr id="14" name="Groupe 13"/>
          <p:cNvGrpSpPr/>
          <p:nvPr/>
        </p:nvGrpSpPr>
        <p:grpSpPr>
          <a:xfrm>
            <a:off x="1799572" y="2192465"/>
            <a:ext cx="8762600" cy="2103068"/>
            <a:chOff x="0" y="1972036"/>
            <a:chExt cx="8762600" cy="2103068"/>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9291"/>
            <a:stretch/>
          </p:blipFill>
          <p:spPr bwMode="auto">
            <a:xfrm>
              <a:off x="0" y="1972036"/>
              <a:ext cx="8762600" cy="210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a:picLocks noChangeAspect="1"/>
            </p:cNvPicPr>
            <p:nvPr/>
          </p:nvPicPr>
          <p:blipFill>
            <a:blip r:embed="rId4"/>
            <a:stretch>
              <a:fillRect/>
            </a:stretch>
          </p:blipFill>
          <p:spPr>
            <a:xfrm>
              <a:off x="4268487" y="2737152"/>
              <a:ext cx="4246863" cy="1337952"/>
            </a:xfrm>
            <a:prstGeom prst="rect">
              <a:avLst/>
            </a:prstGeom>
          </p:spPr>
        </p:pic>
      </p:grpSp>
      <p:sp>
        <p:nvSpPr>
          <p:cNvPr id="9" name="ZoneTexte 8"/>
          <p:cNvSpPr txBox="1"/>
          <p:nvPr/>
        </p:nvSpPr>
        <p:spPr>
          <a:xfrm>
            <a:off x="2120289" y="1146157"/>
            <a:ext cx="7982521" cy="707886"/>
          </a:xfrm>
          <a:prstGeom prst="rect">
            <a:avLst/>
          </a:prstGeom>
          <a:noFill/>
        </p:spPr>
        <p:txBody>
          <a:bodyPr wrap="square" rtlCol="0">
            <a:spAutoFit/>
          </a:bodyPr>
          <a:lstStyle/>
          <a:p>
            <a:r>
              <a:rPr lang="fr-FR" sz="4000" b="1" dirty="0"/>
              <a:t>B</a:t>
            </a:r>
            <a:r>
              <a:rPr lang="fr-FR" sz="3200" dirty="0"/>
              <a:t>ureau de </a:t>
            </a:r>
            <a:r>
              <a:rPr lang="fr-FR" sz="4000" b="1" dirty="0"/>
              <a:t>R</a:t>
            </a:r>
            <a:r>
              <a:rPr lang="fr-FR" sz="3200" dirty="0"/>
              <a:t>echerche </a:t>
            </a:r>
            <a:r>
              <a:rPr lang="fr-FR" sz="4000" b="1" dirty="0"/>
              <a:t>G</a:t>
            </a:r>
            <a:r>
              <a:rPr lang="fr-FR" sz="3200" dirty="0"/>
              <a:t>éologique et </a:t>
            </a:r>
            <a:r>
              <a:rPr lang="fr-FR" sz="4000" b="1" dirty="0"/>
              <a:t>M</a:t>
            </a:r>
            <a:r>
              <a:rPr lang="fr-FR" sz="3200" dirty="0"/>
              <a:t>inière</a:t>
            </a:r>
          </a:p>
        </p:txBody>
      </p:sp>
      <p:sp>
        <p:nvSpPr>
          <p:cNvPr id="7" name="Bulle narrative : rectangle à coins arrondis 6"/>
          <p:cNvSpPr/>
          <p:nvPr/>
        </p:nvSpPr>
        <p:spPr>
          <a:xfrm>
            <a:off x="2502496" y="5107847"/>
            <a:ext cx="6955241" cy="1248504"/>
          </a:xfrm>
          <a:prstGeom prst="wedgeRoundRectCallout">
            <a:avLst>
              <a:gd name="adj1" fmla="val -43164"/>
              <a:gd name="adj2" fmla="val -252530"/>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fr-FR" sz="2800" dirty="0"/>
              <a:t>Un piézomètre est un forage qui permet la mesure du niveau de l’eau souterraine en un point donné de la nappe. </a:t>
            </a:r>
          </a:p>
        </p:txBody>
      </p:sp>
    </p:spTree>
    <p:extLst>
      <p:ext uri="{BB962C8B-B14F-4D97-AF65-F5344CB8AC3E}">
        <p14:creationId xmlns:p14="http://schemas.microsoft.com/office/powerpoint/2010/main" val="178427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t>41</a:t>
            </a:fld>
            <a:endParaRPr lang="fr-BE"/>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84" y="1588840"/>
            <a:ext cx="7151340" cy="4940430"/>
          </a:xfrm>
          <a:prstGeom prst="rect">
            <a:avLst/>
          </a:prstGeom>
        </p:spPr>
      </p:pic>
      <p:sp>
        <p:nvSpPr>
          <p:cNvPr id="4" name="Rectangle à coins arrondis 3"/>
          <p:cNvSpPr/>
          <p:nvPr/>
        </p:nvSpPr>
        <p:spPr>
          <a:xfrm>
            <a:off x="851770" y="116958"/>
            <a:ext cx="10208711" cy="1471882"/>
          </a:xfrm>
          <a:prstGeom prst="wedgeRoundRectCallout">
            <a:avLst>
              <a:gd name="adj1" fmla="val 27157"/>
              <a:gd name="adj2" fmla="val 108486"/>
              <a:gd name="adj3" fmla="val 16667"/>
            </a:avLst>
          </a:prstGeom>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dirty="0"/>
              <a:t>Près de Forbach, en 2014, le niveau de l’eau est</a:t>
            </a:r>
            <a:br>
              <a:rPr lang="fr-FR" sz="3200" dirty="0"/>
            </a:br>
            <a:r>
              <a:rPr lang="fr-FR" sz="3600" b="1" dirty="0"/>
              <a:t>à environ 50 m de la surface</a:t>
            </a:r>
            <a:endParaRPr lang="fr-FR" sz="3200" b="1" dirty="0"/>
          </a:p>
        </p:txBody>
      </p:sp>
      <p:cxnSp>
        <p:nvCxnSpPr>
          <p:cNvPr id="6" name="Connecteur droit avec flèche 5"/>
          <p:cNvCxnSpPr/>
          <p:nvPr/>
        </p:nvCxnSpPr>
        <p:spPr>
          <a:xfrm flipH="1">
            <a:off x="3143672" y="2564904"/>
            <a:ext cx="5832648" cy="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775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t>42</a:t>
            </a:fld>
            <a:endParaRPr lang="fr-BE"/>
          </a:p>
        </p:txBody>
      </p:sp>
      <p:sp>
        <p:nvSpPr>
          <p:cNvPr id="4" name="ZoneTexte 3"/>
          <p:cNvSpPr txBox="1"/>
          <p:nvPr/>
        </p:nvSpPr>
        <p:spPr>
          <a:xfrm>
            <a:off x="1215025" y="650789"/>
            <a:ext cx="9645041" cy="4308872"/>
          </a:xfrm>
          <a:prstGeom prst="rect">
            <a:avLst/>
          </a:prstGeom>
          <a:noFill/>
        </p:spPr>
        <p:txBody>
          <a:bodyPr wrap="square" rtlCol="0">
            <a:spAutoFit/>
          </a:bodyPr>
          <a:lstStyle/>
          <a:p>
            <a:endParaRPr lang="fr-FR" sz="3200" dirty="0"/>
          </a:p>
          <a:p>
            <a:r>
              <a:rPr lang="fr-FR" sz="3200" dirty="0"/>
              <a:t>Selon les prévisions, si rien n’est fait les parties basses de </a:t>
            </a:r>
            <a:r>
              <a:rPr lang="fr-FR" sz="3200" b="1" dirty="0">
                <a:solidFill>
                  <a:srgbClr val="FF0000"/>
                </a:solidFill>
              </a:rPr>
              <a:t>Rosbruck</a:t>
            </a:r>
            <a:r>
              <a:rPr lang="fr-FR" sz="3200" dirty="0">
                <a:solidFill>
                  <a:srgbClr val="FF0000"/>
                </a:solidFill>
              </a:rPr>
              <a:t> </a:t>
            </a:r>
            <a:r>
              <a:rPr lang="fr-FR" sz="3200" dirty="0"/>
              <a:t>et d’autres communes seront alors inondées par cette </a:t>
            </a:r>
            <a:r>
              <a:rPr lang="fr-FR" sz="3200" b="1" dirty="0">
                <a:solidFill>
                  <a:srgbClr val="FF0000"/>
                </a:solidFill>
              </a:rPr>
              <a:t>remontée de la nappe phréatique vers 2033</a:t>
            </a:r>
          </a:p>
          <a:p>
            <a:endParaRPr lang="fr-FR" dirty="0"/>
          </a:p>
          <a:p>
            <a:pPr algn="ctr"/>
            <a:r>
              <a:rPr lang="fr-FR" sz="3200" b="1" dirty="0"/>
              <a:t>Mais certaines communes comme Creutzwald connaissent déjà ce problème en 2017</a:t>
            </a:r>
          </a:p>
          <a:p>
            <a:endParaRPr lang="fr-FR" sz="3200" dirty="0"/>
          </a:p>
          <a:p>
            <a:endParaRPr lang="fr-FR" sz="3200" dirty="0"/>
          </a:p>
        </p:txBody>
      </p:sp>
      <p:pic>
        <p:nvPicPr>
          <p:cNvPr id="3" name="Image 2"/>
          <p:cNvPicPr>
            <a:picLocks noChangeAspect="1"/>
          </p:cNvPicPr>
          <p:nvPr/>
        </p:nvPicPr>
        <p:blipFill>
          <a:blip r:embed="rId3"/>
          <a:stretch>
            <a:fillRect/>
          </a:stretch>
        </p:blipFill>
        <p:spPr>
          <a:xfrm rot="20943477">
            <a:off x="1784351" y="5597465"/>
            <a:ext cx="3942513" cy="544750"/>
          </a:xfrm>
          <a:prstGeom prst="rect">
            <a:avLst/>
          </a:prstGeom>
        </p:spPr>
      </p:pic>
      <p:pic>
        <p:nvPicPr>
          <p:cNvPr id="5" name="Image 4"/>
          <p:cNvPicPr>
            <a:picLocks noChangeAspect="1"/>
          </p:cNvPicPr>
          <p:nvPr/>
        </p:nvPicPr>
        <p:blipFill>
          <a:blip r:embed="rId4"/>
          <a:stretch>
            <a:fillRect/>
          </a:stretch>
        </p:blipFill>
        <p:spPr>
          <a:xfrm rot="154141">
            <a:off x="2220895" y="4402376"/>
            <a:ext cx="4420156" cy="544512"/>
          </a:xfrm>
          <a:prstGeom prst="rect">
            <a:avLst/>
          </a:prstGeom>
        </p:spPr>
      </p:pic>
      <p:pic>
        <p:nvPicPr>
          <p:cNvPr id="6" name="Image 5"/>
          <p:cNvPicPr>
            <a:picLocks noChangeAspect="1"/>
          </p:cNvPicPr>
          <p:nvPr/>
        </p:nvPicPr>
        <p:blipFill>
          <a:blip r:embed="rId5"/>
          <a:stretch>
            <a:fillRect/>
          </a:stretch>
        </p:blipFill>
        <p:spPr>
          <a:xfrm rot="20901749">
            <a:off x="6521801" y="5334110"/>
            <a:ext cx="3793425" cy="793396"/>
          </a:xfrm>
          <a:prstGeom prst="rect">
            <a:avLst/>
          </a:prstGeom>
        </p:spPr>
      </p:pic>
      <p:pic>
        <p:nvPicPr>
          <p:cNvPr id="7" name="Image 6"/>
          <p:cNvPicPr>
            <a:picLocks noChangeAspect="1"/>
          </p:cNvPicPr>
          <p:nvPr/>
        </p:nvPicPr>
        <p:blipFill>
          <a:blip r:embed="rId6"/>
          <a:stretch>
            <a:fillRect/>
          </a:stretch>
        </p:blipFill>
        <p:spPr>
          <a:xfrm>
            <a:off x="2704459" y="24488"/>
            <a:ext cx="6448414" cy="1106274"/>
          </a:xfrm>
          <a:prstGeom prst="rect">
            <a:avLst/>
          </a:prstGeom>
        </p:spPr>
      </p:pic>
    </p:spTree>
    <p:extLst>
      <p:ext uri="{BB962C8B-B14F-4D97-AF65-F5344CB8AC3E}">
        <p14:creationId xmlns:p14="http://schemas.microsoft.com/office/powerpoint/2010/main" val="299039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49187" y="4003725"/>
            <a:ext cx="10935222" cy="1785104"/>
          </a:xfrm>
          <a:prstGeom prst="rect">
            <a:avLst/>
          </a:prstGeom>
          <a:noFill/>
        </p:spPr>
        <p:txBody>
          <a:bodyPr wrap="square" rtlCol="0">
            <a:spAutoFit/>
          </a:bodyPr>
          <a:lstStyle/>
          <a:p>
            <a:endParaRPr lang="fr-FR" sz="4400" dirty="0">
              <a:solidFill>
                <a:srgbClr val="FF0000"/>
              </a:solidFill>
            </a:endParaRPr>
          </a:p>
          <a:p>
            <a:pPr algn="ctr"/>
            <a:r>
              <a:rPr lang="fr-FR" sz="6600" b="1" dirty="0">
                <a:solidFill>
                  <a:srgbClr val="FF0000"/>
                </a:solidFill>
                <a:effectLst>
                  <a:outerShdw blurRad="38100" dist="38100" dir="2700000" algn="tl">
                    <a:srgbClr val="000000">
                      <a:alpha val="43137"/>
                    </a:srgbClr>
                  </a:outerShdw>
                </a:effectLst>
              </a:rPr>
              <a:t>Les forages de rabattement</a:t>
            </a:r>
          </a:p>
        </p:txBody>
      </p:sp>
      <p:sp>
        <p:nvSpPr>
          <p:cNvPr id="3" name="Espace réservé du numéro de diapositive 2"/>
          <p:cNvSpPr>
            <a:spLocks noGrp="1"/>
          </p:cNvSpPr>
          <p:nvPr>
            <p:ph type="sldNum" sz="quarter" idx="12"/>
          </p:nvPr>
        </p:nvSpPr>
        <p:spPr/>
        <p:txBody>
          <a:bodyPr/>
          <a:lstStyle/>
          <a:p>
            <a:fld id="{4DBB43F2-5F38-453C-B4D6-FA50B44E37D7}" type="slidenum">
              <a:rPr lang="fr-FR" smtClean="0"/>
              <a:t>43</a:t>
            </a:fld>
            <a:endParaRPr lang="fr-FR"/>
          </a:p>
        </p:txBody>
      </p:sp>
      <p:sp>
        <p:nvSpPr>
          <p:cNvPr id="4" name="ZoneTexte 3"/>
          <p:cNvSpPr txBox="1"/>
          <p:nvPr/>
        </p:nvSpPr>
        <p:spPr>
          <a:xfrm>
            <a:off x="2342708" y="391318"/>
            <a:ext cx="7619114" cy="2308324"/>
          </a:xfrm>
          <a:prstGeom prst="rect">
            <a:avLst/>
          </a:prstGeom>
          <a:noFill/>
        </p:spPr>
        <p:txBody>
          <a:bodyPr wrap="square" rtlCol="0">
            <a:spAutoFit/>
          </a:bodyPr>
          <a:lstStyle/>
          <a:p>
            <a:r>
              <a:rPr lang="fr-FR" sz="4800" i="1" dirty="0"/>
              <a:t>Pour éviter les inondations par la remontée de la nappe</a:t>
            </a:r>
          </a:p>
          <a:p>
            <a:r>
              <a:rPr lang="fr-FR" sz="4800" i="1" dirty="0"/>
              <a:t> </a:t>
            </a:r>
          </a:p>
        </p:txBody>
      </p:sp>
      <p:sp>
        <p:nvSpPr>
          <p:cNvPr id="5" name="ZoneTexte 4"/>
          <p:cNvSpPr txBox="1"/>
          <p:nvPr/>
        </p:nvSpPr>
        <p:spPr>
          <a:xfrm>
            <a:off x="1871774" y="2482333"/>
            <a:ext cx="8090047" cy="1569660"/>
          </a:xfrm>
          <a:prstGeom prst="rect">
            <a:avLst/>
          </a:prstGeom>
          <a:noFill/>
        </p:spPr>
        <p:txBody>
          <a:bodyPr wrap="square" rtlCol="0">
            <a:spAutoFit/>
          </a:bodyPr>
          <a:lstStyle>
            <a:defPPr>
              <a:defRPr lang="fr-FR"/>
            </a:defPPr>
            <a:lvl1pPr>
              <a:defRPr sz="5400" i="1"/>
            </a:lvl1pPr>
          </a:lstStyle>
          <a:p>
            <a:pPr algn="ctr"/>
            <a:r>
              <a:rPr lang="fr-FR" sz="4800" dirty="0"/>
              <a:t>Il y a </a:t>
            </a:r>
            <a:r>
              <a:rPr lang="fr-FR" sz="4400" dirty="0"/>
              <a:t>une</a:t>
            </a:r>
            <a:r>
              <a:rPr lang="fr-FR" sz="4800" dirty="0"/>
              <a:t> solution </a:t>
            </a:r>
          </a:p>
          <a:p>
            <a:pPr algn="ctr"/>
            <a:r>
              <a:rPr lang="fr-FR" sz="4800" dirty="0"/>
              <a:t>imaginée par CDF</a:t>
            </a:r>
          </a:p>
        </p:txBody>
      </p:sp>
    </p:spTree>
    <p:extLst>
      <p:ext uri="{BB962C8B-B14F-4D97-AF65-F5344CB8AC3E}">
        <p14:creationId xmlns:p14="http://schemas.microsoft.com/office/powerpoint/2010/main" val="20590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50"/>
                                  </p:iterate>
                                  <p:childTnLst>
                                    <p:set>
                                      <p:cBhvr>
                                        <p:cTn id="11"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t>44</a:t>
            </a:fld>
            <a:endParaRPr lang="fr-BE"/>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008" y="476672"/>
            <a:ext cx="9036374" cy="6281696"/>
          </a:xfrm>
          <a:prstGeom prst="rect">
            <a:avLst/>
          </a:prstGeom>
        </p:spPr>
      </p:pic>
      <p:sp>
        <p:nvSpPr>
          <p:cNvPr id="5" name="Rectangle 4"/>
          <p:cNvSpPr/>
          <p:nvPr/>
        </p:nvSpPr>
        <p:spPr>
          <a:xfrm>
            <a:off x="2135560" y="3356992"/>
            <a:ext cx="194421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flipV="1">
            <a:off x="4511824" y="3212976"/>
            <a:ext cx="4464496" cy="4229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Bulle narrative : rectangle 2"/>
          <p:cNvSpPr/>
          <p:nvPr/>
        </p:nvSpPr>
        <p:spPr>
          <a:xfrm>
            <a:off x="2368446" y="464695"/>
            <a:ext cx="2825854" cy="1618105"/>
          </a:xfrm>
          <a:prstGeom prst="wedgeRectCallout">
            <a:avLst>
              <a:gd name="adj1" fmla="val 75068"/>
              <a:gd name="adj2" fmla="val 143495"/>
            </a:avLst>
          </a:prstGeom>
          <a:solidFill>
            <a:srgbClr val="FFFF00"/>
          </a:solidFill>
          <a:ln w="2857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2800" b="1" dirty="0"/>
              <a:t>Soit 0,5 m à 1 m</a:t>
            </a:r>
          </a:p>
          <a:p>
            <a:pPr algn="ctr"/>
            <a:r>
              <a:rPr lang="fr-FR" sz="2800" b="1" dirty="0"/>
              <a:t>les fondations sous les fondations </a:t>
            </a:r>
          </a:p>
        </p:txBody>
      </p:sp>
    </p:spTree>
    <p:extLst>
      <p:ext uri="{BB962C8B-B14F-4D97-AF65-F5344CB8AC3E}">
        <p14:creationId xmlns:p14="http://schemas.microsoft.com/office/powerpoint/2010/main" val="414715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DBB43F2-5F38-453C-B4D6-FA50B44E37D7}" type="slidenum">
              <a:rPr lang="fr-FR" smtClean="0"/>
              <a:t>45</a:t>
            </a:fld>
            <a:endParaRPr lang="fr-FR"/>
          </a:p>
        </p:txBody>
      </p:sp>
      <p:grpSp>
        <p:nvGrpSpPr>
          <p:cNvPr id="6" name="Groupe 5"/>
          <p:cNvGrpSpPr/>
          <p:nvPr/>
        </p:nvGrpSpPr>
        <p:grpSpPr>
          <a:xfrm>
            <a:off x="951978" y="402984"/>
            <a:ext cx="10401821" cy="4783610"/>
            <a:chOff x="350882" y="726510"/>
            <a:chExt cx="8164468" cy="4484317"/>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t="30357"/>
            <a:stretch/>
          </p:blipFill>
          <p:spPr>
            <a:xfrm>
              <a:off x="350882" y="726510"/>
              <a:ext cx="8164468" cy="4484317"/>
            </a:xfrm>
            <a:prstGeom prst="rect">
              <a:avLst/>
            </a:prstGeom>
            <a:ln>
              <a:noFill/>
            </a:ln>
            <a:effectLst>
              <a:outerShdw blurRad="292100" dist="139700" dir="2700000" algn="tl" rotWithShape="0">
                <a:srgbClr val="333333">
                  <a:alpha val="65000"/>
                </a:srgbClr>
              </a:outerShdw>
            </a:effectLst>
          </p:spPr>
        </p:pic>
        <p:sp>
          <p:nvSpPr>
            <p:cNvPr id="5" name="Rectangle : coins arrondis 4"/>
            <p:cNvSpPr/>
            <p:nvPr/>
          </p:nvSpPr>
          <p:spPr>
            <a:xfrm>
              <a:off x="3462425" y="726510"/>
              <a:ext cx="2141797" cy="964504"/>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dirty="0">
                  <a:solidFill>
                    <a:srgbClr val="FF0000"/>
                  </a:solidFill>
                </a:rPr>
                <a:t>Forage de rabattement</a:t>
              </a:r>
            </a:p>
          </p:txBody>
        </p:sp>
      </p:grpSp>
      <p:sp>
        <p:nvSpPr>
          <p:cNvPr id="7" name="ZoneTexte 6"/>
          <p:cNvSpPr txBox="1"/>
          <p:nvPr/>
        </p:nvSpPr>
        <p:spPr>
          <a:xfrm>
            <a:off x="467543" y="5365030"/>
            <a:ext cx="11228670" cy="138499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dirty="0"/>
              <a:t>Au droit du forage, l’eau de la nappe est aspirée et cela crée </a:t>
            </a:r>
          </a:p>
          <a:p>
            <a:pPr algn="ctr"/>
            <a:r>
              <a:rPr lang="fr-FR" sz="2800" dirty="0"/>
              <a:t>un « cône de rabattement » </a:t>
            </a:r>
            <a:br>
              <a:rPr lang="fr-FR" sz="2800" dirty="0"/>
            </a:br>
            <a:r>
              <a:rPr lang="fr-FR" sz="2800" dirty="0"/>
              <a:t>où </a:t>
            </a:r>
            <a:r>
              <a:rPr lang="fr-FR" sz="2800" b="1" dirty="0"/>
              <a:t>le niveau de la nappe est abaissé artificiellement</a:t>
            </a:r>
          </a:p>
        </p:txBody>
      </p:sp>
      <p:sp>
        <p:nvSpPr>
          <p:cNvPr id="8" name="Éclair 7"/>
          <p:cNvSpPr/>
          <p:nvPr/>
        </p:nvSpPr>
        <p:spPr>
          <a:xfrm>
            <a:off x="5340080" y="3600649"/>
            <a:ext cx="1084523" cy="676406"/>
          </a:xfrm>
          <a:prstGeom prst="lightningBol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Éclair 8"/>
          <p:cNvSpPr/>
          <p:nvPr/>
        </p:nvSpPr>
        <p:spPr>
          <a:xfrm rot="5821158">
            <a:off x="6600543" y="3312484"/>
            <a:ext cx="1084523" cy="676406"/>
          </a:xfrm>
          <a:prstGeom prst="lightningBol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Éclair 9"/>
          <p:cNvSpPr/>
          <p:nvPr/>
        </p:nvSpPr>
        <p:spPr>
          <a:xfrm rot="15440221">
            <a:off x="5770653" y="4288692"/>
            <a:ext cx="451490" cy="966869"/>
          </a:xfrm>
          <a:prstGeom prst="lightningBol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a:cxnSpLocks/>
          </p:cNvCxnSpPr>
          <p:nvPr/>
        </p:nvCxnSpPr>
        <p:spPr>
          <a:xfrm flipH="1" flipV="1">
            <a:off x="6596323" y="1979594"/>
            <a:ext cx="12526" cy="1365336"/>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6" name="Encre 15"/>
              <p14:cNvContentPartPr/>
              <p14:nvPr/>
            </p14:nvContentPartPr>
            <p14:xfrm>
              <a:off x="3641520" y="3286800"/>
              <a:ext cx="2592000" cy="653760"/>
            </p14:xfrm>
          </p:contentPart>
        </mc:Choice>
        <mc:Fallback xmlns="">
          <p:pic>
            <p:nvPicPr>
              <p:cNvPr id="16" name="Encre 15"/>
              <p:cNvPicPr/>
              <p:nvPr/>
            </p:nvPicPr>
            <p:blipFill>
              <a:blip r:embed="rId5"/>
              <a:stretch>
                <a:fillRect/>
              </a:stretch>
            </p:blipFill>
            <p:spPr>
              <a:xfrm>
                <a:off x="3625680" y="3223440"/>
                <a:ext cx="2623320" cy="780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Encre 16"/>
              <p14:cNvContentPartPr/>
              <p14:nvPr/>
            </p14:nvContentPartPr>
            <p14:xfrm>
              <a:off x="6401640" y="2233440"/>
              <a:ext cx="1275120" cy="1496160"/>
            </p14:xfrm>
          </p:contentPart>
        </mc:Choice>
        <mc:Fallback xmlns="">
          <p:pic>
            <p:nvPicPr>
              <p:cNvPr id="17" name="Encre 16"/>
              <p:cNvPicPr/>
              <p:nvPr/>
            </p:nvPicPr>
            <p:blipFill>
              <a:blip r:embed="rId7"/>
              <a:stretch>
                <a:fillRect/>
              </a:stretch>
            </p:blipFill>
            <p:spPr>
              <a:xfrm>
                <a:off x="6385800" y="2170080"/>
                <a:ext cx="1306440" cy="1622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Encre 17"/>
              <p14:cNvContentPartPr/>
              <p14:nvPr/>
            </p14:nvContentPartPr>
            <p14:xfrm>
              <a:off x="4615420" y="2656687"/>
              <a:ext cx="1717560" cy="969840"/>
            </p14:xfrm>
          </p:contentPart>
        </mc:Choice>
        <mc:Fallback xmlns="">
          <p:pic>
            <p:nvPicPr>
              <p:cNvPr id="18" name="Encre 17"/>
              <p:cNvPicPr/>
              <p:nvPr/>
            </p:nvPicPr>
            <p:blipFill>
              <a:blip r:embed="rId9"/>
              <a:stretch>
                <a:fillRect/>
              </a:stretch>
            </p:blipFill>
            <p:spPr>
              <a:xfrm>
                <a:off x="4599580" y="2593327"/>
                <a:ext cx="1748880" cy="1096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Encre 18"/>
              <p14:cNvContentPartPr/>
              <p14:nvPr/>
            </p14:nvContentPartPr>
            <p14:xfrm>
              <a:off x="6465000" y="2359800"/>
              <a:ext cx="727200" cy="801000"/>
            </p14:xfrm>
          </p:contentPart>
        </mc:Choice>
        <mc:Fallback xmlns="">
          <p:pic>
            <p:nvPicPr>
              <p:cNvPr id="19" name="Encre 18"/>
              <p:cNvPicPr/>
              <p:nvPr/>
            </p:nvPicPr>
            <p:blipFill>
              <a:blip r:embed="rId11"/>
              <a:stretch>
                <a:fillRect/>
              </a:stretch>
            </p:blipFill>
            <p:spPr>
              <a:xfrm>
                <a:off x="6449160" y="2296440"/>
                <a:ext cx="758520" cy="927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Encre 19"/>
              <p14:cNvContentPartPr/>
              <p14:nvPr/>
            </p14:nvContentPartPr>
            <p14:xfrm>
              <a:off x="4179000" y="2781360"/>
              <a:ext cx="1770120" cy="484920"/>
            </p14:xfrm>
          </p:contentPart>
        </mc:Choice>
        <mc:Fallback xmlns="">
          <p:pic>
            <p:nvPicPr>
              <p:cNvPr id="20" name="Encre 19"/>
              <p:cNvPicPr/>
              <p:nvPr/>
            </p:nvPicPr>
            <p:blipFill>
              <a:blip r:embed="rId13"/>
              <a:stretch>
                <a:fillRect/>
              </a:stretch>
            </p:blipFill>
            <p:spPr>
              <a:xfrm>
                <a:off x="4163160" y="2718000"/>
                <a:ext cx="180144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Encre 20"/>
              <p14:cNvContentPartPr/>
              <p14:nvPr/>
            </p14:nvContentPartPr>
            <p14:xfrm>
              <a:off x="6485880" y="2791800"/>
              <a:ext cx="63720" cy="569160"/>
            </p14:xfrm>
          </p:contentPart>
        </mc:Choice>
        <mc:Fallback xmlns="">
          <p:pic>
            <p:nvPicPr>
              <p:cNvPr id="21" name="Encre 20"/>
              <p:cNvPicPr/>
              <p:nvPr/>
            </p:nvPicPr>
            <p:blipFill>
              <a:blip r:embed="rId15"/>
              <a:stretch>
                <a:fillRect/>
              </a:stretch>
            </p:blipFill>
            <p:spPr>
              <a:xfrm>
                <a:off x="6470040" y="2728440"/>
                <a:ext cx="95040" cy="695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Encre 21"/>
              <p14:cNvContentPartPr/>
              <p14:nvPr/>
            </p14:nvContentPartPr>
            <p14:xfrm>
              <a:off x="5116440" y="2697120"/>
              <a:ext cx="1022400" cy="748080"/>
            </p14:xfrm>
          </p:contentPart>
        </mc:Choice>
        <mc:Fallback xmlns="">
          <p:pic>
            <p:nvPicPr>
              <p:cNvPr id="22" name="Encre 21"/>
              <p:cNvPicPr/>
              <p:nvPr/>
            </p:nvPicPr>
            <p:blipFill>
              <a:blip r:embed="rId17"/>
              <a:stretch>
                <a:fillRect/>
              </a:stretch>
            </p:blipFill>
            <p:spPr>
              <a:xfrm>
                <a:off x="5100600" y="2633760"/>
                <a:ext cx="1053720" cy="874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Encre 22"/>
              <p14:cNvContentPartPr/>
              <p14:nvPr/>
            </p14:nvContentPartPr>
            <p14:xfrm>
              <a:off x="6517560" y="2507400"/>
              <a:ext cx="274320" cy="63720"/>
            </p14:xfrm>
          </p:contentPart>
        </mc:Choice>
        <mc:Fallback xmlns="">
          <p:pic>
            <p:nvPicPr>
              <p:cNvPr id="23" name="Encre 22"/>
              <p:cNvPicPr/>
              <p:nvPr/>
            </p:nvPicPr>
            <p:blipFill>
              <a:blip r:embed="rId19"/>
              <a:stretch>
                <a:fillRect/>
              </a:stretch>
            </p:blipFill>
            <p:spPr>
              <a:xfrm>
                <a:off x="6501720" y="2444040"/>
                <a:ext cx="305640" cy="190440"/>
              </a:xfrm>
              <a:prstGeom prst="rect">
                <a:avLst/>
              </a:prstGeom>
            </p:spPr>
          </p:pic>
        </mc:Fallback>
      </mc:AlternateContent>
      <p:sp>
        <p:nvSpPr>
          <p:cNvPr id="24" name="Bulle narrative : rectangle à coins arrondis 23"/>
          <p:cNvSpPr/>
          <p:nvPr/>
        </p:nvSpPr>
        <p:spPr>
          <a:xfrm>
            <a:off x="2399478" y="1535326"/>
            <a:ext cx="2169042" cy="593676"/>
          </a:xfrm>
          <a:prstGeom prst="wedgeRoundRectCallout">
            <a:avLst>
              <a:gd name="adj1" fmla="val 109819"/>
              <a:gd name="adj2" fmla="val 159265"/>
              <a:gd name="adj3" fmla="val 16667"/>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a:solidFill>
                  <a:srgbClr val="FF0000"/>
                </a:solidFill>
              </a:rPr>
              <a:t>Zone asséchée</a:t>
            </a:r>
          </a:p>
        </p:txBody>
      </p:sp>
      <p:sp>
        <p:nvSpPr>
          <p:cNvPr id="25" name="ZoneTexte 24"/>
          <p:cNvSpPr txBox="1"/>
          <p:nvPr/>
        </p:nvSpPr>
        <p:spPr>
          <a:xfrm>
            <a:off x="2332074" y="1"/>
            <a:ext cx="7081284" cy="461665"/>
          </a:xfrm>
          <a:prstGeom prst="rect">
            <a:avLst/>
          </a:prstGeom>
          <a:noFill/>
        </p:spPr>
        <p:txBody>
          <a:bodyPr wrap="square" rtlCol="0">
            <a:spAutoFit/>
          </a:bodyPr>
          <a:lstStyle/>
          <a:p>
            <a:pPr algn="ctr"/>
            <a:r>
              <a:rPr lang="fr-FR" sz="2400" dirty="0"/>
              <a:t>Principe des forages de rabattement</a:t>
            </a:r>
          </a:p>
        </p:txBody>
      </p:sp>
      <p:sp>
        <p:nvSpPr>
          <p:cNvPr id="26" name="Éclair 25"/>
          <p:cNvSpPr/>
          <p:nvPr/>
        </p:nvSpPr>
        <p:spPr>
          <a:xfrm rot="9131291">
            <a:off x="6907543" y="4239820"/>
            <a:ext cx="444646" cy="761073"/>
          </a:xfrm>
          <a:prstGeom prst="lightningBol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courbe vers le bas 26"/>
          <p:cNvSpPr/>
          <p:nvPr/>
        </p:nvSpPr>
        <p:spPr>
          <a:xfrm rot="11999092" flipV="1">
            <a:off x="6133781" y="1226869"/>
            <a:ext cx="569994" cy="404156"/>
          </a:xfrm>
          <a:prstGeom prst="curved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ZoneTexte 27"/>
          <p:cNvSpPr txBox="1"/>
          <p:nvPr/>
        </p:nvSpPr>
        <p:spPr>
          <a:xfrm>
            <a:off x="7861006" y="3866761"/>
            <a:ext cx="1552353" cy="646331"/>
          </a:xfrm>
          <a:prstGeom prst="rect">
            <a:avLst/>
          </a:prstGeom>
          <a:noFill/>
        </p:spPr>
        <p:txBody>
          <a:bodyPr wrap="square" rtlCol="0">
            <a:spAutoFit/>
          </a:bodyPr>
          <a:lstStyle/>
          <a:p>
            <a:pPr algn="ctr"/>
            <a:r>
              <a:rPr lang="fr-FR" dirty="0"/>
              <a:t>Nappe phréatique</a:t>
            </a:r>
          </a:p>
        </p:txBody>
      </p:sp>
    </p:spTree>
    <p:extLst>
      <p:ext uri="{BB962C8B-B14F-4D97-AF65-F5344CB8AC3E}">
        <p14:creationId xmlns:p14="http://schemas.microsoft.com/office/powerpoint/2010/main" val="318648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7" presetClass="emph" presetSubtype="0" repeatCount="indefinite" fill="remove" grpId="0" nodeType="withEffect">
                                  <p:stCondLst>
                                    <p:cond delay="0"/>
                                  </p:stCondLst>
                                  <p:childTnLst>
                                    <p:animClr clrSpc="rgb" dir="cw">
                                      <p:cBhvr override="childStyle">
                                        <p:cTn id="12" dur="250" autoRev="1" fill="remove"/>
                                        <p:tgtEl>
                                          <p:spTgt spid="8"/>
                                        </p:tgtEl>
                                        <p:attrNameLst>
                                          <p:attrName>style.color</p:attrName>
                                        </p:attrNameLst>
                                      </p:cBhvr>
                                      <p:to>
                                        <a:schemeClr val="bg1"/>
                                      </p:to>
                                    </p:animClr>
                                    <p:animClr clrSpc="rgb" dir="cw">
                                      <p:cBhvr>
                                        <p:cTn id="13" dur="250" autoRev="1" fill="remove"/>
                                        <p:tgtEl>
                                          <p:spTgt spid="8"/>
                                        </p:tgtEl>
                                        <p:attrNameLst>
                                          <p:attrName>fillcolor</p:attrName>
                                        </p:attrNameLst>
                                      </p:cBhvr>
                                      <p:to>
                                        <a:schemeClr val="bg1"/>
                                      </p:to>
                                    </p:animClr>
                                    <p:set>
                                      <p:cBhvr>
                                        <p:cTn id="14" dur="250" autoRev="1" fill="remove"/>
                                        <p:tgtEl>
                                          <p:spTgt spid="8"/>
                                        </p:tgtEl>
                                        <p:attrNameLst>
                                          <p:attrName>fill.type</p:attrName>
                                        </p:attrNameLst>
                                      </p:cBhvr>
                                      <p:to>
                                        <p:strVal val="solid"/>
                                      </p:to>
                                    </p:set>
                                    <p:set>
                                      <p:cBhvr>
                                        <p:cTn id="15" dur="250" autoRev="1" fill="remove"/>
                                        <p:tgtEl>
                                          <p:spTgt spid="8"/>
                                        </p:tgtEl>
                                        <p:attrNameLst>
                                          <p:attrName>fill.on</p:attrName>
                                        </p:attrNameLst>
                                      </p:cBhvr>
                                      <p:to>
                                        <p:strVal val="true"/>
                                      </p:to>
                                    </p:set>
                                  </p:childTnLst>
                                </p:cTn>
                              </p:par>
                              <p:par>
                                <p:cTn id="16" presetID="27" presetClass="emph" presetSubtype="0" repeatCount="indefinite" fill="remove" grpId="0" nodeType="withEffect">
                                  <p:stCondLst>
                                    <p:cond delay="0"/>
                                  </p:stCondLst>
                                  <p:childTnLst>
                                    <p:animClr clrSpc="rgb" dir="cw">
                                      <p:cBhvr override="childStyle">
                                        <p:cTn id="17" dur="250" autoRev="1" fill="remove"/>
                                        <p:tgtEl>
                                          <p:spTgt spid="9"/>
                                        </p:tgtEl>
                                        <p:attrNameLst>
                                          <p:attrName>style.color</p:attrName>
                                        </p:attrNameLst>
                                      </p:cBhvr>
                                      <p:to>
                                        <a:schemeClr val="bg1"/>
                                      </p:to>
                                    </p:animClr>
                                    <p:animClr clrSpc="rgb" dir="cw">
                                      <p:cBhvr>
                                        <p:cTn id="18" dur="250" autoRev="1" fill="remove"/>
                                        <p:tgtEl>
                                          <p:spTgt spid="9"/>
                                        </p:tgtEl>
                                        <p:attrNameLst>
                                          <p:attrName>fillcolor</p:attrName>
                                        </p:attrNameLst>
                                      </p:cBhvr>
                                      <p:to>
                                        <a:schemeClr val="bg1"/>
                                      </p:to>
                                    </p:animClr>
                                    <p:set>
                                      <p:cBhvr>
                                        <p:cTn id="19" dur="250" autoRev="1" fill="remove"/>
                                        <p:tgtEl>
                                          <p:spTgt spid="9"/>
                                        </p:tgtEl>
                                        <p:attrNameLst>
                                          <p:attrName>fill.type</p:attrName>
                                        </p:attrNameLst>
                                      </p:cBhvr>
                                      <p:to>
                                        <p:strVal val="solid"/>
                                      </p:to>
                                    </p:set>
                                    <p:set>
                                      <p:cBhvr>
                                        <p:cTn id="20" dur="250" autoRev="1" fill="remove"/>
                                        <p:tgtEl>
                                          <p:spTgt spid="9"/>
                                        </p:tgtEl>
                                        <p:attrNameLst>
                                          <p:attrName>fill.on</p:attrName>
                                        </p:attrNameLst>
                                      </p:cBhvr>
                                      <p:to>
                                        <p:strVal val="true"/>
                                      </p:to>
                                    </p:set>
                                  </p:childTnLst>
                                </p:cTn>
                              </p:par>
                              <p:par>
                                <p:cTn id="21" presetID="27" presetClass="emph" presetSubtype="0" repeatCount="indefinite" fill="remove" grpId="0" nodeType="withEffect">
                                  <p:stCondLst>
                                    <p:cond delay="0"/>
                                  </p:stCondLst>
                                  <p:childTnLst>
                                    <p:animClr clrSpc="rgb" dir="cw">
                                      <p:cBhvr override="childStyle">
                                        <p:cTn id="22" dur="250" autoRev="1" fill="remove"/>
                                        <p:tgtEl>
                                          <p:spTgt spid="10"/>
                                        </p:tgtEl>
                                        <p:attrNameLst>
                                          <p:attrName>style.color</p:attrName>
                                        </p:attrNameLst>
                                      </p:cBhvr>
                                      <p:to>
                                        <a:schemeClr val="bg1"/>
                                      </p:to>
                                    </p:animClr>
                                    <p:animClr clrSpc="rgb" dir="cw">
                                      <p:cBhvr>
                                        <p:cTn id="23" dur="250" autoRev="1" fill="remove"/>
                                        <p:tgtEl>
                                          <p:spTgt spid="10"/>
                                        </p:tgtEl>
                                        <p:attrNameLst>
                                          <p:attrName>fillcolor</p:attrName>
                                        </p:attrNameLst>
                                      </p:cBhvr>
                                      <p:to>
                                        <a:schemeClr val="bg1"/>
                                      </p:to>
                                    </p:animClr>
                                    <p:set>
                                      <p:cBhvr>
                                        <p:cTn id="24" dur="250" autoRev="1" fill="remove"/>
                                        <p:tgtEl>
                                          <p:spTgt spid="10"/>
                                        </p:tgtEl>
                                        <p:attrNameLst>
                                          <p:attrName>fill.type</p:attrName>
                                        </p:attrNameLst>
                                      </p:cBhvr>
                                      <p:to>
                                        <p:strVal val="solid"/>
                                      </p:to>
                                    </p:set>
                                    <p:set>
                                      <p:cBhvr>
                                        <p:cTn id="25" dur="250" autoRev="1" fill="remove"/>
                                        <p:tgtEl>
                                          <p:spTgt spid="10"/>
                                        </p:tgtEl>
                                        <p:attrNameLst>
                                          <p:attrName>fill.on</p:attrName>
                                        </p:attrNameLst>
                                      </p:cBhvr>
                                      <p:to>
                                        <p:strVal val="true"/>
                                      </p:to>
                                    </p:set>
                                  </p:childTnLst>
                                </p:cTn>
                              </p:par>
                              <p:par>
                                <p:cTn id="26" presetID="6" presetClass="emph" presetSubtype="0" repeatCount="indefinite" fill="hold" nodeType="withEffect">
                                  <p:stCondLst>
                                    <p:cond delay="0"/>
                                  </p:stCondLst>
                                  <p:childTnLst>
                                    <p:animScale>
                                      <p:cBhvr>
                                        <p:cTn id="27" dur="500" fill="hold"/>
                                        <p:tgtEl>
                                          <p:spTgt spid="12"/>
                                        </p:tgtEl>
                                      </p:cBhvr>
                                      <p:by x="150000" y="150000"/>
                                    </p:animScale>
                                  </p:childTnLst>
                                </p:cTn>
                              </p:par>
                              <p:par>
                                <p:cTn id="28" presetID="27" presetClass="emph" presetSubtype="0" repeatCount="indefinite" fill="remove" grpId="0" nodeType="withEffect">
                                  <p:stCondLst>
                                    <p:cond delay="0"/>
                                  </p:stCondLst>
                                  <p:childTnLst>
                                    <p:animClr clrSpc="rgb" dir="cw">
                                      <p:cBhvr override="childStyle">
                                        <p:cTn id="29" dur="250" autoRev="1" fill="remove"/>
                                        <p:tgtEl>
                                          <p:spTgt spid="26"/>
                                        </p:tgtEl>
                                        <p:attrNameLst>
                                          <p:attrName>style.color</p:attrName>
                                        </p:attrNameLst>
                                      </p:cBhvr>
                                      <p:to>
                                        <a:schemeClr val="bg1"/>
                                      </p:to>
                                    </p:animClr>
                                    <p:animClr clrSpc="rgb" dir="cw">
                                      <p:cBhvr>
                                        <p:cTn id="30" dur="250" autoRev="1" fill="remove"/>
                                        <p:tgtEl>
                                          <p:spTgt spid="26"/>
                                        </p:tgtEl>
                                        <p:attrNameLst>
                                          <p:attrName>fillcolor</p:attrName>
                                        </p:attrNameLst>
                                      </p:cBhvr>
                                      <p:to>
                                        <a:schemeClr val="bg1"/>
                                      </p:to>
                                    </p:animClr>
                                    <p:set>
                                      <p:cBhvr>
                                        <p:cTn id="31" dur="250" autoRev="1" fill="remove"/>
                                        <p:tgtEl>
                                          <p:spTgt spid="26"/>
                                        </p:tgtEl>
                                        <p:attrNameLst>
                                          <p:attrName>fill.type</p:attrName>
                                        </p:attrNameLst>
                                      </p:cBhvr>
                                      <p:to>
                                        <p:strVal val="solid"/>
                                      </p:to>
                                    </p:set>
                                    <p:set>
                                      <p:cBhvr>
                                        <p:cTn id="32" dur="250" autoRev="1" fill="remove"/>
                                        <p:tgtEl>
                                          <p:spTgt spid="26"/>
                                        </p:tgtEl>
                                        <p:attrNameLst>
                                          <p:attrName>fill.on</p:attrName>
                                        </p:attrNameLst>
                                      </p:cBhvr>
                                      <p:to>
                                        <p:strVal val="true"/>
                                      </p:to>
                                    </p:set>
                                  </p:childTnLst>
                                </p:cTn>
                              </p:par>
                              <p:par>
                                <p:cTn id="33" presetID="27" presetClass="emph" presetSubtype="0" repeatCount="indefinite" fill="remove" grpId="0" nodeType="withEffect">
                                  <p:stCondLst>
                                    <p:cond delay="0"/>
                                  </p:stCondLst>
                                  <p:childTnLst>
                                    <p:animClr clrSpc="rgb" dir="cw">
                                      <p:cBhvr override="childStyle">
                                        <p:cTn id="34" dur="250" autoRev="1" fill="remove"/>
                                        <p:tgtEl>
                                          <p:spTgt spid="27"/>
                                        </p:tgtEl>
                                        <p:attrNameLst>
                                          <p:attrName>style.color</p:attrName>
                                        </p:attrNameLst>
                                      </p:cBhvr>
                                      <p:to>
                                        <a:schemeClr val="bg1"/>
                                      </p:to>
                                    </p:animClr>
                                    <p:animClr clrSpc="rgb" dir="cw">
                                      <p:cBhvr>
                                        <p:cTn id="35" dur="250" autoRev="1" fill="remove"/>
                                        <p:tgtEl>
                                          <p:spTgt spid="27"/>
                                        </p:tgtEl>
                                        <p:attrNameLst>
                                          <p:attrName>fillcolor</p:attrName>
                                        </p:attrNameLst>
                                      </p:cBhvr>
                                      <p:to>
                                        <a:schemeClr val="bg1"/>
                                      </p:to>
                                    </p:animClr>
                                    <p:set>
                                      <p:cBhvr>
                                        <p:cTn id="36" dur="250" autoRev="1" fill="remove"/>
                                        <p:tgtEl>
                                          <p:spTgt spid="27"/>
                                        </p:tgtEl>
                                        <p:attrNameLst>
                                          <p:attrName>fill.type</p:attrName>
                                        </p:attrNameLst>
                                      </p:cBhvr>
                                      <p:to>
                                        <p:strVal val="solid"/>
                                      </p:to>
                                    </p:set>
                                    <p:set>
                                      <p:cBhvr>
                                        <p:cTn id="37" dur="250" autoRev="1" fill="remove"/>
                                        <p:tgtEl>
                                          <p:spTgt spid="27"/>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4" grpId="0" animBg="1"/>
      <p:bldP spid="26" grpId="0" animBg="1"/>
      <p:bldP spid="27" grpId="0" animBg="1"/>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rages rabatte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9045" y="288635"/>
            <a:ext cx="8138587" cy="6102835"/>
          </a:xfrm>
          <a:prstGeom prst="rect">
            <a:avLst/>
          </a:prstGeom>
        </p:spPr>
      </p:pic>
      <p:sp>
        <p:nvSpPr>
          <p:cNvPr id="3" name="Espace réservé du numéro de diapositive 2"/>
          <p:cNvSpPr>
            <a:spLocks noGrp="1"/>
          </p:cNvSpPr>
          <p:nvPr>
            <p:ph type="sldNum" sz="quarter" idx="12"/>
          </p:nvPr>
        </p:nvSpPr>
        <p:spPr/>
        <p:txBody>
          <a:bodyPr/>
          <a:lstStyle/>
          <a:p>
            <a:fld id="{7AA7205A-32C8-4B29-B2D9-1BB3C0E110DB}" type="slidenum">
              <a:rPr lang="fr-FR" smtClean="0"/>
              <a:t>46</a:t>
            </a:fld>
            <a:endParaRPr lang="fr-FR" dirty="0"/>
          </a:p>
        </p:txBody>
      </p:sp>
    </p:spTree>
    <p:extLst>
      <p:ext uri="{BB962C8B-B14F-4D97-AF65-F5344CB8AC3E}">
        <p14:creationId xmlns:p14="http://schemas.microsoft.com/office/powerpoint/2010/main" val="3292554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14401" y="214605"/>
            <a:ext cx="10947748" cy="2462213"/>
          </a:xfrm>
          <a:prstGeom prst="rect">
            <a:avLst/>
          </a:prstGeom>
          <a:noFill/>
        </p:spPr>
        <p:txBody>
          <a:bodyPr wrap="square" rtlCol="0">
            <a:spAutoFit/>
          </a:bodyPr>
          <a:lstStyle/>
          <a:p>
            <a:r>
              <a:rPr lang="fr-FR" sz="2800" dirty="0"/>
              <a:t>Les forages de rabattement sont </a:t>
            </a:r>
            <a:r>
              <a:rPr lang="fr-FR" sz="2800" b="1" dirty="0">
                <a:solidFill>
                  <a:srgbClr val="FF0000"/>
                </a:solidFill>
              </a:rPr>
              <a:t>des POMPES </a:t>
            </a:r>
            <a:r>
              <a:rPr lang="fr-FR" sz="2800" dirty="0"/>
              <a:t>qui puiseront l’eau dans la nappe phréatique pour la renvoyer vers les cours d’eau en surface.</a:t>
            </a:r>
          </a:p>
          <a:p>
            <a:endParaRPr lang="fr-FR" sz="1400" dirty="0"/>
          </a:p>
          <a:p>
            <a:r>
              <a:rPr lang="fr-FR" sz="2800" b="1" dirty="0">
                <a:solidFill>
                  <a:srgbClr val="FF0000"/>
                </a:solidFill>
              </a:rPr>
              <a:t>On baissera localement le niveau la nappe </a:t>
            </a:r>
            <a:r>
              <a:rPr lang="fr-FR" sz="2800" dirty="0"/>
              <a:t>de façon à la maintenir  à 3 m sous la surface.</a:t>
            </a:r>
          </a:p>
          <a:p>
            <a:r>
              <a:rPr lang="fr-FR" sz="2800" i="1" dirty="0"/>
              <a:t>Mais on augmentera le débit de la Rosselle</a:t>
            </a:r>
          </a:p>
        </p:txBody>
      </p:sp>
      <p:pic>
        <p:nvPicPr>
          <p:cNvPr id="3" name="Image 2"/>
          <p:cNvPicPr>
            <a:picLocks noChangeAspect="1"/>
          </p:cNvPicPr>
          <p:nvPr/>
        </p:nvPicPr>
        <p:blipFill>
          <a:blip r:embed="rId3"/>
          <a:stretch>
            <a:fillRect/>
          </a:stretch>
        </p:blipFill>
        <p:spPr>
          <a:xfrm>
            <a:off x="2843408" y="2823754"/>
            <a:ext cx="5253751" cy="3897724"/>
          </a:xfrm>
          <a:prstGeom prst="rect">
            <a:avLst/>
          </a:prstGeom>
        </p:spPr>
      </p:pic>
      <p:sp>
        <p:nvSpPr>
          <p:cNvPr id="4" name="Espace réservé du numéro de diapositive 3"/>
          <p:cNvSpPr>
            <a:spLocks noGrp="1"/>
          </p:cNvSpPr>
          <p:nvPr>
            <p:ph type="sldNum" sz="quarter" idx="12"/>
          </p:nvPr>
        </p:nvSpPr>
        <p:spPr/>
        <p:txBody>
          <a:bodyPr/>
          <a:lstStyle/>
          <a:p>
            <a:fld id="{7AA7205A-32C8-4B29-B2D9-1BB3C0E110DB}" type="slidenum">
              <a:rPr lang="fr-FR" smtClean="0"/>
              <a:t>47</a:t>
            </a:fld>
            <a:endParaRPr lang="fr-FR" dirty="0"/>
          </a:p>
        </p:txBody>
      </p:sp>
      <p:sp>
        <p:nvSpPr>
          <p:cNvPr id="5" name="Rectangle à coins arrondis 4"/>
          <p:cNvSpPr/>
          <p:nvPr/>
        </p:nvSpPr>
        <p:spPr>
          <a:xfrm>
            <a:off x="9231682" y="3006246"/>
            <a:ext cx="2442576" cy="1365337"/>
          </a:xfrm>
          <a:prstGeom prst="wedgeRoundRectCallout">
            <a:avLst>
              <a:gd name="adj1" fmla="val -140982"/>
              <a:gd name="adj2" fmla="val 7645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dirty="0"/>
              <a:t>Pompage dans la nappe</a:t>
            </a:r>
          </a:p>
        </p:txBody>
      </p:sp>
      <p:sp>
        <p:nvSpPr>
          <p:cNvPr id="6" name="Rectangle à coins arrondis 5"/>
          <p:cNvSpPr/>
          <p:nvPr/>
        </p:nvSpPr>
        <p:spPr>
          <a:xfrm>
            <a:off x="914401" y="3557392"/>
            <a:ext cx="1596455" cy="1111024"/>
          </a:xfrm>
          <a:prstGeom prst="wedgeRoundRectCallout">
            <a:avLst>
              <a:gd name="adj1" fmla="val 109294"/>
              <a:gd name="adj2" fmla="val 2736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t>Rejet dans la rivière</a:t>
            </a:r>
          </a:p>
        </p:txBody>
      </p:sp>
    </p:spTree>
    <p:extLst>
      <p:ext uri="{BB962C8B-B14F-4D97-AF65-F5344CB8AC3E}">
        <p14:creationId xmlns:p14="http://schemas.microsoft.com/office/powerpoint/2010/main" val="1329064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t>48</a:t>
            </a:fld>
            <a:endParaRPr lang="fr-BE"/>
          </a:p>
        </p:txBody>
      </p:sp>
      <p:sp>
        <p:nvSpPr>
          <p:cNvPr id="3" name="ZoneTexte 2"/>
          <p:cNvSpPr txBox="1"/>
          <p:nvPr/>
        </p:nvSpPr>
        <p:spPr>
          <a:xfrm>
            <a:off x="1008987" y="4220090"/>
            <a:ext cx="10222933" cy="1446550"/>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400" b="1" i="1" dirty="0"/>
              <a:t>Pour ROSBRUCK </a:t>
            </a:r>
            <a:r>
              <a:rPr lang="fr-FR" sz="4400" i="1" dirty="0"/>
              <a:t>la construction des forages de rabattement est programmée </a:t>
            </a:r>
            <a:r>
              <a:rPr lang="fr-FR" sz="4400" b="1" i="1" dirty="0"/>
              <a:t>en 2033</a:t>
            </a:r>
          </a:p>
        </p:txBody>
      </p:sp>
      <p:grpSp>
        <p:nvGrpSpPr>
          <p:cNvPr id="16" name="Groupe 15"/>
          <p:cNvGrpSpPr/>
          <p:nvPr/>
        </p:nvGrpSpPr>
        <p:grpSpPr>
          <a:xfrm>
            <a:off x="383534" y="873705"/>
            <a:ext cx="11473841" cy="2329841"/>
            <a:chOff x="100208" y="3419605"/>
            <a:chExt cx="8918533" cy="2319365"/>
          </a:xfrm>
        </p:grpSpPr>
        <p:grpSp>
          <p:nvGrpSpPr>
            <p:cNvPr id="15" name="Groupe 14"/>
            <p:cNvGrpSpPr/>
            <p:nvPr/>
          </p:nvGrpSpPr>
          <p:grpSpPr>
            <a:xfrm>
              <a:off x="100208" y="3419605"/>
              <a:ext cx="8918533" cy="2319365"/>
              <a:chOff x="-126872" y="3609982"/>
              <a:chExt cx="9170665" cy="2329405"/>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2" y="3609982"/>
                <a:ext cx="9170665" cy="2329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Bulle narrative : rectangle 11"/>
              <p:cNvSpPr/>
              <p:nvPr/>
            </p:nvSpPr>
            <p:spPr>
              <a:xfrm>
                <a:off x="4224164" y="3743891"/>
                <a:ext cx="4239125" cy="464853"/>
              </a:xfrm>
              <a:prstGeom prst="wedgeRectCallout">
                <a:avLst>
                  <a:gd name="adj1" fmla="val 2259"/>
                  <a:gd name="adj2" fmla="val 1786"/>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i="1" dirty="0"/>
                  <a:t>Selon CDF </a:t>
                </a:r>
              </a:p>
            </p:txBody>
          </p:sp>
        </p:grpSp>
        <mc:AlternateContent xmlns:mc="http://schemas.openxmlformats.org/markup-compatibility/2006" xmlns:p14="http://schemas.microsoft.com/office/powerpoint/2010/main">
          <mc:Choice Requires="p14">
            <p:contentPart p14:bwMode="auto" r:id="rId4">
              <p14:nvContentPartPr>
                <p14:cNvPr id="13" name="Encre 12"/>
                <p14:cNvContentPartPr/>
                <p14:nvPr/>
              </p14:nvContentPartPr>
              <p14:xfrm>
                <a:off x="1000800" y="5362200"/>
                <a:ext cx="811800" cy="274320"/>
              </p14:xfrm>
            </p:contentPart>
          </mc:Choice>
          <mc:Fallback xmlns="">
            <p:pic>
              <p:nvPicPr>
                <p:cNvPr id="13" name="Encre 12"/>
                <p:cNvPicPr/>
                <p:nvPr/>
              </p:nvPicPr>
              <p:blipFill>
                <a:blip r:embed="rId5"/>
                <a:stretch>
                  <a:fillRect/>
                </a:stretch>
              </p:blipFill>
              <p:spPr>
                <a:xfrm>
                  <a:off x="984960" y="5298840"/>
                  <a:ext cx="843120" cy="401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Encre 13"/>
                <p14:cNvContentPartPr/>
                <p14:nvPr/>
              </p14:nvContentPartPr>
              <p14:xfrm>
                <a:off x="6626520" y="5446440"/>
                <a:ext cx="674640" cy="200520"/>
              </p14:xfrm>
            </p:contentPart>
          </mc:Choice>
          <mc:Fallback xmlns="">
            <p:pic>
              <p:nvPicPr>
                <p:cNvPr id="14" name="Encre 13"/>
                <p:cNvPicPr/>
                <p:nvPr/>
              </p:nvPicPr>
              <p:blipFill>
                <a:blip r:embed="rId7"/>
                <a:stretch>
                  <a:fillRect/>
                </a:stretch>
              </p:blipFill>
              <p:spPr>
                <a:xfrm>
                  <a:off x="6610680" y="5383080"/>
                  <a:ext cx="705960" cy="32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4" name="Encre 3"/>
              <p14:cNvContentPartPr/>
              <p14:nvPr/>
            </p14:nvContentPartPr>
            <p14:xfrm>
              <a:off x="1022040" y="2844360"/>
              <a:ext cx="1233000" cy="200520"/>
            </p14:xfrm>
          </p:contentPart>
        </mc:Choice>
        <mc:Fallback xmlns="">
          <p:pic>
            <p:nvPicPr>
              <p:cNvPr id="4" name="Encre 3"/>
              <p:cNvPicPr/>
              <p:nvPr/>
            </p:nvPicPr>
            <p:blipFill>
              <a:blip r:embed="rId9"/>
              <a:stretch>
                <a:fillRect/>
              </a:stretch>
            </p:blipFill>
            <p:spPr>
              <a:xfrm>
                <a:off x="1006200" y="2781000"/>
                <a:ext cx="12643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Encre 4"/>
              <p14:cNvContentPartPr/>
              <p14:nvPr/>
            </p14:nvContentPartPr>
            <p14:xfrm>
              <a:off x="9041040" y="2781360"/>
              <a:ext cx="506160" cy="253080"/>
            </p14:xfrm>
          </p:contentPart>
        </mc:Choice>
        <mc:Fallback xmlns="">
          <p:pic>
            <p:nvPicPr>
              <p:cNvPr id="5" name="Encre 4"/>
              <p:cNvPicPr/>
              <p:nvPr/>
            </p:nvPicPr>
            <p:blipFill>
              <a:blip r:embed="rId11"/>
              <a:stretch>
                <a:fillRect/>
              </a:stretch>
            </p:blipFill>
            <p:spPr>
              <a:xfrm>
                <a:off x="9025200" y="2718000"/>
                <a:ext cx="537480" cy="379800"/>
              </a:xfrm>
              <a:prstGeom prst="rect">
                <a:avLst/>
              </a:prstGeom>
            </p:spPr>
          </p:pic>
        </mc:Fallback>
      </mc:AlternateContent>
    </p:spTree>
    <p:extLst>
      <p:ext uri="{BB962C8B-B14F-4D97-AF65-F5344CB8AC3E}">
        <p14:creationId xmlns:p14="http://schemas.microsoft.com/office/powerpoint/2010/main" val="5384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t>49</a:t>
            </a:fld>
            <a:endParaRPr lang="fr-BE"/>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309" y="780021"/>
            <a:ext cx="7757784" cy="575889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Encre 3"/>
              <p14:cNvContentPartPr/>
              <p14:nvPr/>
            </p14:nvContentPartPr>
            <p14:xfrm>
              <a:off x="3475451" y="2460654"/>
              <a:ext cx="5885280" cy="85320"/>
            </p14:xfrm>
          </p:contentPart>
        </mc:Choice>
        <mc:Fallback xmlns="">
          <p:pic>
            <p:nvPicPr>
              <p:cNvPr id="4" name="Encre 3"/>
              <p:cNvPicPr/>
              <p:nvPr/>
            </p:nvPicPr>
            <p:blipFill>
              <a:blip r:embed="rId5"/>
              <a:stretch>
                <a:fillRect/>
              </a:stretch>
            </p:blipFill>
            <p:spPr>
              <a:xfrm>
                <a:off x="3459611" y="2397294"/>
                <a:ext cx="59166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Encre 4"/>
              <p14:cNvContentPartPr/>
              <p14:nvPr/>
            </p14:nvContentPartPr>
            <p14:xfrm>
              <a:off x="3475451" y="2706673"/>
              <a:ext cx="4324320" cy="46080"/>
            </p14:xfrm>
          </p:contentPart>
        </mc:Choice>
        <mc:Fallback xmlns="">
          <p:pic>
            <p:nvPicPr>
              <p:cNvPr id="5" name="Encre 4"/>
              <p:cNvPicPr/>
              <p:nvPr/>
            </p:nvPicPr>
            <p:blipFill>
              <a:blip r:embed="rId7"/>
              <a:stretch>
                <a:fillRect/>
              </a:stretch>
            </p:blipFill>
            <p:spPr>
              <a:xfrm>
                <a:off x="3459611" y="2643313"/>
                <a:ext cx="435564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Encre 6"/>
              <p14:cNvContentPartPr/>
              <p14:nvPr/>
            </p14:nvContentPartPr>
            <p14:xfrm>
              <a:off x="8068440" y="5577840"/>
              <a:ext cx="693000" cy="6840"/>
            </p14:xfrm>
          </p:contentPart>
        </mc:Choice>
        <mc:Fallback xmlns="">
          <p:pic>
            <p:nvPicPr>
              <p:cNvPr id="7" name="Encre 6"/>
              <p:cNvPicPr/>
              <p:nvPr/>
            </p:nvPicPr>
            <p:blipFill>
              <a:blip r:embed="rId9"/>
              <a:stretch>
                <a:fillRect/>
              </a:stretch>
            </p:blipFill>
            <p:spPr>
              <a:xfrm>
                <a:off x="8052600" y="5514480"/>
                <a:ext cx="724320" cy="133560"/>
              </a:xfrm>
              <a:prstGeom prst="rect">
                <a:avLst/>
              </a:prstGeom>
            </p:spPr>
          </p:pic>
        </mc:Fallback>
      </mc:AlternateContent>
      <p:sp>
        <p:nvSpPr>
          <p:cNvPr id="9" name="ZoneTexte 8"/>
          <p:cNvSpPr txBox="1"/>
          <p:nvPr/>
        </p:nvSpPr>
        <p:spPr>
          <a:xfrm>
            <a:off x="187890" y="53569"/>
            <a:ext cx="116617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b="1" dirty="0"/>
              <a:t>4 forages de rabattement sont prévus sur </a:t>
            </a:r>
            <a:r>
              <a:rPr lang="fr-FR" sz="2800" b="1" dirty="0"/>
              <a:t>ROSBRUCK et NASSWEILER</a:t>
            </a:r>
            <a:endParaRPr lang="fr-FR" sz="2000" b="1" dirty="0"/>
          </a:p>
        </p:txBody>
      </p:sp>
      <mc:AlternateContent xmlns:mc="http://schemas.openxmlformats.org/markup-compatibility/2006" xmlns:p14="http://schemas.microsoft.com/office/powerpoint/2010/main">
        <mc:Choice Requires="p14">
          <p:contentPart p14:bwMode="auto" r:id="rId10">
            <p14:nvContentPartPr>
              <p14:cNvPr id="6" name="Encre 5"/>
              <p14:cNvContentPartPr/>
              <p14:nvPr/>
            </p14:nvContentPartPr>
            <p14:xfrm>
              <a:off x="3466800" y="2296800"/>
              <a:ext cx="832680" cy="10800"/>
            </p14:xfrm>
          </p:contentPart>
        </mc:Choice>
        <mc:Fallback xmlns="">
          <p:pic>
            <p:nvPicPr>
              <p:cNvPr id="6" name="Encre 5"/>
              <p:cNvPicPr/>
              <p:nvPr/>
            </p:nvPicPr>
            <p:blipFill>
              <a:blip r:embed="rId11"/>
              <a:stretch>
                <a:fillRect/>
              </a:stretch>
            </p:blipFill>
            <p:spPr>
              <a:xfrm>
                <a:off x="3450960" y="2233440"/>
                <a:ext cx="8640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Encre 7"/>
              <p14:cNvContentPartPr/>
              <p14:nvPr/>
            </p14:nvContentPartPr>
            <p14:xfrm>
              <a:off x="6596280" y="2317680"/>
              <a:ext cx="1096200" cy="42480"/>
            </p14:xfrm>
          </p:contentPart>
        </mc:Choice>
        <mc:Fallback xmlns="">
          <p:pic>
            <p:nvPicPr>
              <p:cNvPr id="8" name="Encre 7"/>
              <p:cNvPicPr/>
              <p:nvPr/>
            </p:nvPicPr>
            <p:blipFill>
              <a:blip r:embed="rId13"/>
              <a:stretch>
                <a:fillRect/>
              </a:stretch>
            </p:blipFill>
            <p:spPr>
              <a:xfrm>
                <a:off x="6580440" y="2254320"/>
                <a:ext cx="112752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Encre 9"/>
              <p14:cNvContentPartPr/>
              <p14:nvPr/>
            </p14:nvContentPartPr>
            <p14:xfrm>
              <a:off x="3424680" y="2602080"/>
              <a:ext cx="864360" cy="11160"/>
            </p14:xfrm>
          </p:contentPart>
        </mc:Choice>
        <mc:Fallback xmlns="">
          <p:pic>
            <p:nvPicPr>
              <p:cNvPr id="10" name="Encre 9"/>
              <p:cNvPicPr/>
              <p:nvPr/>
            </p:nvPicPr>
            <p:blipFill>
              <a:blip r:embed="rId15"/>
              <a:stretch>
                <a:fillRect/>
              </a:stretch>
            </p:blipFill>
            <p:spPr>
              <a:xfrm>
                <a:off x="3408840" y="2538720"/>
                <a:ext cx="895680" cy="137880"/>
              </a:xfrm>
              <a:prstGeom prst="rect">
                <a:avLst/>
              </a:prstGeom>
            </p:spPr>
          </p:pic>
        </mc:Fallback>
      </mc:AlternateContent>
    </p:spTree>
    <p:extLst>
      <p:ext uri="{BB962C8B-B14F-4D97-AF65-F5344CB8AC3E}">
        <p14:creationId xmlns:p14="http://schemas.microsoft.com/office/powerpoint/2010/main" val="2405311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31" y="-437322"/>
            <a:ext cx="9941970" cy="7295322"/>
          </a:xfrm>
          <a:prstGeom prst="rect">
            <a:avLst/>
          </a:prstGeom>
        </p:spPr>
      </p:pic>
      <p:sp>
        <p:nvSpPr>
          <p:cNvPr id="3" name="Bulle narrative : rectangle à coins arrondis 2"/>
          <p:cNvSpPr/>
          <p:nvPr/>
        </p:nvSpPr>
        <p:spPr>
          <a:xfrm>
            <a:off x="1171999" y="1432490"/>
            <a:ext cx="3544643" cy="1254940"/>
          </a:xfrm>
          <a:prstGeom prst="wedgeRoundRectCallout">
            <a:avLst>
              <a:gd name="adj1" fmla="val -6877"/>
              <a:gd name="adj2" fmla="val 192700"/>
              <a:gd name="adj3" fmla="val 16667"/>
            </a:avLst>
          </a:prstGeom>
          <a:ln w="762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400" b="1" dirty="0">
                <a:solidFill>
                  <a:schemeClr val="tx1"/>
                </a:solidFill>
              </a:rPr>
              <a:t>Plateforme </a:t>
            </a:r>
            <a:r>
              <a:rPr lang="fr-FR" sz="2000" b="1" dirty="0">
                <a:solidFill>
                  <a:schemeClr val="tx1"/>
                </a:solidFill>
              </a:rPr>
              <a:t>c</a:t>
            </a:r>
            <a:r>
              <a:rPr lang="fr-FR" sz="2400" b="1" dirty="0">
                <a:solidFill>
                  <a:schemeClr val="tx1"/>
                </a:solidFill>
              </a:rPr>
              <a:t>himique</a:t>
            </a:r>
            <a:r>
              <a:rPr lang="fr-FR" sz="4000" b="1" dirty="0">
                <a:solidFill>
                  <a:schemeClr val="tx1"/>
                </a:solidFill>
              </a:rPr>
              <a:t> </a:t>
            </a:r>
            <a:r>
              <a:rPr lang="fr-FR" sz="2400" b="1" dirty="0">
                <a:solidFill>
                  <a:schemeClr val="tx1"/>
                </a:solidFill>
              </a:rPr>
              <a:t>de </a:t>
            </a:r>
            <a:r>
              <a:rPr lang="fr-FR" sz="3200" b="1" dirty="0">
                <a:solidFill>
                  <a:schemeClr val="tx1"/>
                </a:solidFill>
              </a:rPr>
              <a:t>Carling</a:t>
            </a:r>
            <a:endParaRPr lang="fr-FR" sz="2400" b="1" dirty="0">
              <a:solidFill>
                <a:schemeClr val="tx1"/>
              </a:solidFill>
            </a:endParaRPr>
          </a:p>
        </p:txBody>
      </p:sp>
      <p:sp>
        <p:nvSpPr>
          <p:cNvPr id="4" name="Rectangle à coins arrondis 3"/>
          <p:cNvSpPr/>
          <p:nvPr/>
        </p:nvSpPr>
        <p:spPr>
          <a:xfrm>
            <a:off x="7915922" y="1438184"/>
            <a:ext cx="1535070" cy="656947"/>
          </a:xfrm>
          <a:prstGeom prst="wedgeRoundRectCallout">
            <a:avLst>
              <a:gd name="adj1" fmla="val 27646"/>
              <a:gd name="adj2" fmla="val -21297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t>La SARRE</a:t>
            </a:r>
          </a:p>
        </p:txBody>
      </p:sp>
      <p:sp>
        <p:nvSpPr>
          <p:cNvPr id="6" name="Rectangle à coins arrondis 5"/>
          <p:cNvSpPr/>
          <p:nvPr/>
        </p:nvSpPr>
        <p:spPr>
          <a:xfrm>
            <a:off x="4087155" y="3346875"/>
            <a:ext cx="1870682" cy="400975"/>
          </a:xfrm>
          <a:prstGeom prst="wedgeRoundRectCallout">
            <a:avLst>
              <a:gd name="adj1" fmla="val -8224"/>
              <a:gd name="adj2" fmla="val 20540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2400" b="1" dirty="0"/>
              <a:t>La Merle</a:t>
            </a:r>
          </a:p>
        </p:txBody>
      </p:sp>
      <p:sp>
        <p:nvSpPr>
          <p:cNvPr id="7" name="Rectangle à coins arrondis 6"/>
          <p:cNvSpPr/>
          <p:nvPr/>
        </p:nvSpPr>
        <p:spPr>
          <a:xfrm>
            <a:off x="8019886" y="2930433"/>
            <a:ext cx="2469210" cy="960784"/>
          </a:xfrm>
          <a:prstGeom prst="wedgeRoundRectCallout">
            <a:avLst>
              <a:gd name="adj1" fmla="val -78589"/>
              <a:gd name="adj2" fmla="val 513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3200" b="1" i="1" dirty="0">
                <a:solidFill>
                  <a:srgbClr val="FF0000"/>
                </a:solidFill>
              </a:rPr>
              <a:t>La ROSSELLE</a:t>
            </a:r>
          </a:p>
        </p:txBody>
      </p:sp>
      <p:sp>
        <p:nvSpPr>
          <p:cNvPr id="5" name="Espace réservé du numéro de diapositive 4"/>
          <p:cNvSpPr>
            <a:spLocks noGrp="1"/>
          </p:cNvSpPr>
          <p:nvPr>
            <p:ph type="sldNum" sz="quarter" idx="12"/>
          </p:nvPr>
        </p:nvSpPr>
        <p:spPr/>
        <p:txBody>
          <a:bodyPr/>
          <a:lstStyle/>
          <a:p>
            <a:fld id="{7AA7205A-32C8-4B29-B2D9-1BB3C0E110DB}" type="slidenum">
              <a:rPr lang="fr-FR" smtClean="0"/>
              <a:t>5</a:t>
            </a:fld>
            <a:endParaRPr lang="fr-FR" dirty="0"/>
          </a:p>
        </p:txBody>
      </p:sp>
      <p:sp>
        <p:nvSpPr>
          <p:cNvPr id="9" name="Rectangle : coins arrondis 8"/>
          <p:cNvSpPr/>
          <p:nvPr/>
        </p:nvSpPr>
        <p:spPr>
          <a:xfrm>
            <a:off x="4500471" y="474395"/>
            <a:ext cx="1828800" cy="36576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err="1"/>
              <a:t>Völklingen</a:t>
            </a:r>
            <a:endParaRPr lang="fr-FR" dirty="0"/>
          </a:p>
        </p:txBody>
      </p:sp>
      <p:pic>
        <p:nvPicPr>
          <p:cNvPr id="10" name="Imag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1999" y="3410825"/>
            <a:ext cx="2915156" cy="1946414"/>
          </a:xfrm>
          <a:prstGeom prst="rect">
            <a:avLst/>
          </a:prstGeom>
        </p:spPr>
      </p:pic>
    </p:spTree>
    <p:extLst>
      <p:ext uri="{BB962C8B-B14F-4D97-AF65-F5344CB8AC3E}">
        <p14:creationId xmlns:p14="http://schemas.microsoft.com/office/powerpoint/2010/main" val="37906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3" fill="hold" grpId="0" nodeType="after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500" fill="hold"/>
                                        <p:tgtEl>
                                          <p:spTgt spid="4"/>
                                        </p:tgtEl>
                                        <p:attrNameLst>
                                          <p:attrName>ppt_x</p:attrName>
                                        </p:attrNameLst>
                                      </p:cBhvr>
                                      <p:tavLst>
                                        <p:tav tm="0">
                                          <p:val>
                                            <p:strVal val="1+#ppt_w/2"/>
                                          </p:val>
                                        </p:tav>
                                        <p:tav tm="100000">
                                          <p:val>
                                            <p:strVal val="#ppt_x"/>
                                          </p:val>
                                        </p:tav>
                                      </p:tavLst>
                                    </p:anim>
                                    <p:anim calcmode="lin" valueType="num">
                                      <p:cBhvr additive="base">
                                        <p:cTn id="13" dur="1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3250"/>
                            </p:stCondLst>
                            <p:childTnLst>
                              <p:par>
                                <p:cTn id="15" presetID="2" presetClass="entr" presetSubtype="9" fill="hold" grpId="0" nodeType="after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250" fill="hold"/>
                                        <p:tgtEl>
                                          <p:spTgt spid="6"/>
                                        </p:tgtEl>
                                        <p:attrNameLst>
                                          <p:attrName>ppt_x</p:attrName>
                                        </p:attrNameLst>
                                      </p:cBhvr>
                                      <p:tavLst>
                                        <p:tav tm="0">
                                          <p:val>
                                            <p:strVal val="0-#ppt_w/2"/>
                                          </p:val>
                                        </p:tav>
                                        <p:tav tm="100000">
                                          <p:val>
                                            <p:strVal val="#ppt_x"/>
                                          </p:val>
                                        </p:tav>
                                      </p:tavLst>
                                    </p:anim>
                                    <p:anim calcmode="lin" valueType="num">
                                      <p:cBhvr additive="base">
                                        <p:cTn id="18" dur="125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5000"/>
                            </p:stCondLst>
                            <p:childTnLst>
                              <p:par>
                                <p:cTn id="20" presetID="26" presetClass="emph" presetSubtype="0" repeatCount="indefinite" fill="hold" grpId="0" nodeType="afterEffect">
                                  <p:stCondLst>
                                    <p:cond delay="0"/>
                                  </p:stCondLst>
                                  <p:childTnLst>
                                    <p:animEffect transition="out" filter="fade">
                                      <p:cBhvr>
                                        <p:cTn id="21" dur="1250" tmFilter="0, 0; .2, .5; .8, .5; 1, 0"/>
                                        <p:tgtEl>
                                          <p:spTgt spid="3"/>
                                        </p:tgtEl>
                                      </p:cBhvr>
                                    </p:animEffect>
                                    <p:animScale>
                                      <p:cBhvr>
                                        <p:cTn id="22" dur="62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6"/>
          <p:cNvSpPr/>
          <p:nvPr/>
        </p:nvSpPr>
        <p:spPr>
          <a:xfrm>
            <a:off x="1510005" y="3038971"/>
            <a:ext cx="9222766" cy="2168318"/>
          </a:xfrm>
          <a:custGeom>
            <a:avLst/>
            <a:gdLst>
              <a:gd name="connsiteX0" fmla="*/ 0 w 9086303"/>
              <a:gd name="connsiteY0" fmla="*/ 0 h 2138169"/>
              <a:gd name="connsiteX1" fmla="*/ 9086303 w 9086303"/>
              <a:gd name="connsiteY1" fmla="*/ 0 h 2138169"/>
              <a:gd name="connsiteX2" fmla="*/ 9086303 w 9086303"/>
              <a:gd name="connsiteY2" fmla="*/ 2138169 h 2138169"/>
              <a:gd name="connsiteX3" fmla="*/ 0 w 9086303"/>
              <a:gd name="connsiteY3" fmla="*/ 2138169 h 2138169"/>
              <a:gd name="connsiteX4" fmla="*/ 0 w 9086303"/>
              <a:gd name="connsiteY4" fmla="*/ 0 h 2138169"/>
              <a:gd name="connsiteX0" fmla="*/ 37323 w 9086303"/>
              <a:gd name="connsiteY0" fmla="*/ 541176 h 2138169"/>
              <a:gd name="connsiteX1" fmla="*/ 9086303 w 9086303"/>
              <a:gd name="connsiteY1" fmla="*/ 0 h 2138169"/>
              <a:gd name="connsiteX2" fmla="*/ 9086303 w 9086303"/>
              <a:gd name="connsiteY2" fmla="*/ 2138169 h 2138169"/>
              <a:gd name="connsiteX3" fmla="*/ 0 w 9086303"/>
              <a:gd name="connsiteY3" fmla="*/ 2138169 h 2138169"/>
              <a:gd name="connsiteX4" fmla="*/ 37323 w 9086303"/>
              <a:gd name="connsiteY4"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541176 h 2138169"/>
              <a:gd name="connsiteX1" fmla="*/ 892199 w 9086303"/>
              <a:gd name="connsiteY1" fmla="*/ 576341 h 2138169"/>
              <a:gd name="connsiteX2" fmla="*/ 9086303 w 9086303"/>
              <a:gd name="connsiteY2" fmla="*/ 0 h 2138169"/>
              <a:gd name="connsiteX3" fmla="*/ 9086303 w 9086303"/>
              <a:gd name="connsiteY3" fmla="*/ 2138169 h 2138169"/>
              <a:gd name="connsiteX4" fmla="*/ 0 w 9086303"/>
              <a:gd name="connsiteY4" fmla="*/ 2138169 h 2138169"/>
              <a:gd name="connsiteX5" fmla="*/ 37323 w 9086303"/>
              <a:gd name="connsiteY5" fmla="*/ 541176 h 2138169"/>
              <a:gd name="connsiteX0" fmla="*/ 37323 w 9086303"/>
              <a:gd name="connsiteY0" fmla="*/ 621791 h 2218784"/>
              <a:gd name="connsiteX1" fmla="*/ 892199 w 9086303"/>
              <a:gd name="connsiteY1" fmla="*/ 656956 h 2218784"/>
              <a:gd name="connsiteX2" fmla="*/ 2553048 w 9086303"/>
              <a:gd name="connsiteY2" fmla="*/ 470344 h 2218784"/>
              <a:gd name="connsiteX3" fmla="*/ 9086303 w 9086303"/>
              <a:gd name="connsiteY3" fmla="*/ 80615 h 2218784"/>
              <a:gd name="connsiteX4" fmla="*/ 9086303 w 9086303"/>
              <a:gd name="connsiteY4" fmla="*/ 2218784 h 2218784"/>
              <a:gd name="connsiteX5" fmla="*/ 0 w 9086303"/>
              <a:gd name="connsiteY5" fmla="*/ 2218784 h 2218784"/>
              <a:gd name="connsiteX6" fmla="*/ 37323 w 9086303"/>
              <a:gd name="connsiteY6" fmla="*/ 621791 h 2218784"/>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619960 h 2216953"/>
              <a:gd name="connsiteX1" fmla="*/ 892199 w 9086303"/>
              <a:gd name="connsiteY1" fmla="*/ 655125 h 2216953"/>
              <a:gd name="connsiteX2" fmla="*/ 2581040 w 9086303"/>
              <a:gd name="connsiteY2" fmla="*/ 487174 h 2216953"/>
              <a:gd name="connsiteX3" fmla="*/ 9086303 w 9086303"/>
              <a:gd name="connsiteY3" fmla="*/ 78784 h 2216953"/>
              <a:gd name="connsiteX4" fmla="*/ 9086303 w 9086303"/>
              <a:gd name="connsiteY4" fmla="*/ 2216953 h 2216953"/>
              <a:gd name="connsiteX5" fmla="*/ 0 w 9086303"/>
              <a:gd name="connsiteY5" fmla="*/ 2216953 h 2216953"/>
              <a:gd name="connsiteX6" fmla="*/ 37323 w 9086303"/>
              <a:gd name="connsiteY6" fmla="*/ 619960 h 2216953"/>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44918 h 2341911"/>
              <a:gd name="connsiteX1" fmla="*/ 892199 w 9086303"/>
              <a:gd name="connsiteY1" fmla="*/ 780083 h 2341911"/>
              <a:gd name="connsiteX2" fmla="*/ 2581040 w 9086303"/>
              <a:gd name="connsiteY2" fmla="*/ 612132 h 2341911"/>
              <a:gd name="connsiteX3" fmla="*/ 8030117 w 9086303"/>
              <a:gd name="connsiteY3" fmla="*/ 136271 h 2341911"/>
              <a:gd name="connsiteX4" fmla="*/ 9086303 w 9086303"/>
              <a:gd name="connsiteY4" fmla="*/ 203742 h 2341911"/>
              <a:gd name="connsiteX5" fmla="*/ 9086303 w 9086303"/>
              <a:gd name="connsiteY5" fmla="*/ 2341911 h 2341911"/>
              <a:gd name="connsiteX6" fmla="*/ 0 w 9086303"/>
              <a:gd name="connsiteY6" fmla="*/ 2341911 h 2341911"/>
              <a:gd name="connsiteX7" fmla="*/ 37323 w 9086303"/>
              <a:gd name="connsiteY7" fmla="*/ 744918 h 2341911"/>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25674 h 2322667"/>
              <a:gd name="connsiteX1" fmla="*/ 892199 w 9086303"/>
              <a:gd name="connsiteY1" fmla="*/ 760839 h 2322667"/>
              <a:gd name="connsiteX2" fmla="*/ 2581040 w 9086303"/>
              <a:gd name="connsiteY2" fmla="*/ 592888 h 2322667"/>
              <a:gd name="connsiteX3" fmla="*/ 8011455 w 9086303"/>
              <a:gd name="connsiteY3" fmla="*/ 173010 h 2322667"/>
              <a:gd name="connsiteX4" fmla="*/ 9086303 w 9086303"/>
              <a:gd name="connsiteY4" fmla="*/ 184498 h 2322667"/>
              <a:gd name="connsiteX5" fmla="*/ 9086303 w 9086303"/>
              <a:gd name="connsiteY5" fmla="*/ 2322667 h 2322667"/>
              <a:gd name="connsiteX6" fmla="*/ 0 w 9086303"/>
              <a:gd name="connsiteY6" fmla="*/ 2322667 h 2322667"/>
              <a:gd name="connsiteX7" fmla="*/ 37323 w 9086303"/>
              <a:gd name="connsiteY7" fmla="*/ 725674 h 2322667"/>
              <a:gd name="connsiteX0" fmla="*/ 37323 w 9086303"/>
              <a:gd name="connsiteY0" fmla="*/ 770285 h 2367278"/>
              <a:gd name="connsiteX1" fmla="*/ 892199 w 9086303"/>
              <a:gd name="connsiteY1" fmla="*/ 805450 h 2367278"/>
              <a:gd name="connsiteX2" fmla="*/ 2581040 w 9086303"/>
              <a:gd name="connsiteY2" fmla="*/ 637499 h 2367278"/>
              <a:gd name="connsiteX3" fmla="*/ 8011455 w 9086303"/>
              <a:gd name="connsiteY3" fmla="*/ 217621 h 2367278"/>
              <a:gd name="connsiteX4" fmla="*/ 8935187 w 9086303"/>
              <a:gd name="connsiteY4" fmla="*/ 59001 h 2367278"/>
              <a:gd name="connsiteX5" fmla="*/ 9086303 w 9086303"/>
              <a:gd name="connsiteY5" fmla="*/ 229109 h 2367278"/>
              <a:gd name="connsiteX6" fmla="*/ 9086303 w 9086303"/>
              <a:gd name="connsiteY6" fmla="*/ 2367278 h 2367278"/>
              <a:gd name="connsiteX7" fmla="*/ 0 w 9086303"/>
              <a:gd name="connsiteY7" fmla="*/ 2367278 h 2367278"/>
              <a:gd name="connsiteX8" fmla="*/ 37323 w 9086303"/>
              <a:gd name="connsiteY8" fmla="*/ 770285 h 2367278"/>
              <a:gd name="connsiteX0" fmla="*/ 37323 w 9086303"/>
              <a:gd name="connsiteY0" fmla="*/ 720204 h 2317197"/>
              <a:gd name="connsiteX1" fmla="*/ 892199 w 9086303"/>
              <a:gd name="connsiteY1" fmla="*/ 755369 h 2317197"/>
              <a:gd name="connsiteX2" fmla="*/ 2581040 w 9086303"/>
              <a:gd name="connsiteY2" fmla="*/ 587418 h 2317197"/>
              <a:gd name="connsiteX3" fmla="*/ 8011455 w 9086303"/>
              <a:gd name="connsiteY3" fmla="*/ 167540 h 2317197"/>
              <a:gd name="connsiteX4" fmla="*/ 9086303 w 9086303"/>
              <a:gd name="connsiteY4" fmla="*/ 179028 h 2317197"/>
              <a:gd name="connsiteX5" fmla="*/ 9086303 w 9086303"/>
              <a:gd name="connsiteY5" fmla="*/ 2317197 h 2317197"/>
              <a:gd name="connsiteX6" fmla="*/ 0 w 9086303"/>
              <a:gd name="connsiteY6" fmla="*/ 2317197 h 2317197"/>
              <a:gd name="connsiteX7" fmla="*/ 37323 w 9086303"/>
              <a:gd name="connsiteY7" fmla="*/ 720204 h 2317197"/>
              <a:gd name="connsiteX0" fmla="*/ 37323 w 9335893"/>
              <a:gd name="connsiteY0" fmla="*/ 712294 h 2309287"/>
              <a:gd name="connsiteX1" fmla="*/ 892199 w 9335893"/>
              <a:gd name="connsiteY1" fmla="*/ 747459 h 2309287"/>
              <a:gd name="connsiteX2" fmla="*/ 2581040 w 9335893"/>
              <a:gd name="connsiteY2" fmla="*/ 579508 h 2309287"/>
              <a:gd name="connsiteX3" fmla="*/ 8011455 w 9335893"/>
              <a:gd name="connsiteY3" fmla="*/ 159630 h 2309287"/>
              <a:gd name="connsiteX4" fmla="*/ 9289750 w 9335893"/>
              <a:gd name="connsiteY4" fmla="*/ 168961 h 2309287"/>
              <a:gd name="connsiteX5" fmla="*/ 9086303 w 9335893"/>
              <a:gd name="connsiteY5" fmla="*/ 171118 h 2309287"/>
              <a:gd name="connsiteX6" fmla="*/ 9086303 w 9335893"/>
              <a:gd name="connsiteY6" fmla="*/ 2309287 h 2309287"/>
              <a:gd name="connsiteX7" fmla="*/ 0 w 9335893"/>
              <a:gd name="connsiteY7" fmla="*/ 2309287 h 2309287"/>
              <a:gd name="connsiteX8" fmla="*/ 37323 w 9335893"/>
              <a:gd name="connsiteY8" fmla="*/ 712294 h 2309287"/>
              <a:gd name="connsiteX0" fmla="*/ 37323 w 9086303"/>
              <a:gd name="connsiteY0" fmla="*/ 720203 h 2317196"/>
              <a:gd name="connsiteX1" fmla="*/ 892199 w 9086303"/>
              <a:gd name="connsiteY1" fmla="*/ 755368 h 2317196"/>
              <a:gd name="connsiteX2" fmla="*/ 2581040 w 9086303"/>
              <a:gd name="connsiteY2" fmla="*/ 587417 h 2317196"/>
              <a:gd name="connsiteX3" fmla="*/ 8011455 w 9086303"/>
              <a:gd name="connsiteY3" fmla="*/ 167539 h 2317196"/>
              <a:gd name="connsiteX4" fmla="*/ 9086303 w 9086303"/>
              <a:gd name="connsiteY4" fmla="*/ 179027 h 2317196"/>
              <a:gd name="connsiteX5" fmla="*/ 9086303 w 9086303"/>
              <a:gd name="connsiteY5" fmla="*/ 2317196 h 2317196"/>
              <a:gd name="connsiteX6" fmla="*/ 0 w 9086303"/>
              <a:gd name="connsiteY6" fmla="*/ 2317196 h 2317196"/>
              <a:gd name="connsiteX7" fmla="*/ 37323 w 9086303"/>
              <a:gd name="connsiteY7" fmla="*/ 720203 h 2317196"/>
              <a:gd name="connsiteX0" fmla="*/ 37323 w 9086303"/>
              <a:gd name="connsiteY0" fmla="*/ 824319 h 2421312"/>
              <a:gd name="connsiteX1" fmla="*/ 892199 w 9086303"/>
              <a:gd name="connsiteY1" fmla="*/ 859484 h 2421312"/>
              <a:gd name="connsiteX2" fmla="*/ 2581040 w 9086303"/>
              <a:gd name="connsiteY2" fmla="*/ 691533 h 2421312"/>
              <a:gd name="connsiteX3" fmla="*/ 8011455 w 9086303"/>
              <a:gd name="connsiteY3" fmla="*/ 271655 h 2421312"/>
              <a:gd name="connsiteX4" fmla="*/ 8946344 w 9086303"/>
              <a:gd name="connsiteY4" fmla="*/ 143184 h 2421312"/>
              <a:gd name="connsiteX5" fmla="*/ 9086303 w 9086303"/>
              <a:gd name="connsiteY5" fmla="*/ 2421312 h 2421312"/>
              <a:gd name="connsiteX6" fmla="*/ 0 w 9086303"/>
              <a:gd name="connsiteY6" fmla="*/ 2421312 h 2421312"/>
              <a:gd name="connsiteX7" fmla="*/ 37323 w 9086303"/>
              <a:gd name="connsiteY7" fmla="*/ 824319 h 2421312"/>
              <a:gd name="connsiteX0" fmla="*/ 37323 w 9647893"/>
              <a:gd name="connsiteY0" fmla="*/ 552664 h 2149657"/>
              <a:gd name="connsiteX1" fmla="*/ 892199 w 9647893"/>
              <a:gd name="connsiteY1" fmla="*/ 587829 h 2149657"/>
              <a:gd name="connsiteX2" fmla="*/ 2581040 w 9647893"/>
              <a:gd name="connsiteY2" fmla="*/ 419878 h 2149657"/>
              <a:gd name="connsiteX3" fmla="*/ 8011455 w 9647893"/>
              <a:gd name="connsiteY3" fmla="*/ 0 h 2149657"/>
              <a:gd name="connsiteX4" fmla="*/ 9086303 w 9647893"/>
              <a:gd name="connsiteY4" fmla="*/ 2149657 h 2149657"/>
              <a:gd name="connsiteX5" fmla="*/ 0 w 9647893"/>
              <a:gd name="connsiteY5" fmla="*/ 2149657 h 2149657"/>
              <a:gd name="connsiteX6" fmla="*/ 37323 w 9647893"/>
              <a:gd name="connsiteY6" fmla="*/ 552664 h 2149657"/>
              <a:gd name="connsiteX0" fmla="*/ 37323 w 9854264"/>
              <a:gd name="connsiteY0" fmla="*/ 534003 h 2130996"/>
              <a:gd name="connsiteX1" fmla="*/ 892199 w 9854264"/>
              <a:gd name="connsiteY1" fmla="*/ 569168 h 2130996"/>
              <a:gd name="connsiteX2" fmla="*/ 2581040 w 9854264"/>
              <a:gd name="connsiteY2" fmla="*/ 401217 h 2130996"/>
              <a:gd name="connsiteX3" fmla="*/ 8741512 w 9854264"/>
              <a:gd name="connsiteY3" fmla="*/ 0 h 2130996"/>
              <a:gd name="connsiteX4" fmla="*/ 9086303 w 9854264"/>
              <a:gd name="connsiteY4" fmla="*/ 2130996 h 2130996"/>
              <a:gd name="connsiteX5" fmla="*/ 0 w 9854264"/>
              <a:gd name="connsiteY5" fmla="*/ 2130996 h 2130996"/>
              <a:gd name="connsiteX6" fmla="*/ 37323 w 9854264"/>
              <a:gd name="connsiteY6" fmla="*/ 534003 h 2130996"/>
              <a:gd name="connsiteX0" fmla="*/ 37323 w 9619849"/>
              <a:gd name="connsiteY0" fmla="*/ 534003 h 2130996"/>
              <a:gd name="connsiteX1" fmla="*/ 892199 w 9619849"/>
              <a:gd name="connsiteY1" fmla="*/ 569168 h 2130996"/>
              <a:gd name="connsiteX2" fmla="*/ 2581040 w 9619849"/>
              <a:gd name="connsiteY2" fmla="*/ 401217 h 2130996"/>
              <a:gd name="connsiteX3" fmla="*/ 8741512 w 9619849"/>
              <a:gd name="connsiteY3" fmla="*/ 0 h 2130996"/>
              <a:gd name="connsiteX4" fmla="*/ 9086303 w 9619849"/>
              <a:gd name="connsiteY4" fmla="*/ 2130996 h 2130996"/>
              <a:gd name="connsiteX5" fmla="*/ 0 w 9619849"/>
              <a:gd name="connsiteY5" fmla="*/ 2130996 h 2130996"/>
              <a:gd name="connsiteX6" fmla="*/ 37323 w 9619849"/>
              <a:gd name="connsiteY6" fmla="*/ 534003 h 2130996"/>
              <a:gd name="connsiteX0" fmla="*/ 37323 w 9591748"/>
              <a:gd name="connsiteY0" fmla="*/ 534003 h 2140326"/>
              <a:gd name="connsiteX1" fmla="*/ 892199 w 9591748"/>
              <a:gd name="connsiteY1" fmla="*/ 569168 h 2140326"/>
              <a:gd name="connsiteX2" fmla="*/ 2581040 w 9591748"/>
              <a:gd name="connsiteY2" fmla="*/ 401217 h 2140326"/>
              <a:gd name="connsiteX3" fmla="*/ 8741512 w 9591748"/>
              <a:gd name="connsiteY3" fmla="*/ 0 h 2140326"/>
              <a:gd name="connsiteX4" fmla="*/ 9050651 w 9591748"/>
              <a:gd name="connsiteY4" fmla="*/ 2140326 h 2140326"/>
              <a:gd name="connsiteX5" fmla="*/ 0 w 9591748"/>
              <a:gd name="connsiteY5" fmla="*/ 2130996 h 2140326"/>
              <a:gd name="connsiteX6" fmla="*/ 37323 w 9591748"/>
              <a:gd name="connsiteY6" fmla="*/ 534003 h 2140326"/>
              <a:gd name="connsiteX0" fmla="*/ 37323 w 9066600"/>
              <a:gd name="connsiteY0" fmla="*/ 534003 h 2140326"/>
              <a:gd name="connsiteX1" fmla="*/ 892199 w 9066600"/>
              <a:gd name="connsiteY1" fmla="*/ 569168 h 2140326"/>
              <a:gd name="connsiteX2" fmla="*/ 2581040 w 9066600"/>
              <a:gd name="connsiteY2" fmla="*/ 401217 h 2140326"/>
              <a:gd name="connsiteX3" fmla="*/ 8741512 w 9066600"/>
              <a:gd name="connsiteY3" fmla="*/ 0 h 2140326"/>
              <a:gd name="connsiteX4" fmla="*/ 9050651 w 9066600"/>
              <a:gd name="connsiteY4" fmla="*/ 2140326 h 2140326"/>
              <a:gd name="connsiteX5" fmla="*/ 0 w 9066600"/>
              <a:gd name="connsiteY5" fmla="*/ 2130996 h 2140326"/>
              <a:gd name="connsiteX6" fmla="*/ 37323 w 9066600"/>
              <a:gd name="connsiteY6" fmla="*/ 534003 h 2140326"/>
              <a:gd name="connsiteX0" fmla="*/ 37323 w 8799797"/>
              <a:gd name="connsiteY0" fmla="*/ 534003 h 2168318"/>
              <a:gd name="connsiteX1" fmla="*/ 892199 w 8799797"/>
              <a:gd name="connsiteY1" fmla="*/ 569168 h 2168318"/>
              <a:gd name="connsiteX2" fmla="*/ 2581040 w 8799797"/>
              <a:gd name="connsiteY2" fmla="*/ 401217 h 2168318"/>
              <a:gd name="connsiteX3" fmla="*/ 8741512 w 8799797"/>
              <a:gd name="connsiteY3" fmla="*/ 0 h 2168318"/>
              <a:gd name="connsiteX4" fmla="*/ 8711961 w 8799797"/>
              <a:gd name="connsiteY4" fmla="*/ 2168318 h 2168318"/>
              <a:gd name="connsiteX5" fmla="*/ 0 w 8799797"/>
              <a:gd name="connsiteY5" fmla="*/ 2130996 h 2168318"/>
              <a:gd name="connsiteX6" fmla="*/ 37323 w 8799797"/>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97219"/>
              <a:gd name="connsiteY0" fmla="*/ 534003 h 2168318"/>
              <a:gd name="connsiteX1" fmla="*/ 892199 w 8797219"/>
              <a:gd name="connsiteY1" fmla="*/ 569168 h 2168318"/>
              <a:gd name="connsiteX2" fmla="*/ 2581040 w 8797219"/>
              <a:gd name="connsiteY2" fmla="*/ 401217 h 2168318"/>
              <a:gd name="connsiteX3" fmla="*/ 8741512 w 8797219"/>
              <a:gd name="connsiteY3" fmla="*/ 0 h 2168318"/>
              <a:gd name="connsiteX4" fmla="*/ 8711961 w 8797219"/>
              <a:gd name="connsiteY4" fmla="*/ 2168318 h 2168318"/>
              <a:gd name="connsiteX5" fmla="*/ 0 w 8797219"/>
              <a:gd name="connsiteY5" fmla="*/ 2130996 h 2168318"/>
              <a:gd name="connsiteX6" fmla="*/ 37323 w 8797219"/>
              <a:gd name="connsiteY6" fmla="*/ 534003 h 2168318"/>
              <a:gd name="connsiteX0" fmla="*/ 37323 w 8776630"/>
              <a:gd name="connsiteY0" fmla="*/ 534003 h 2168318"/>
              <a:gd name="connsiteX1" fmla="*/ 892199 w 8776630"/>
              <a:gd name="connsiteY1" fmla="*/ 569168 h 2168318"/>
              <a:gd name="connsiteX2" fmla="*/ 2581040 w 8776630"/>
              <a:gd name="connsiteY2" fmla="*/ 401217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41007 w 8776630"/>
              <a:gd name="connsiteY2" fmla="*/ 681136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892199 w 8776630"/>
              <a:gd name="connsiteY1" fmla="*/ 569168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5076659 w 8776630"/>
              <a:gd name="connsiteY2" fmla="*/ 653144 h 2168318"/>
              <a:gd name="connsiteX3" fmla="*/ 8741512 w 8776630"/>
              <a:gd name="connsiteY3" fmla="*/ 0 h 2168318"/>
              <a:gd name="connsiteX4" fmla="*/ 8711961 w 8776630"/>
              <a:gd name="connsiteY4" fmla="*/ 2168318 h 2168318"/>
              <a:gd name="connsiteX5" fmla="*/ 0 w 8776630"/>
              <a:gd name="connsiteY5" fmla="*/ 2130996 h 2168318"/>
              <a:gd name="connsiteX6" fmla="*/ 37323 w 8776630"/>
              <a:gd name="connsiteY6" fmla="*/ 534003 h 2168318"/>
              <a:gd name="connsiteX0" fmla="*/ 37323 w 8776630"/>
              <a:gd name="connsiteY0" fmla="*/ 534003 h 2168318"/>
              <a:gd name="connsiteX1" fmla="*/ 1088284 w 8776630"/>
              <a:gd name="connsiteY1" fmla="*/ 522515 h 2168318"/>
              <a:gd name="connsiteX2" fmla="*/ 2801815 w 8776630"/>
              <a:gd name="connsiteY2" fmla="*/ 411264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448586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828554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30512 w 8776630"/>
              <a:gd name="connsiteY2" fmla="*/ 48590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75077 w 8776630"/>
              <a:gd name="connsiteY2" fmla="*/ 476578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076659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691652 w 8776630"/>
              <a:gd name="connsiteY3" fmla="*/ 65314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71869 w 8776630"/>
              <a:gd name="connsiteY3" fmla="*/ 662474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36218 w 8776630"/>
              <a:gd name="connsiteY3" fmla="*/ 587829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37323 w 8776630"/>
              <a:gd name="connsiteY0" fmla="*/ 534003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37323 w 8776630"/>
              <a:gd name="connsiteY7" fmla="*/ 534003 h 2168318"/>
              <a:gd name="connsiteX0" fmla="*/ 46236 w 8776630"/>
              <a:gd name="connsiteY0" fmla="*/ 319399 h 2168318"/>
              <a:gd name="connsiteX1" fmla="*/ 1088284 w 8776630"/>
              <a:gd name="connsiteY1" fmla="*/ 522515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46236 w 8776630"/>
              <a:gd name="connsiteY0" fmla="*/ 319399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46236 w 8776630"/>
              <a:gd name="connsiteY7" fmla="*/ 319399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766164 w 8776630"/>
              <a:gd name="connsiteY2" fmla="*/ 513901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443049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5718393 w 8776630"/>
              <a:gd name="connsiteY3" fmla="*/ 401217 h 2168318"/>
              <a:gd name="connsiteX4" fmla="*/ 8741512 w 8776630"/>
              <a:gd name="connsiteY4" fmla="*/ 0 h 2168318"/>
              <a:gd name="connsiteX5" fmla="*/ 8711961 w 8776630"/>
              <a:gd name="connsiteY5" fmla="*/ 2168318 h 2168318"/>
              <a:gd name="connsiteX6" fmla="*/ 0 w 8776630"/>
              <a:gd name="connsiteY6" fmla="*/ 2130996 h 2168318"/>
              <a:gd name="connsiteX7" fmla="*/ 1672 w 8776630"/>
              <a:gd name="connsiteY7"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5718393 w 8776630"/>
              <a:gd name="connsiteY4" fmla="*/ 401217 h 2168318"/>
              <a:gd name="connsiteX5" fmla="*/ 8741512 w 8776630"/>
              <a:gd name="connsiteY5" fmla="*/ 0 h 2168318"/>
              <a:gd name="connsiteX6" fmla="*/ 8711961 w 8776630"/>
              <a:gd name="connsiteY6" fmla="*/ 2168318 h 2168318"/>
              <a:gd name="connsiteX7" fmla="*/ 0 w 8776630"/>
              <a:gd name="connsiteY7" fmla="*/ 2130996 h 2168318"/>
              <a:gd name="connsiteX8" fmla="*/ 1672 w 8776630"/>
              <a:gd name="connsiteY8"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22310 w 8776630"/>
              <a:gd name="connsiteY4" fmla="*/ 674613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80074 w 8776630"/>
              <a:gd name="connsiteY2" fmla="*/ 317958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672 w 8776630"/>
              <a:gd name="connsiteY0" fmla="*/ 375383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672 w 8776630"/>
              <a:gd name="connsiteY9" fmla="*/ 375383 h 2168318"/>
              <a:gd name="connsiteX0" fmla="*/ 10552 w 8776630"/>
              <a:gd name="connsiteY0" fmla="*/ 645971 h 2168318"/>
              <a:gd name="connsiteX1" fmla="*/ 2175662 w 8776630"/>
              <a:gd name="connsiteY1" fmla="*/ 158621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35489 w 8776630"/>
              <a:gd name="connsiteY1" fmla="*/ 29858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26596 w 8776630"/>
              <a:gd name="connsiteY2" fmla="*/ 345950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0552 w 8776630"/>
              <a:gd name="connsiteY0" fmla="*/ 645971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0552 w 8776630"/>
              <a:gd name="connsiteY9" fmla="*/ 645971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62127 w 8776630"/>
              <a:gd name="connsiteY1" fmla="*/ 457200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597876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 name="connsiteX0" fmla="*/ 19430 w 8776630"/>
              <a:gd name="connsiteY0" fmla="*/ 813922 h 2168318"/>
              <a:gd name="connsiteX1" fmla="*/ 2397643 w 8776630"/>
              <a:gd name="connsiteY1" fmla="*/ 550506 h 2168318"/>
              <a:gd name="connsiteX2" fmla="*/ 2953234 w 8776630"/>
              <a:gd name="connsiteY2" fmla="*/ 607207 h 2168318"/>
              <a:gd name="connsiteX3" fmla="*/ 3781456 w 8776630"/>
              <a:gd name="connsiteY3" fmla="*/ 767919 h 2168318"/>
              <a:gd name="connsiteX4" fmla="*/ 4984700 w 8776630"/>
              <a:gd name="connsiteY4" fmla="*/ 646621 h 2168318"/>
              <a:gd name="connsiteX5" fmla="*/ 5718393 w 8776630"/>
              <a:gd name="connsiteY5" fmla="*/ 401217 h 2168318"/>
              <a:gd name="connsiteX6" fmla="*/ 8741512 w 8776630"/>
              <a:gd name="connsiteY6" fmla="*/ 0 h 2168318"/>
              <a:gd name="connsiteX7" fmla="*/ 8711961 w 8776630"/>
              <a:gd name="connsiteY7" fmla="*/ 2168318 h 2168318"/>
              <a:gd name="connsiteX8" fmla="*/ 0 w 8776630"/>
              <a:gd name="connsiteY8" fmla="*/ 2130996 h 2168318"/>
              <a:gd name="connsiteX9" fmla="*/ 19430 w 8776630"/>
              <a:gd name="connsiteY9" fmla="*/ 813922 h 216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6630" h="2168318">
                <a:moveTo>
                  <a:pt x="19430" y="813922"/>
                </a:moveTo>
                <a:cubicBezTo>
                  <a:pt x="844726" y="788321"/>
                  <a:pt x="1616744" y="669413"/>
                  <a:pt x="2397643" y="550506"/>
                </a:cubicBezTo>
                <a:cubicBezTo>
                  <a:pt x="2775204" y="554931"/>
                  <a:pt x="2297419" y="520122"/>
                  <a:pt x="2953234" y="607207"/>
                </a:cubicBezTo>
                <a:cubicBezTo>
                  <a:pt x="3697641" y="806727"/>
                  <a:pt x="3325070" y="754043"/>
                  <a:pt x="3781456" y="767919"/>
                </a:cubicBezTo>
                <a:cubicBezTo>
                  <a:pt x="4072481" y="813365"/>
                  <a:pt x="4661877" y="707738"/>
                  <a:pt x="4984700" y="646621"/>
                </a:cubicBezTo>
                <a:cubicBezTo>
                  <a:pt x="5396653" y="473537"/>
                  <a:pt x="5049179" y="499656"/>
                  <a:pt x="5718393" y="401217"/>
                </a:cubicBezTo>
                <a:cubicBezTo>
                  <a:pt x="6521372" y="37323"/>
                  <a:pt x="7649831" y="27992"/>
                  <a:pt x="8741512" y="0"/>
                </a:cubicBezTo>
                <a:cubicBezTo>
                  <a:pt x="8842173" y="2163750"/>
                  <a:pt x="8692440" y="2164606"/>
                  <a:pt x="8711961" y="2168318"/>
                </a:cubicBezTo>
                <a:lnTo>
                  <a:pt x="0" y="2130996"/>
                </a:lnTo>
                <a:cubicBezTo>
                  <a:pt x="557" y="1545792"/>
                  <a:pt x="18873" y="1399126"/>
                  <a:pt x="19430" y="813922"/>
                </a:cubicBezTo>
                <a:close/>
              </a:path>
            </a:pathLst>
          </a:custGeom>
          <a:pattFill prst="pct75">
            <a:fgClr>
              <a:schemeClr val="tx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avec coins arrondis du même côté 5"/>
          <p:cNvSpPr/>
          <p:nvPr/>
        </p:nvSpPr>
        <p:spPr>
          <a:xfrm>
            <a:off x="8328249" y="2708920"/>
            <a:ext cx="1069571" cy="527180"/>
          </a:xfrm>
          <a:custGeom>
            <a:avLst/>
            <a:gdLst>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0 w 764501"/>
              <a:gd name="connsiteY7" fmla="*/ 127419 h 913386"/>
              <a:gd name="connsiteX8" fmla="*/ 127419 w 764501"/>
              <a:gd name="connsiteY8" fmla="*/ 0 h 913386"/>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127419 w 764501"/>
              <a:gd name="connsiteY8" fmla="*/ 0 h 913386"/>
              <a:gd name="connsiteX0" fmla="*/ 444660 w 764501"/>
              <a:gd name="connsiteY0" fmla="*/ 18661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736509 w 764501"/>
              <a:gd name="connsiteY2" fmla="*/ 211394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233266 w 1025758"/>
              <a:gd name="connsiteY6" fmla="*/ 202063 h 950708"/>
              <a:gd name="connsiteX7" fmla="*/ 444660 w 1025758"/>
              <a:gd name="connsiteY7" fmla="*/ 18661 h 950708"/>
              <a:gd name="connsiteX0" fmla="*/ 444660 w 1025758"/>
              <a:gd name="connsiteY0" fmla="*/ 0 h 932047"/>
              <a:gd name="connsiteX1" fmla="*/ 755170 w 1025758"/>
              <a:gd name="connsiteY1" fmla="*/ 136749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708517 w 1025758"/>
              <a:gd name="connsiteY1" fmla="*/ 52774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596549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624541 w 1025758"/>
              <a:gd name="connsiteY1" fmla="*/ 24782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1025758 w 1025758"/>
              <a:gd name="connsiteY1" fmla="*/ 932047 h 932047"/>
              <a:gd name="connsiteX2" fmla="*/ 0 w 1025758"/>
              <a:gd name="connsiteY2" fmla="*/ 894725 h 932047"/>
              <a:gd name="connsiteX3" fmla="*/ 233266 w 1025758"/>
              <a:gd name="connsiteY3" fmla="*/ 183402 h 932047"/>
              <a:gd name="connsiteX4" fmla="*/ 444660 w 1025758"/>
              <a:gd name="connsiteY4" fmla="*/ 0 h 932047"/>
              <a:gd name="connsiteX0" fmla="*/ 780562 w 1361660"/>
              <a:gd name="connsiteY0" fmla="*/ 0 h 970559"/>
              <a:gd name="connsiteX1" fmla="*/ 1361660 w 1361660"/>
              <a:gd name="connsiteY1" fmla="*/ 932047 h 970559"/>
              <a:gd name="connsiteX2" fmla="*/ 0 w 1361660"/>
              <a:gd name="connsiteY2" fmla="*/ 969370 h 970559"/>
              <a:gd name="connsiteX3" fmla="*/ 569168 w 1361660"/>
              <a:gd name="connsiteY3" fmla="*/ 183402 h 970559"/>
              <a:gd name="connsiteX4" fmla="*/ 780562 w 1361660"/>
              <a:gd name="connsiteY4" fmla="*/ 0 h 970559"/>
              <a:gd name="connsiteX0" fmla="*/ 780562 w 1510950"/>
              <a:gd name="connsiteY0" fmla="*/ 0 h 970686"/>
              <a:gd name="connsiteX1" fmla="*/ 1510950 w 1510950"/>
              <a:gd name="connsiteY1" fmla="*/ 941378 h 970686"/>
              <a:gd name="connsiteX2" fmla="*/ 0 w 1510950"/>
              <a:gd name="connsiteY2" fmla="*/ 969370 h 970686"/>
              <a:gd name="connsiteX3" fmla="*/ 569168 w 1510950"/>
              <a:gd name="connsiteY3" fmla="*/ 183402 h 970686"/>
              <a:gd name="connsiteX4" fmla="*/ 780562 w 1510950"/>
              <a:gd name="connsiteY4" fmla="*/ 0 h 970686"/>
              <a:gd name="connsiteX0" fmla="*/ 1060481 w 1510950"/>
              <a:gd name="connsiteY0" fmla="*/ 122442 h 803879"/>
              <a:gd name="connsiteX1" fmla="*/ 1510950 w 1510950"/>
              <a:gd name="connsiteY1" fmla="*/ 774571 h 803879"/>
              <a:gd name="connsiteX2" fmla="*/ 0 w 1510950"/>
              <a:gd name="connsiteY2" fmla="*/ 802563 h 803879"/>
              <a:gd name="connsiteX3" fmla="*/ 569168 w 1510950"/>
              <a:gd name="connsiteY3" fmla="*/ 16595 h 803879"/>
              <a:gd name="connsiteX4" fmla="*/ 1060481 w 1510950"/>
              <a:gd name="connsiteY4" fmla="*/ 122442 h 803879"/>
              <a:gd name="connsiteX0" fmla="*/ 1060481 w 1510950"/>
              <a:gd name="connsiteY0" fmla="*/ 5062 h 686499"/>
              <a:gd name="connsiteX1" fmla="*/ 1510950 w 1510950"/>
              <a:gd name="connsiteY1" fmla="*/ 657191 h 686499"/>
              <a:gd name="connsiteX2" fmla="*/ 0 w 1510950"/>
              <a:gd name="connsiteY2" fmla="*/ 685183 h 686499"/>
              <a:gd name="connsiteX3" fmla="*/ 485192 w 1510950"/>
              <a:gd name="connsiteY3" fmla="*/ 48505 h 686499"/>
              <a:gd name="connsiteX4" fmla="*/ 1060481 w 1510950"/>
              <a:gd name="connsiteY4" fmla="*/ 5062 h 686499"/>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99548"/>
              <a:gd name="connsiteX1" fmla="*/ 1501619 w 1501619"/>
              <a:gd name="connsiteY1" fmla="*/ 685183 h 699548"/>
              <a:gd name="connsiteX2" fmla="*/ 0 w 1501619"/>
              <a:gd name="connsiteY2" fmla="*/ 685183 h 699548"/>
              <a:gd name="connsiteX3" fmla="*/ 485192 w 1501619"/>
              <a:gd name="connsiteY3" fmla="*/ 48505 h 699548"/>
              <a:gd name="connsiteX4" fmla="*/ 1060481 w 1501619"/>
              <a:gd name="connsiteY4" fmla="*/ 5062 h 69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619" h="699548">
                <a:moveTo>
                  <a:pt x="1060481" y="5062"/>
                </a:moveTo>
                <a:lnTo>
                  <a:pt x="1501619" y="685183"/>
                </a:lnTo>
                <a:cubicBezTo>
                  <a:pt x="1486271" y="710065"/>
                  <a:pt x="341919" y="697624"/>
                  <a:pt x="0" y="685183"/>
                </a:cubicBezTo>
                <a:lnTo>
                  <a:pt x="485192" y="48505"/>
                </a:lnTo>
                <a:cubicBezTo>
                  <a:pt x="485192" y="-21867"/>
                  <a:pt x="990109" y="5062"/>
                  <a:pt x="1060481" y="506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Organigramme : Délai 7"/>
          <p:cNvSpPr/>
          <p:nvPr/>
        </p:nvSpPr>
        <p:spPr>
          <a:xfrm rot="5400000">
            <a:off x="9985547" y="2916040"/>
            <a:ext cx="555149" cy="801013"/>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avec coins arrondis du même côté 5"/>
          <p:cNvSpPr/>
          <p:nvPr/>
        </p:nvSpPr>
        <p:spPr>
          <a:xfrm>
            <a:off x="8314253" y="2708920"/>
            <a:ext cx="1069571" cy="527180"/>
          </a:xfrm>
          <a:custGeom>
            <a:avLst/>
            <a:gdLst>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0 w 764501"/>
              <a:gd name="connsiteY7" fmla="*/ 127419 h 913386"/>
              <a:gd name="connsiteX8" fmla="*/ 127419 w 764501"/>
              <a:gd name="connsiteY8" fmla="*/ 0 h 913386"/>
              <a:gd name="connsiteX0" fmla="*/ 127419 w 764501"/>
              <a:gd name="connsiteY0" fmla="*/ 0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127419 w 764501"/>
              <a:gd name="connsiteY8" fmla="*/ 0 h 913386"/>
              <a:gd name="connsiteX0" fmla="*/ 444660 w 764501"/>
              <a:gd name="connsiteY0" fmla="*/ 18661 h 913386"/>
              <a:gd name="connsiteX1" fmla="*/ 637082 w 764501"/>
              <a:gd name="connsiteY1" fmla="*/ 0 h 913386"/>
              <a:gd name="connsiteX2" fmla="*/ 764501 w 764501"/>
              <a:gd name="connsiteY2" fmla="*/ 127419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42596 w 764501"/>
              <a:gd name="connsiteY7" fmla="*/ 211394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615211 w 764501"/>
              <a:gd name="connsiteY2" fmla="*/ 192733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764501"/>
              <a:gd name="connsiteY0" fmla="*/ 18661 h 913386"/>
              <a:gd name="connsiteX1" fmla="*/ 637082 w 764501"/>
              <a:gd name="connsiteY1" fmla="*/ 0 h 913386"/>
              <a:gd name="connsiteX2" fmla="*/ 736509 w 764501"/>
              <a:gd name="connsiteY2" fmla="*/ 211394 h 913386"/>
              <a:gd name="connsiteX3" fmla="*/ 764501 w 764501"/>
              <a:gd name="connsiteY3" fmla="*/ 913386 h 913386"/>
              <a:gd name="connsiteX4" fmla="*/ 764501 w 764501"/>
              <a:gd name="connsiteY4" fmla="*/ 913386 h 913386"/>
              <a:gd name="connsiteX5" fmla="*/ 0 w 764501"/>
              <a:gd name="connsiteY5" fmla="*/ 913386 h 913386"/>
              <a:gd name="connsiteX6" fmla="*/ 0 w 764501"/>
              <a:gd name="connsiteY6" fmla="*/ 913386 h 913386"/>
              <a:gd name="connsiteX7" fmla="*/ 233266 w 764501"/>
              <a:gd name="connsiteY7" fmla="*/ 202063 h 913386"/>
              <a:gd name="connsiteX8" fmla="*/ 444660 w 764501"/>
              <a:gd name="connsiteY8" fmla="*/ 18661 h 913386"/>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764501 w 1025758"/>
              <a:gd name="connsiteY3" fmla="*/ 913386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36509 w 1025758"/>
              <a:gd name="connsiteY2" fmla="*/ 211394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0 w 1025758"/>
              <a:gd name="connsiteY6" fmla="*/ 913386 h 950708"/>
              <a:gd name="connsiteX7" fmla="*/ 233266 w 1025758"/>
              <a:gd name="connsiteY7" fmla="*/ 202063 h 950708"/>
              <a:gd name="connsiteX8" fmla="*/ 444660 w 1025758"/>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509974 w 1091072"/>
              <a:gd name="connsiteY0" fmla="*/ 18661 h 950708"/>
              <a:gd name="connsiteX1" fmla="*/ 702396 w 1091072"/>
              <a:gd name="connsiteY1" fmla="*/ 0 h 950708"/>
              <a:gd name="connsiteX2" fmla="*/ 820484 w 1091072"/>
              <a:gd name="connsiteY2" fmla="*/ 155410 h 950708"/>
              <a:gd name="connsiteX3" fmla="*/ 932452 w 1091072"/>
              <a:gd name="connsiteY3" fmla="*/ 474847 h 950708"/>
              <a:gd name="connsiteX4" fmla="*/ 1091072 w 1091072"/>
              <a:gd name="connsiteY4" fmla="*/ 950708 h 950708"/>
              <a:gd name="connsiteX5" fmla="*/ 65314 w 1091072"/>
              <a:gd name="connsiteY5" fmla="*/ 913386 h 950708"/>
              <a:gd name="connsiteX6" fmla="*/ 0 w 1091072"/>
              <a:gd name="connsiteY6" fmla="*/ 941378 h 950708"/>
              <a:gd name="connsiteX7" fmla="*/ 298580 w 1091072"/>
              <a:gd name="connsiteY7" fmla="*/ 202063 h 950708"/>
              <a:gd name="connsiteX8" fmla="*/ 509974 w 1091072"/>
              <a:gd name="connsiteY8" fmla="*/ 18661 h 950708"/>
              <a:gd name="connsiteX0" fmla="*/ 444660 w 1025758"/>
              <a:gd name="connsiteY0" fmla="*/ 18661 h 950708"/>
              <a:gd name="connsiteX1" fmla="*/ 637082 w 1025758"/>
              <a:gd name="connsiteY1" fmla="*/ 0 h 950708"/>
              <a:gd name="connsiteX2" fmla="*/ 755170 w 1025758"/>
              <a:gd name="connsiteY2" fmla="*/ 155410 h 950708"/>
              <a:gd name="connsiteX3" fmla="*/ 867138 w 1025758"/>
              <a:gd name="connsiteY3" fmla="*/ 474847 h 950708"/>
              <a:gd name="connsiteX4" fmla="*/ 1025758 w 1025758"/>
              <a:gd name="connsiteY4" fmla="*/ 950708 h 950708"/>
              <a:gd name="connsiteX5" fmla="*/ 0 w 1025758"/>
              <a:gd name="connsiteY5" fmla="*/ 913386 h 950708"/>
              <a:gd name="connsiteX6" fmla="*/ 233266 w 1025758"/>
              <a:gd name="connsiteY6" fmla="*/ 202063 h 950708"/>
              <a:gd name="connsiteX7" fmla="*/ 444660 w 1025758"/>
              <a:gd name="connsiteY7" fmla="*/ 18661 h 950708"/>
              <a:gd name="connsiteX0" fmla="*/ 444660 w 1025758"/>
              <a:gd name="connsiteY0" fmla="*/ 0 h 932047"/>
              <a:gd name="connsiteX1" fmla="*/ 755170 w 1025758"/>
              <a:gd name="connsiteY1" fmla="*/ 136749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867138 w 1025758"/>
              <a:gd name="connsiteY2" fmla="*/ 456186 h 932047"/>
              <a:gd name="connsiteX3" fmla="*/ 1025758 w 1025758"/>
              <a:gd name="connsiteY3" fmla="*/ 932047 h 932047"/>
              <a:gd name="connsiteX4" fmla="*/ 0 w 1025758"/>
              <a:gd name="connsiteY4" fmla="*/ 894725 h 932047"/>
              <a:gd name="connsiteX5" fmla="*/ 233266 w 1025758"/>
              <a:gd name="connsiteY5" fmla="*/ 183402 h 932047"/>
              <a:gd name="connsiteX6" fmla="*/ 444660 w 1025758"/>
              <a:gd name="connsiteY6" fmla="*/ 0 h 932047"/>
              <a:gd name="connsiteX0" fmla="*/ 444660 w 1025758"/>
              <a:gd name="connsiteY0" fmla="*/ 0 h 932047"/>
              <a:gd name="connsiteX1" fmla="*/ 801823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708517 w 1025758"/>
              <a:gd name="connsiteY1" fmla="*/ 52774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596549 w 1025758"/>
              <a:gd name="connsiteY1" fmla="*/ 43443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624541 w 1025758"/>
              <a:gd name="connsiteY1" fmla="*/ 24782 h 932047"/>
              <a:gd name="connsiteX2" fmla="*/ 1025758 w 1025758"/>
              <a:gd name="connsiteY2" fmla="*/ 932047 h 932047"/>
              <a:gd name="connsiteX3" fmla="*/ 0 w 1025758"/>
              <a:gd name="connsiteY3" fmla="*/ 894725 h 932047"/>
              <a:gd name="connsiteX4" fmla="*/ 233266 w 1025758"/>
              <a:gd name="connsiteY4" fmla="*/ 183402 h 932047"/>
              <a:gd name="connsiteX5" fmla="*/ 444660 w 1025758"/>
              <a:gd name="connsiteY5" fmla="*/ 0 h 932047"/>
              <a:gd name="connsiteX0" fmla="*/ 444660 w 1025758"/>
              <a:gd name="connsiteY0" fmla="*/ 0 h 932047"/>
              <a:gd name="connsiteX1" fmla="*/ 1025758 w 1025758"/>
              <a:gd name="connsiteY1" fmla="*/ 932047 h 932047"/>
              <a:gd name="connsiteX2" fmla="*/ 0 w 1025758"/>
              <a:gd name="connsiteY2" fmla="*/ 894725 h 932047"/>
              <a:gd name="connsiteX3" fmla="*/ 233266 w 1025758"/>
              <a:gd name="connsiteY3" fmla="*/ 183402 h 932047"/>
              <a:gd name="connsiteX4" fmla="*/ 444660 w 1025758"/>
              <a:gd name="connsiteY4" fmla="*/ 0 h 932047"/>
              <a:gd name="connsiteX0" fmla="*/ 780562 w 1361660"/>
              <a:gd name="connsiteY0" fmla="*/ 0 h 970559"/>
              <a:gd name="connsiteX1" fmla="*/ 1361660 w 1361660"/>
              <a:gd name="connsiteY1" fmla="*/ 932047 h 970559"/>
              <a:gd name="connsiteX2" fmla="*/ 0 w 1361660"/>
              <a:gd name="connsiteY2" fmla="*/ 969370 h 970559"/>
              <a:gd name="connsiteX3" fmla="*/ 569168 w 1361660"/>
              <a:gd name="connsiteY3" fmla="*/ 183402 h 970559"/>
              <a:gd name="connsiteX4" fmla="*/ 780562 w 1361660"/>
              <a:gd name="connsiteY4" fmla="*/ 0 h 970559"/>
              <a:gd name="connsiteX0" fmla="*/ 780562 w 1510950"/>
              <a:gd name="connsiteY0" fmla="*/ 0 h 970686"/>
              <a:gd name="connsiteX1" fmla="*/ 1510950 w 1510950"/>
              <a:gd name="connsiteY1" fmla="*/ 941378 h 970686"/>
              <a:gd name="connsiteX2" fmla="*/ 0 w 1510950"/>
              <a:gd name="connsiteY2" fmla="*/ 969370 h 970686"/>
              <a:gd name="connsiteX3" fmla="*/ 569168 w 1510950"/>
              <a:gd name="connsiteY3" fmla="*/ 183402 h 970686"/>
              <a:gd name="connsiteX4" fmla="*/ 780562 w 1510950"/>
              <a:gd name="connsiteY4" fmla="*/ 0 h 970686"/>
              <a:gd name="connsiteX0" fmla="*/ 1060481 w 1510950"/>
              <a:gd name="connsiteY0" fmla="*/ 122442 h 803879"/>
              <a:gd name="connsiteX1" fmla="*/ 1510950 w 1510950"/>
              <a:gd name="connsiteY1" fmla="*/ 774571 h 803879"/>
              <a:gd name="connsiteX2" fmla="*/ 0 w 1510950"/>
              <a:gd name="connsiteY2" fmla="*/ 802563 h 803879"/>
              <a:gd name="connsiteX3" fmla="*/ 569168 w 1510950"/>
              <a:gd name="connsiteY3" fmla="*/ 16595 h 803879"/>
              <a:gd name="connsiteX4" fmla="*/ 1060481 w 1510950"/>
              <a:gd name="connsiteY4" fmla="*/ 122442 h 803879"/>
              <a:gd name="connsiteX0" fmla="*/ 1060481 w 1510950"/>
              <a:gd name="connsiteY0" fmla="*/ 5062 h 686499"/>
              <a:gd name="connsiteX1" fmla="*/ 1510950 w 1510950"/>
              <a:gd name="connsiteY1" fmla="*/ 657191 h 686499"/>
              <a:gd name="connsiteX2" fmla="*/ 0 w 1510950"/>
              <a:gd name="connsiteY2" fmla="*/ 685183 h 686499"/>
              <a:gd name="connsiteX3" fmla="*/ 485192 w 1510950"/>
              <a:gd name="connsiteY3" fmla="*/ 48505 h 686499"/>
              <a:gd name="connsiteX4" fmla="*/ 1060481 w 1510950"/>
              <a:gd name="connsiteY4" fmla="*/ 5062 h 686499"/>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87128"/>
              <a:gd name="connsiteX1" fmla="*/ 1501619 w 1501619"/>
              <a:gd name="connsiteY1" fmla="*/ 685183 h 687128"/>
              <a:gd name="connsiteX2" fmla="*/ 0 w 1501619"/>
              <a:gd name="connsiteY2" fmla="*/ 685183 h 687128"/>
              <a:gd name="connsiteX3" fmla="*/ 485192 w 1501619"/>
              <a:gd name="connsiteY3" fmla="*/ 48505 h 687128"/>
              <a:gd name="connsiteX4" fmla="*/ 1060481 w 1501619"/>
              <a:gd name="connsiteY4" fmla="*/ 5062 h 687128"/>
              <a:gd name="connsiteX0" fmla="*/ 1060481 w 1501619"/>
              <a:gd name="connsiteY0" fmla="*/ 5062 h 699548"/>
              <a:gd name="connsiteX1" fmla="*/ 1501619 w 1501619"/>
              <a:gd name="connsiteY1" fmla="*/ 685183 h 699548"/>
              <a:gd name="connsiteX2" fmla="*/ 0 w 1501619"/>
              <a:gd name="connsiteY2" fmla="*/ 685183 h 699548"/>
              <a:gd name="connsiteX3" fmla="*/ 485192 w 1501619"/>
              <a:gd name="connsiteY3" fmla="*/ 48505 h 699548"/>
              <a:gd name="connsiteX4" fmla="*/ 1060481 w 1501619"/>
              <a:gd name="connsiteY4" fmla="*/ 5062 h 69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619" h="699548">
                <a:moveTo>
                  <a:pt x="1060481" y="5062"/>
                </a:moveTo>
                <a:lnTo>
                  <a:pt x="1501619" y="685183"/>
                </a:lnTo>
                <a:cubicBezTo>
                  <a:pt x="1486271" y="710065"/>
                  <a:pt x="341919" y="697624"/>
                  <a:pt x="0" y="685183"/>
                </a:cubicBezTo>
                <a:lnTo>
                  <a:pt x="485192" y="48505"/>
                </a:lnTo>
                <a:cubicBezTo>
                  <a:pt x="485192" y="-21867"/>
                  <a:pt x="990109" y="5062"/>
                  <a:pt x="1060481" y="506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2" name="Organigramme : Délai 31"/>
          <p:cNvSpPr/>
          <p:nvPr/>
        </p:nvSpPr>
        <p:spPr>
          <a:xfrm rot="5400000">
            <a:off x="9971551" y="2916040"/>
            <a:ext cx="555149" cy="801013"/>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Virage 23"/>
          <p:cNvSpPr/>
          <p:nvPr/>
        </p:nvSpPr>
        <p:spPr>
          <a:xfrm flipV="1">
            <a:off x="3834759" y="3685577"/>
            <a:ext cx="1760407" cy="502885"/>
          </a:xfrm>
          <a:prstGeom prst="bentArrow">
            <a:avLst>
              <a:gd name="adj1" fmla="val 24554"/>
              <a:gd name="adj2" fmla="val 29886"/>
              <a:gd name="adj3" fmla="val 25000"/>
              <a:gd name="adj4" fmla="val 43750"/>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p:nvSpPr>
        <p:spPr>
          <a:xfrm>
            <a:off x="1622715" y="225468"/>
            <a:ext cx="3354255" cy="493216"/>
          </a:xfrm>
          <a:prstGeom prst="wedgeRectCallout">
            <a:avLst>
              <a:gd name="adj1" fmla="val -18981"/>
              <a:gd name="adj2" fmla="val 39076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a:t>Pompe de rabattement</a:t>
            </a:r>
            <a:endParaRPr lang="fr-FR" sz="2000" b="1" dirty="0"/>
          </a:p>
        </p:txBody>
      </p:sp>
      <p:sp>
        <p:nvSpPr>
          <p:cNvPr id="38" name="Rectangle 37"/>
          <p:cNvSpPr/>
          <p:nvPr/>
        </p:nvSpPr>
        <p:spPr>
          <a:xfrm>
            <a:off x="5352036" y="1185866"/>
            <a:ext cx="1636745" cy="494309"/>
          </a:xfrm>
          <a:prstGeom prst="wedgeRectCallout">
            <a:avLst>
              <a:gd name="adj1" fmla="val 2696"/>
              <a:gd name="adj2" fmla="val 26186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err="1"/>
              <a:t>Weihergraben</a:t>
            </a:r>
            <a:endParaRPr lang="fr-FR" sz="1600" dirty="0"/>
          </a:p>
        </p:txBody>
      </p:sp>
      <p:sp>
        <p:nvSpPr>
          <p:cNvPr id="42" name="ZoneTexte 41"/>
          <p:cNvSpPr txBox="1"/>
          <p:nvPr/>
        </p:nvSpPr>
        <p:spPr>
          <a:xfrm>
            <a:off x="213278" y="5561075"/>
            <a:ext cx="11816219" cy="95410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b="1" dirty="0"/>
              <a:t>APRES  remontée de la nappe </a:t>
            </a:r>
          </a:p>
          <a:p>
            <a:pPr algn="ctr"/>
            <a:r>
              <a:rPr lang="fr-FR" sz="2800" b="1" dirty="0"/>
              <a:t>et avec les forages de rabattement en fonctionnement</a:t>
            </a:r>
          </a:p>
        </p:txBody>
      </p:sp>
      <p:sp>
        <p:nvSpPr>
          <p:cNvPr id="23" name="Virage 22"/>
          <p:cNvSpPr/>
          <p:nvPr/>
        </p:nvSpPr>
        <p:spPr>
          <a:xfrm flipV="1">
            <a:off x="6198392" y="3228802"/>
            <a:ext cx="4056248" cy="650626"/>
          </a:xfrm>
          <a:prstGeom prst="bentArrow">
            <a:avLst>
              <a:gd name="adj1" fmla="val 25000"/>
              <a:gd name="adj2" fmla="val 50000"/>
              <a:gd name="adj3" fmla="val 50000"/>
              <a:gd name="adj4" fmla="val 43750"/>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8" name="Groupe 57"/>
          <p:cNvGrpSpPr/>
          <p:nvPr/>
        </p:nvGrpSpPr>
        <p:grpSpPr>
          <a:xfrm>
            <a:off x="5544149" y="2638589"/>
            <a:ext cx="702905" cy="1893846"/>
            <a:chOff x="3764386" y="2422033"/>
            <a:chExt cx="1163330" cy="2590003"/>
          </a:xfrm>
        </p:grpSpPr>
        <p:sp>
          <p:nvSpPr>
            <p:cNvPr id="10" name="Rectangle à coins arrondis 9"/>
            <p:cNvSpPr/>
            <p:nvPr/>
          </p:nvSpPr>
          <p:spPr>
            <a:xfrm>
              <a:off x="3764386" y="3762038"/>
              <a:ext cx="1163330" cy="115212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3768710" y="4097754"/>
              <a:ext cx="1154682" cy="914282"/>
            </a:xfrm>
            <a:prstGeom prst="roundRect">
              <a:avLst/>
            </a:prstGeom>
            <a:pattFill prst="lgConfetti">
              <a:fgClr>
                <a:schemeClr val="accent6">
                  <a:lumMod val="5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Image 42"/>
            <p:cNvPicPr>
              <a:picLocks noChangeAspect="1"/>
            </p:cNvPicPr>
            <p:nvPr/>
          </p:nvPicPr>
          <p:blipFill>
            <a:blip r:embed="rId3" cstate="print">
              <a:clrChange>
                <a:clrFrom>
                  <a:srgbClr val="474747"/>
                </a:clrFrom>
                <a:clrTo>
                  <a:srgbClr val="474747">
                    <a:alpha val="0"/>
                  </a:srgbClr>
                </a:clrTo>
              </a:clrChange>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rot="5400000">
              <a:off x="3836663" y="2746527"/>
              <a:ext cx="1080302" cy="1051536"/>
            </a:xfrm>
            <a:prstGeom prst="rect">
              <a:avLst/>
            </a:prstGeom>
          </p:spPr>
        </p:pic>
        <p:sp>
          <p:nvSpPr>
            <p:cNvPr id="45" name="Trapèze 44"/>
            <p:cNvSpPr/>
            <p:nvPr/>
          </p:nvSpPr>
          <p:spPr>
            <a:xfrm>
              <a:off x="3848823" y="2422033"/>
              <a:ext cx="1010101" cy="323023"/>
            </a:xfrm>
            <a:prstGeom prst="trapezoi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grpSp>
      <p:cxnSp>
        <p:nvCxnSpPr>
          <p:cNvPr id="49" name="Connecteur droit avec flèche 48"/>
          <p:cNvCxnSpPr/>
          <p:nvPr/>
        </p:nvCxnSpPr>
        <p:spPr>
          <a:xfrm>
            <a:off x="7402025" y="3549788"/>
            <a:ext cx="1728192" cy="79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4430280" y="4030713"/>
            <a:ext cx="738387" cy="113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9406745" y="956826"/>
            <a:ext cx="1008112" cy="432048"/>
          </a:xfrm>
          <a:prstGeom prst="wedgeRectCallout">
            <a:avLst>
              <a:gd name="adj1" fmla="val 34083"/>
              <a:gd name="adj2" fmla="val 40372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Rosselle</a:t>
            </a:r>
            <a:endParaRPr lang="fr-FR" sz="1600" dirty="0"/>
          </a:p>
        </p:txBody>
      </p:sp>
      <p:pic>
        <p:nvPicPr>
          <p:cNvPr id="46" name="Image 45"/>
          <p:cNvPicPr>
            <a:picLocks noChangeAspect="1"/>
          </p:cNvPicPr>
          <p:nvPr/>
        </p:nvPicPr>
        <p:blipFill>
          <a:blip r:embed="rId5" cstate="print">
            <a:clrChange>
              <a:clrFrom>
                <a:srgbClr val="474747"/>
              </a:clrFrom>
              <a:clrTo>
                <a:srgbClr val="474747">
                  <a:alpha val="0"/>
                </a:srgbClr>
              </a:clrTo>
            </a:clrChange>
            <a:extLst>
              <a:ext uri="{28A0092B-C50C-407E-A947-70E740481C1C}">
                <a14:useLocalDpi xmlns:a14="http://schemas.microsoft.com/office/drawing/2010/main" val="0"/>
              </a:ext>
            </a:extLst>
          </a:blip>
          <a:stretch>
            <a:fillRect/>
          </a:stretch>
        </p:blipFill>
        <p:spPr>
          <a:xfrm rot="5400000">
            <a:off x="1617675" y="2588337"/>
            <a:ext cx="1373602" cy="1150007"/>
          </a:xfrm>
          <a:prstGeom prst="rect">
            <a:avLst/>
          </a:prstGeom>
        </p:spPr>
      </p:pic>
      <p:pic>
        <p:nvPicPr>
          <p:cNvPr id="30" name="Image 29"/>
          <p:cNvPicPr>
            <a:picLocks noChangeAspect="1"/>
          </p:cNvPicPr>
          <p:nvPr/>
        </p:nvPicPr>
        <p:blipFill>
          <a:blip r:embed="rId6" cstate="print">
            <a:extLst>
              <a:ext uri="{BEBA8EAE-BF5A-486C-A8C5-ECC9F3942E4B}">
                <a14:imgProps xmlns:a14="http://schemas.microsoft.com/office/drawing/2010/main">
                  <a14:imgLayer r:embed="rId7">
                    <a14:imgEffect>
                      <a14:artisticCrisscrossEtching/>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1167714">
            <a:off x="3191927" y="2547285"/>
            <a:ext cx="1096331" cy="1074404"/>
          </a:xfrm>
          <a:prstGeom prst="rect">
            <a:avLst/>
          </a:prstGeom>
        </p:spPr>
      </p:pic>
      <p:sp>
        <p:nvSpPr>
          <p:cNvPr id="48" name="Virage 22"/>
          <p:cNvSpPr/>
          <p:nvPr/>
        </p:nvSpPr>
        <p:spPr>
          <a:xfrm flipV="1">
            <a:off x="2617094" y="2980686"/>
            <a:ext cx="7637547" cy="650626"/>
          </a:xfrm>
          <a:prstGeom prst="bentArrow">
            <a:avLst>
              <a:gd name="adj1" fmla="val 25000"/>
              <a:gd name="adj2" fmla="val 50000"/>
              <a:gd name="adj3" fmla="val 50000"/>
              <a:gd name="adj4" fmla="val 437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447350" y="3862077"/>
            <a:ext cx="9446119" cy="1319410"/>
          </a:xfrm>
          <a:custGeom>
            <a:avLst/>
            <a:gdLst>
              <a:gd name="connsiteX0" fmla="*/ 0 w 9235343"/>
              <a:gd name="connsiteY0" fmla="*/ 0 h 848231"/>
              <a:gd name="connsiteX1" fmla="*/ 9235343 w 9235343"/>
              <a:gd name="connsiteY1" fmla="*/ 0 h 848231"/>
              <a:gd name="connsiteX2" fmla="*/ 9235343 w 9235343"/>
              <a:gd name="connsiteY2" fmla="*/ 848231 h 848231"/>
              <a:gd name="connsiteX3" fmla="*/ 0 w 9235343"/>
              <a:gd name="connsiteY3" fmla="*/ 848231 h 848231"/>
              <a:gd name="connsiteX4" fmla="*/ 0 w 9235343"/>
              <a:gd name="connsiteY4" fmla="*/ 0 h 848231"/>
              <a:gd name="connsiteX0" fmla="*/ 0 w 9235343"/>
              <a:gd name="connsiteY0" fmla="*/ 12526 h 860757"/>
              <a:gd name="connsiteX1" fmla="*/ 840713 w 9235343"/>
              <a:gd name="connsiteY1" fmla="*/ 0 h 860757"/>
              <a:gd name="connsiteX2" fmla="*/ 9235343 w 9235343"/>
              <a:gd name="connsiteY2" fmla="*/ 12526 h 860757"/>
              <a:gd name="connsiteX3" fmla="*/ 9235343 w 9235343"/>
              <a:gd name="connsiteY3" fmla="*/ 860757 h 860757"/>
              <a:gd name="connsiteX4" fmla="*/ 0 w 9235343"/>
              <a:gd name="connsiteY4" fmla="*/ 860757 h 860757"/>
              <a:gd name="connsiteX5" fmla="*/ 0 w 9235343"/>
              <a:gd name="connsiteY5" fmla="*/ 12526 h 860757"/>
              <a:gd name="connsiteX0" fmla="*/ 0 w 9235343"/>
              <a:gd name="connsiteY0" fmla="*/ 12526 h 860757"/>
              <a:gd name="connsiteX1" fmla="*/ 840713 w 9235343"/>
              <a:gd name="connsiteY1" fmla="*/ 0 h 860757"/>
              <a:gd name="connsiteX2" fmla="*/ 9235343 w 9235343"/>
              <a:gd name="connsiteY2" fmla="*/ 12526 h 860757"/>
              <a:gd name="connsiteX3" fmla="*/ 9235343 w 9235343"/>
              <a:gd name="connsiteY3" fmla="*/ 860757 h 860757"/>
              <a:gd name="connsiteX4" fmla="*/ 0 w 9235343"/>
              <a:gd name="connsiteY4" fmla="*/ 860757 h 860757"/>
              <a:gd name="connsiteX5" fmla="*/ 0 w 9235343"/>
              <a:gd name="connsiteY5" fmla="*/ 12526 h 860757"/>
              <a:gd name="connsiteX0" fmla="*/ 0 w 9235343"/>
              <a:gd name="connsiteY0" fmla="*/ 37578 h 885809"/>
              <a:gd name="connsiteX1" fmla="*/ 2531727 w 9235343"/>
              <a:gd name="connsiteY1" fmla="*/ 0 h 885809"/>
              <a:gd name="connsiteX2" fmla="*/ 9235343 w 9235343"/>
              <a:gd name="connsiteY2" fmla="*/ 37578 h 885809"/>
              <a:gd name="connsiteX3" fmla="*/ 9235343 w 9235343"/>
              <a:gd name="connsiteY3" fmla="*/ 885809 h 885809"/>
              <a:gd name="connsiteX4" fmla="*/ 0 w 9235343"/>
              <a:gd name="connsiteY4" fmla="*/ 885809 h 885809"/>
              <a:gd name="connsiteX5" fmla="*/ 0 w 9235343"/>
              <a:gd name="connsiteY5" fmla="*/ 37578 h 885809"/>
              <a:gd name="connsiteX0" fmla="*/ 0 w 9538415"/>
              <a:gd name="connsiteY0" fmla="*/ 20 h 848251"/>
              <a:gd name="connsiteX1" fmla="*/ 9195573 w 9538415"/>
              <a:gd name="connsiteY1" fmla="*/ 21 h 848251"/>
              <a:gd name="connsiteX2" fmla="*/ 9235343 w 9538415"/>
              <a:gd name="connsiteY2" fmla="*/ 20 h 848251"/>
              <a:gd name="connsiteX3" fmla="*/ 9235343 w 9538415"/>
              <a:gd name="connsiteY3" fmla="*/ 848251 h 848251"/>
              <a:gd name="connsiteX4" fmla="*/ 0 w 9538415"/>
              <a:gd name="connsiteY4" fmla="*/ 848251 h 848251"/>
              <a:gd name="connsiteX5" fmla="*/ 0 w 9538415"/>
              <a:gd name="connsiteY5" fmla="*/ 20 h 848251"/>
              <a:gd name="connsiteX0" fmla="*/ 0 w 9235343"/>
              <a:gd name="connsiteY0" fmla="*/ 15 h 848246"/>
              <a:gd name="connsiteX1" fmla="*/ 9195573 w 9235343"/>
              <a:gd name="connsiteY1" fmla="*/ 16 h 848246"/>
              <a:gd name="connsiteX2" fmla="*/ 9235343 w 9235343"/>
              <a:gd name="connsiteY2" fmla="*/ 15 h 848246"/>
              <a:gd name="connsiteX3" fmla="*/ 9235343 w 9235343"/>
              <a:gd name="connsiteY3" fmla="*/ 848246 h 848246"/>
              <a:gd name="connsiteX4" fmla="*/ 0 w 9235343"/>
              <a:gd name="connsiteY4" fmla="*/ 848246 h 848246"/>
              <a:gd name="connsiteX5" fmla="*/ 0 w 9235343"/>
              <a:gd name="connsiteY5" fmla="*/ 15 h 848246"/>
              <a:gd name="connsiteX0" fmla="*/ 0 w 9235343"/>
              <a:gd name="connsiteY0" fmla="*/ 263046 h 1111277"/>
              <a:gd name="connsiteX1" fmla="*/ 9195573 w 9235343"/>
              <a:gd name="connsiteY1" fmla="*/ 263047 h 1111277"/>
              <a:gd name="connsiteX2" fmla="*/ 9222817 w 9235343"/>
              <a:gd name="connsiteY2" fmla="*/ 0 h 1111277"/>
              <a:gd name="connsiteX3" fmla="*/ 9235343 w 9235343"/>
              <a:gd name="connsiteY3" fmla="*/ 1111277 h 1111277"/>
              <a:gd name="connsiteX4" fmla="*/ 0 w 9235343"/>
              <a:gd name="connsiteY4" fmla="*/ 1111277 h 1111277"/>
              <a:gd name="connsiteX5" fmla="*/ 0 w 9235343"/>
              <a:gd name="connsiteY5" fmla="*/ 263046 h 1111277"/>
              <a:gd name="connsiteX0" fmla="*/ 0 w 9235343"/>
              <a:gd name="connsiteY0" fmla="*/ 513567 h 1361798"/>
              <a:gd name="connsiteX1" fmla="*/ 9170521 w 9235343"/>
              <a:gd name="connsiteY1" fmla="*/ 0 h 1361798"/>
              <a:gd name="connsiteX2" fmla="*/ 9222817 w 9235343"/>
              <a:gd name="connsiteY2" fmla="*/ 250521 h 1361798"/>
              <a:gd name="connsiteX3" fmla="*/ 9235343 w 9235343"/>
              <a:gd name="connsiteY3" fmla="*/ 1361798 h 1361798"/>
              <a:gd name="connsiteX4" fmla="*/ 0 w 9235343"/>
              <a:gd name="connsiteY4" fmla="*/ 1361798 h 1361798"/>
              <a:gd name="connsiteX5" fmla="*/ 0 w 9235343"/>
              <a:gd name="connsiteY5" fmla="*/ 513567 h 1361798"/>
              <a:gd name="connsiteX0" fmla="*/ 0 w 9348077"/>
              <a:gd name="connsiteY0" fmla="*/ 87682 h 1361798"/>
              <a:gd name="connsiteX1" fmla="*/ 9283255 w 9348077"/>
              <a:gd name="connsiteY1" fmla="*/ 0 h 1361798"/>
              <a:gd name="connsiteX2" fmla="*/ 9335551 w 9348077"/>
              <a:gd name="connsiteY2" fmla="*/ 250521 h 1361798"/>
              <a:gd name="connsiteX3" fmla="*/ 9348077 w 9348077"/>
              <a:gd name="connsiteY3" fmla="*/ 1361798 h 1361798"/>
              <a:gd name="connsiteX4" fmla="*/ 112734 w 9348077"/>
              <a:gd name="connsiteY4" fmla="*/ 1361798 h 1361798"/>
              <a:gd name="connsiteX5" fmla="*/ 0 w 9348077"/>
              <a:gd name="connsiteY5" fmla="*/ 87682 h 1361798"/>
              <a:gd name="connsiteX0" fmla="*/ 0 w 9348077"/>
              <a:gd name="connsiteY0" fmla="*/ 87682 h 1361798"/>
              <a:gd name="connsiteX1" fmla="*/ 2170783 w 9348077"/>
              <a:gd name="connsiteY1" fmla="*/ 797372 h 1361798"/>
              <a:gd name="connsiteX2" fmla="*/ 9283255 w 9348077"/>
              <a:gd name="connsiteY2" fmla="*/ 0 h 1361798"/>
              <a:gd name="connsiteX3" fmla="*/ 9335551 w 9348077"/>
              <a:gd name="connsiteY3" fmla="*/ 250521 h 1361798"/>
              <a:gd name="connsiteX4" fmla="*/ 9348077 w 9348077"/>
              <a:gd name="connsiteY4" fmla="*/ 1361798 h 1361798"/>
              <a:gd name="connsiteX5" fmla="*/ 112734 w 9348077"/>
              <a:gd name="connsiteY5" fmla="*/ 1361798 h 1361798"/>
              <a:gd name="connsiteX6" fmla="*/ 0 w 9348077"/>
              <a:gd name="connsiteY6" fmla="*/ 87682 h 1361798"/>
              <a:gd name="connsiteX0" fmla="*/ 0 w 9348077"/>
              <a:gd name="connsiteY0" fmla="*/ 87682 h 1361798"/>
              <a:gd name="connsiteX1" fmla="*/ 2170783 w 9348077"/>
              <a:gd name="connsiteY1" fmla="*/ 797372 h 1361798"/>
              <a:gd name="connsiteX2" fmla="*/ 5195411 w 9348077"/>
              <a:gd name="connsiteY2" fmla="*/ 810301 h 1361798"/>
              <a:gd name="connsiteX3" fmla="*/ 9283255 w 9348077"/>
              <a:gd name="connsiteY3" fmla="*/ 0 h 1361798"/>
              <a:gd name="connsiteX4" fmla="*/ 9335551 w 9348077"/>
              <a:gd name="connsiteY4" fmla="*/ 250521 h 1361798"/>
              <a:gd name="connsiteX5" fmla="*/ 9348077 w 9348077"/>
              <a:gd name="connsiteY5" fmla="*/ 1361798 h 1361798"/>
              <a:gd name="connsiteX6" fmla="*/ 112734 w 9348077"/>
              <a:gd name="connsiteY6" fmla="*/ 1361798 h 1361798"/>
              <a:gd name="connsiteX7" fmla="*/ 0 w 9348077"/>
              <a:gd name="connsiteY7" fmla="*/ 87682 h 136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8077" h="1361798">
                <a:moveTo>
                  <a:pt x="0" y="87682"/>
                </a:moveTo>
                <a:cubicBezTo>
                  <a:pt x="340942" y="-71031"/>
                  <a:pt x="623574" y="811986"/>
                  <a:pt x="2170783" y="797372"/>
                </a:cubicBezTo>
                <a:cubicBezTo>
                  <a:pt x="3020157" y="863940"/>
                  <a:pt x="4009999" y="943196"/>
                  <a:pt x="5195411" y="810301"/>
                </a:cubicBezTo>
                <a:cubicBezTo>
                  <a:pt x="6380823" y="677406"/>
                  <a:pt x="8576704" y="39428"/>
                  <a:pt x="9283255" y="0"/>
                </a:cubicBezTo>
                <a:lnTo>
                  <a:pt x="9335551" y="250521"/>
                </a:lnTo>
                <a:lnTo>
                  <a:pt x="9348077" y="1361798"/>
                </a:lnTo>
                <a:lnTo>
                  <a:pt x="112734" y="1361798"/>
                </a:lnTo>
                <a:lnTo>
                  <a:pt x="0" y="87682"/>
                </a:lnTo>
                <a:close/>
              </a:path>
            </a:pathLst>
          </a:custGeom>
          <a:pattFill prst="wave">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Virage 22"/>
          <p:cNvSpPr/>
          <p:nvPr/>
        </p:nvSpPr>
        <p:spPr>
          <a:xfrm rot="16200000">
            <a:off x="1512997" y="3909197"/>
            <a:ext cx="1566174" cy="765363"/>
          </a:xfrm>
          <a:prstGeom prst="bentArrow">
            <a:avLst>
              <a:gd name="adj1" fmla="val 42072"/>
              <a:gd name="adj2" fmla="val 50000"/>
              <a:gd name="adj3" fmla="val 50000"/>
              <a:gd name="adj4" fmla="val 4780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36"/>
          <p:cNvSpPr/>
          <p:nvPr/>
        </p:nvSpPr>
        <p:spPr>
          <a:xfrm>
            <a:off x="7769337" y="4030712"/>
            <a:ext cx="2773404" cy="1015188"/>
          </a:xfrm>
          <a:prstGeom prst="wedgeRectCallout">
            <a:avLst>
              <a:gd name="adj1" fmla="val -80810"/>
              <a:gd name="adj2" fmla="val 1071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a:t>Niveau de la nappe descendu 3 m sous la surface</a:t>
            </a:r>
            <a:endParaRPr lang="fr-FR" sz="2000" b="1" dirty="0"/>
          </a:p>
        </p:txBody>
      </p:sp>
      <p:sp>
        <p:nvSpPr>
          <p:cNvPr id="54" name="Rectangle 37"/>
          <p:cNvSpPr/>
          <p:nvPr/>
        </p:nvSpPr>
        <p:spPr>
          <a:xfrm>
            <a:off x="6903175" y="158553"/>
            <a:ext cx="3511682" cy="432048"/>
          </a:xfrm>
          <a:prstGeom prst="wedgeRectCallout">
            <a:avLst>
              <a:gd name="adj1" fmla="val -30474"/>
              <a:gd name="adj2" fmla="val 66154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Eau rejetée à la Rosselle</a:t>
            </a:r>
            <a:endParaRPr lang="fr-FR" sz="1600" dirty="0"/>
          </a:p>
        </p:txBody>
      </p:sp>
      <p:sp>
        <p:nvSpPr>
          <p:cNvPr id="41" name="ZoneTexte 40"/>
          <p:cNvSpPr txBox="1"/>
          <p:nvPr/>
        </p:nvSpPr>
        <p:spPr>
          <a:xfrm>
            <a:off x="4718137" y="4796432"/>
            <a:ext cx="2638880" cy="369332"/>
          </a:xfrm>
          <a:prstGeom prst="rect">
            <a:avLst/>
          </a:prstGeom>
          <a:noFill/>
        </p:spPr>
        <p:txBody>
          <a:bodyPr wrap="square" rtlCol="0">
            <a:spAutoFit/>
          </a:bodyPr>
          <a:lstStyle/>
          <a:p>
            <a:pPr algn="ctr"/>
            <a:r>
              <a:rPr lang="fr-FR" dirty="0"/>
              <a:t>Nappe phréatique</a:t>
            </a:r>
          </a:p>
        </p:txBody>
      </p:sp>
      <p:sp>
        <p:nvSpPr>
          <p:cNvPr id="15" name="Éclair 14"/>
          <p:cNvSpPr/>
          <p:nvPr/>
        </p:nvSpPr>
        <p:spPr>
          <a:xfrm rot="8826697">
            <a:off x="2810615" y="4527798"/>
            <a:ext cx="1451471" cy="757019"/>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91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750" fill="hold"/>
                                        <p:tgtEl>
                                          <p:spTgt spid="1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ppt_x"/>
                                          </p:val>
                                        </p:tav>
                                        <p:tav tm="100000">
                                          <p:val>
                                            <p:strVal val="#ppt_x"/>
                                          </p:val>
                                        </p:tav>
                                      </p:tavLst>
                                    </p:anim>
                                    <p:anim calcmode="lin" valueType="num">
                                      <p:cBhvr additive="base">
                                        <p:cTn id="18"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1+#ppt_w/2"/>
                                          </p:val>
                                        </p:tav>
                                        <p:tav tm="100000">
                                          <p:val>
                                            <p:strVal val="#ppt_x"/>
                                          </p:val>
                                        </p:tav>
                                      </p:tavLst>
                                    </p:anim>
                                    <p:anim calcmode="lin" valueType="num">
                                      <p:cBhvr additive="base">
                                        <p:cTn id="24"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3" grpId="0" animBg="1"/>
      <p:bldP spid="5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DBB43F2-5F38-453C-B4D6-FA50B44E37D7}" type="slidenum">
              <a:rPr lang="fr-FR" smtClean="0"/>
              <a:t>51</a:t>
            </a:fld>
            <a:endParaRPr lang="fr-FR"/>
          </a:p>
        </p:txBody>
      </p:sp>
      <p:pic>
        <p:nvPicPr>
          <p:cNvPr id="8" name="Image 7"/>
          <p:cNvPicPr>
            <a:picLocks noChangeAspect="1"/>
          </p:cNvPicPr>
          <p:nvPr/>
        </p:nvPicPr>
        <p:blipFill>
          <a:blip r:embed="rId3"/>
          <a:stretch>
            <a:fillRect/>
          </a:stretch>
        </p:blipFill>
        <p:spPr>
          <a:xfrm>
            <a:off x="1793309" y="184746"/>
            <a:ext cx="8705590" cy="1526282"/>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1486030" y="5338583"/>
            <a:ext cx="9612030" cy="1200329"/>
          </a:xfrm>
          <a:prstGeom prst="rect">
            <a:avLst/>
          </a:prstGeom>
          <a:noFill/>
        </p:spPr>
        <p:txBody>
          <a:bodyPr wrap="square" rtlCol="0">
            <a:spAutoFit/>
          </a:bodyPr>
          <a:lstStyle/>
          <a:p>
            <a:pPr algn="ctr"/>
            <a:r>
              <a:rPr lang="fr-FR" sz="3600" i="1" dirty="0"/>
              <a:t>Cette eau sera perdue et rejetée à la Rosselle et en augmentera le débit…et le risque d’inondation</a:t>
            </a:r>
          </a:p>
        </p:txBody>
      </p:sp>
      <p:sp>
        <p:nvSpPr>
          <p:cNvPr id="11" name="ZoneTexte 10"/>
          <p:cNvSpPr txBox="1"/>
          <p:nvPr/>
        </p:nvSpPr>
        <p:spPr>
          <a:xfrm>
            <a:off x="1886386" y="2165090"/>
            <a:ext cx="8260915" cy="2554545"/>
          </a:xfrm>
          <a:prstGeom prst="rect">
            <a:avLst/>
          </a:prstGeom>
          <a:noFill/>
        </p:spPr>
        <p:txBody>
          <a:bodyPr wrap="square" rtlCol="0">
            <a:spAutoFit/>
          </a:bodyPr>
          <a:lstStyle/>
          <a:p>
            <a:pPr algn="ctr"/>
            <a:r>
              <a:rPr lang="fr-FR" sz="4000" dirty="0"/>
              <a:t>Si les pompes fonctionnent à plein régime c’est </a:t>
            </a:r>
            <a:r>
              <a:rPr lang="fr-FR" sz="4000" b="1" dirty="0">
                <a:solidFill>
                  <a:srgbClr val="FF0000"/>
                </a:solidFill>
              </a:rPr>
              <a:t>400 à 800 m3 </a:t>
            </a:r>
            <a:r>
              <a:rPr lang="fr-FR" sz="4000" dirty="0"/>
              <a:t>d’eau qui seront extraite du sous sol…</a:t>
            </a:r>
          </a:p>
          <a:p>
            <a:pPr algn="ctr"/>
            <a:r>
              <a:rPr lang="fr-FR" sz="4000" b="1" dirty="0">
                <a:solidFill>
                  <a:srgbClr val="FF0000"/>
                </a:solidFill>
              </a:rPr>
              <a:t>chaque heure </a:t>
            </a:r>
            <a:r>
              <a:rPr lang="fr-FR" sz="4000" dirty="0"/>
              <a:t>!</a:t>
            </a:r>
          </a:p>
        </p:txBody>
      </p:sp>
    </p:spTree>
    <p:extLst>
      <p:ext uri="{BB962C8B-B14F-4D97-AF65-F5344CB8AC3E}">
        <p14:creationId xmlns:p14="http://schemas.microsoft.com/office/powerpoint/2010/main" val="14784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DBB43F2-5F38-453C-B4D6-FA50B44E37D7}" type="slidenum">
              <a:rPr lang="fr-FR" smtClean="0"/>
              <a:t>52</a:t>
            </a:fld>
            <a:endParaRPr lang="fr-FR"/>
          </a:p>
        </p:txBody>
      </p:sp>
      <p:pic>
        <p:nvPicPr>
          <p:cNvPr id="5" name="Image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667000" y="190500"/>
            <a:ext cx="6326688" cy="4217792"/>
          </a:xfrm>
          <a:prstGeom prst="rect">
            <a:avLst/>
          </a:prstGeom>
        </p:spPr>
      </p:pic>
      <p:sp>
        <p:nvSpPr>
          <p:cNvPr id="6" name="ZoneTexte 5"/>
          <p:cNvSpPr txBox="1"/>
          <p:nvPr/>
        </p:nvSpPr>
        <p:spPr>
          <a:xfrm>
            <a:off x="775570" y="559418"/>
            <a:ext cx="10109547"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dirty="0"/>
              <a:t>Une piscine olympique comme celle de FORBACH contient 3000 m3 </a:t>
            </a:r>
          </a:p>
        </p:txBody>
      </p:sp>
      <p:sp>
        <p:nvSpPr>
          <p:cNvPr id="7" name="ZoneTexte 6"/>
          <p:cNvSpPr txBox="1"/>
          <p:nvPr/>
        </p:nvSpPr>
        <p:spPr>
          <a:xfrm>
            <a:off x="-742451" y="4431791"/>
            <a:ext cx="13145588" cy="1015663"/>
          </a:xfrm>
          <a:prstGeom prst="rect">
            <a:avLst/>
          </a:prstGeom>
          <a:noFill/>
        </p:spPr>
        <p:txBody>
          <a:bodyPr wrap="square" rtlCol="0">
            <a:spAutoFit/>
          </a:bodyPr>
          <a:lstStyle/>
          <a:p>
            <a:pPr algn="ctr"/>
            <a:r>
              <a:rPr lang="fr-FR" sz="2800" dirty="0"/>
              <a:t>Avec les 4 forages de rabattement de 200 m3/h </a:t>
            </a:r>
          </a:p>
          <a:p>
            <a:pPr algn="ctr"/>
            <a:r>
              <a:rPr lang="fr-FR" sz="2800" dirty="0"/>
              <a:t>c’est 800 m3 d’eau qui sortiront de terre </a:t>
            </a:r>
            <a:r>
              <a:rPr lang="fr-FR" sz="3200" dirty="0"/>
              <a:t>chaque heure </a:t>
            </a:r>
            <a:endParaRPr lang="fr-FR" sz="3200" b="1" dirty="0">
              <a:solidFill>
                <a:srgbClr val="FF0000"/>
              </a:solidFill>
            </a:endParaRPr>
          </a:p>
        </p:txBody>
      </p:sp>
      <p:grpSp>
        <p:nvGrpSpPr>
          <p:cNvPr id="9" name="Groupe 8"/>
          <p:cNvGrpSpPr/>
          <p:nvPr/>
        </p:nvGrpSpPr>
        <p:grpSpPr>
          <a:xfrm>
            <a:off x="61311" y="5470954"/>
            <a:ext cx="11685776" cy="1200329"/>
            <a:chOff x="61311" y="5470954"/>
            <a:chExt cx="11685776" cy="1200329"/>
          </a:xfrm>
        </p:grpSpPr>
        <p:sp>
          <p:nvSpPr>
            <p:cNvPr id="3" name="Rectangle 2"/>
            <p:cNvSpPr/>
            <p:nvPr/>
          </p:nvSpPr>
          <p:spPr>
            <a:xfrm>
              <a:off x="61311" y="5612974"/>
              <a:ext cx="2054872" cy="74337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3000 / 800 = 3,75 </a:t>
              </a:r>
            </a:p>
          </p:txBody>
        </p:sp>
        <p:sp>
          <p:nvSpPr>
            <p:cNvPr id="8" name="Rectangle 7"/>
            <p:cNvSpPr/>
            <p:nvPr/>
          </p:nvSpPr>
          <p:spPr>
            <a:xfrm>
              <a:off x="1744272" y="5470954"/>
              <a:ext cx="10002815" cy="1200329"/>
            </a:xfrm>
            <a:prstGeom prst="rect">
              <a:avLst/>
            </a:prstGeom>
          </p:spPr>
          <p:txBody>
            <a:bodyPr wrap="square">
              <a:spAutoFit/>
            </a:bodyPr>
            <a:lstStyle/>
            <a:p>
              <a:pPr algn="ctr"/>
              <a:r>
                <a:rPr lang="fr-FR" sz="3600" b="1" dirty="0">
                  <a:solidFill>
                    <a:srgbClr val="FF0000"/>
                  </a:solidFill>
                </a:rPr>
                <a:t>Avec cette eau on pourrait remplir la piscine</a:t>
              </a:r>
            </a:p>
            <a:p>
              <a:pPr algn="ctr"/>
              <a:r>
                <a:rPr lang="fr-FR" sz="3600" b="1" dirty="0">
                  <a:solidFill>
                    <a:srgbClr val="FF0000"/>
                  </a:solidFill>
                </a:rPr>
                <a:t> en un peu moins de 4 heures soit 6 fois par jour</a:t>
              </a:r>
              <a:endParaRPr lang="fr-FR" sz="3600" dirty="0"/>
            </a:p>
          </p:txBody>
        </p:sp>
      </p:grpSp>
    </p:spTree>
    <p:extLst>
      <p:ext uri="{BB962C8B-B14F-4D97-AF65-F5344CB8AC3E}">
        <p14:creationId xmlns:p14="http://schemas.microsoft.com/office/powerpoint/2010/main" val="282378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DBB43F2-5F38-453C-B4D6-FA50B44E37D7}" type="slidenum">
              <a:rPr lang="fr-FR" smtClean="0"/>
              <a:t>53</a:t>
            </a:fld>
            <a:endParaRPr lang="fr-FR"/>
          </a:p>
        </p:txBody>
      </p:sp>
      <p:sp>
        <p:nvSpPr>
          <p:cNvPr id="4" name="ZoneTexte 3"/>
          <p:cNvSpPr txBox="1"/>
          <p:nvPr/>
        </p:nvSpPr>
        <p:spPr>
          <a:xfrm>
            <a:off x="3302635" y="266235"/>
            <a:ext cx="8638903" cy="1815882"/>
          </a:xfrm>
          <a:prstGeom prst="rect">
            <a:avLst/>
          </a:prstGeom>
          <a:noFill/>
        </p:spPr>
        <p:txBody>
          <a:bodyPr wrap="square" rtlCol="0">
            <a:spAutoFit/>
          </a:bodyPr>
          <a:lstStyle/>
          <a:p>
            <a:r>
              <a:rPr lang="fr-FR" sz="2800" i="1" dirty="0"/>
              <a:t>Remonter de tels volumes d’eau depuis le fond de la nappe phréatique nécessitera beaucoup…beaucoup d’énergie et beaucoup…beaucoup d’argent !</a:t>
            </a:r>
          </a:p>
          <a:p>
            <a:endParaRPr lang="fr-FR" sz="2800" i="1" dirty="0"/>
          </a:p>
        </p:txBody>
      </p:sp>
      <p:sp>
        <p:nvSpPr>
          <p:cNvPr id="5" name="ZoneTexte 4"/>
          <p:cNvSpPr txBox="1"/>
          <p:nvPr/>
        </p:nvSpPr>
        <p:spPr>
          <a:xfrm>
            <a:off x="315049" y="5743206"/>
            <a:ext cx="11428099" cy="646331"/>
          </a:xfrm>
          <a:prstGeom prst="rect">
            <a:avLst/>
          </a:prstGeom>
          <a:noFill/>
        </p:spPr>
        <p:txBody>
          <a:bodyPr wrap="square" rtlCol="0">
            <a:spAutoFit/>
          </a:bodyPr>
          <a:lstStyle/>
          <a:p>
            <a:pPr algn="ctr"/>
            <a:r>
              <a:rPr lang="fr-FR" sz="3200" b="1" dirty="0">
                <a:solidFill>
                  <a:srgbClr val="FF0000"/>
                </a:solidFill>
                <a:effectLst>
                  <a:outerShdw blurRad="38100" dist="38100" dir="2700000" algn="tl">
                    <a:srgbClr val="000000">
                      <a:alpha val="43137"/>
                    </a:srgbClr>
                  </a:outerShdw>
                </a:effectLst>
              </a:rPr>
              <a:t>C’est très préoccupant pour ceux qui seront </a:t>
            </a:r>
            <a:r>
              <a:rPr lang="fr-FR" sz="3600" b="1" dirty="0">
                <a:solidFill>
                  <a:srgbClr val="FF0000"/>
                </a:solidFill>
                <a:effectLst>
                  <a:outerShdw blurRad="38100" dist="38100" dir="2700000" algn="tl">
                    <a:srgbClr val="000000">
                      <a:alpha val="43137"/>
                    </a:srgbClr>
                  </a:outerShdw>
                </a:effectLst>
              </a:rPr>
              <a:t>condamnés</a:t>
            </a:r>
            <a:r>
              <a:rPr lang="fr-FR" sz="3200" b="1" dirty="0">
                <a:solidFill>
                  <a:srgbClr val="FF0000"/>
                </a:solidFill>
                <a:effectLst>
                  <a:outerShdw blurRad="38100" dist="38100" dir="2700000" algn="tl">
                    <a:srgbClr val="000000">
                      <a:alpha val="43137"/>
                    </a:srgbClr>
                  </a:outerShdw>
                </a:effectLst>
              </a:rPr>
              <a:t> à payer !</a:t>
            </a:r>
          </a:p>
        </p:txBody>
      </p:sp>
      <p:sp>
        <p:nvSpPr>
          <p:cNvPr id="6" name="Rectangle 5"/>
          <p:cNvSpPr/>
          <p:nvPr/>
        </p:nvSpPr>
        <p:spPr>
          <a:xfrm>
            <a:off x="4747362" y="1950352"/>
            <a:ext cx="7077206" cy="1077218"/>
          </a:xfrm>
          <a:prstGeom prst="rect">
            <a:avLst/>
          </a:prstGeom>
        </p:spPr>
        <p:txBody>
          <a:bodyPr wrap="square">
            <a:spAutoFit/>
          </a:bodyPr>
          <a:lstStyle/>
          <a:p>
            <a:r>
              <a:rPr lang="fr-FR" sz="3200" b="1" dirty="0"/>
              <a:t>Je n’ai trouvé aucune étude économique sur ce projet de forages de rabattement</a:t>
            </a:r>
          </a:p>
        </p:txBody>
      </p:sp>
      <p:sp>
        <p:nvSpPr>
          <p:cNvPr id="7" name="Rectangle 6"/>
          <p:cNvSpPr/>
          <p:nvPr/>
        </p:nvSpPr>
        <p:spPr>
          <a:xfrm>
            <a:off x="233631" y="3463928"/>
            <a:ext cx="11590937" cy="2062103"/>
          </a:xfrm>
          <a:prstGeom prst="rect">
            <a:avLst/>
          </a:prstGeom>
        </p:spPr>
        <p:txBody>
          <a:bodyPr wrap="square">
            <a:spAutoFit/>
          </a:bodyPr>
          <a:lstStyle/>
          <a:p>
            <a:r>
              <a:rPr lang="fr-FR" sz="3200" dirty="0"/>
              <a:t>Vu l’imprécision technique du projet (100 ou 200 m3/h) par pompe il est à craindre que </a:t>
            </a:r>
            <a:r>
              <a:rPr lang="fr-FR" sz="3200" b="1" dirty="0">
                <a:solidFill>
                  <a:srgbClr val="FF0000"/>
                </a:solidFill>
              </a:rPr>
              <a:t>personne ne maitrise le coût réel</a:t>
            </a:r>
            <a:r>
              <a:rPr lang="fr-FR" sz="3200" b="1" dirty="0"/>
              <a:t> </a:t>
            </a:r>
            <a:r>
              <a:rPr lang="fr-FR" sz="3200" dirty="0"/>
              <a:t>d’installation et surtout de fonctionnement et de maintenance…</a:t>
            </a:r>
            <a:br>
              <a:rPr lang="fr-FR" sz="3200" dirty="0"/>
            </a:br>
            <a:r>
              <a:rPr lang="fr-FR" sz="3200" b="1" dirty="0"/>
              <a:t>pour l’éternité</a:t>
            </a:r>
          </a:p>
        </p:txBody>
      </p:sp>
      <p:pic>
        <p:nvPicPr>
          <p:cNvPr id="11" name="Image 10"/>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51" b="12673"/>
          <a:stretch/>
        </p:blipFill>
        <p:spPr>
          <a:xfrm>
            <a:off x="70794" y="1025105"/>
            <a:ext cx="3887543" cy="2221648"/>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410" y="510268"/>
            <a:ext cx="1200150" cy="1971675"/>
          </a:xfrm>
          <a:prstGeom prst="rect">
            <a:avLst/>
          </a:prstGeom>
        </p:spPr>
      </p:pic>
    </p:spTree>
    <p:extLst>
      <p:ext uri="{BB962C8B-B14F-4D97-AF65-F5344CB8AC3E}">
        <p14:creationId xmlns:p14="http://schemas.microsoft.com/office/powerpoint/2010/main" val="387677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11351" y="3801807"/>
            <a:ext cx="8191499" cy="2554545"/>
          </a:xfrm>
          <a:prstGeom prst="rect">
            <a:avLst/>
          </a:prstGeom>
          <a:noFill/>
        </p:spPr>
        <p:txBody>
          <a:bodyPr wrap="square" rtlCol="0">
            <a:spAutoFit/>
          </a:bodyPr>
          <a:lstStyle/>
          <a:p>
            <a:endParaRPr lang="fr-FR" sz="4000" dirty="0"/>
          </a:p>
          <a:p>
            <a:pPr algn="ctr"/>
            <a:r>
              <a:rPr lang="fr-FR" sz="4000" dirty="0"/>
              <a:t>En effet les eaux de mines polluées pourraient entrer en contact avec la nappe phréatique</a:t>
            </a:r>
          </a:p>
        </p:txBody>
      </p:sp>
      <p:sp>
        <p:nvSpPr>
          <p:cNvPr id="4" name="Espace réservé du numéro de diapositive 3"/>
          <p:cNvSpPr>
            <a:spLocks noGrp="1"/>
          </p:cNvSpPr>
          <p:nvPr>
            <p:ph type="sldNum" sz="quarter" idx="12"/>
          </p:nvPr>
        </p:nvSpPr>
        <p:spPr/>
        <p:txBody>
          <a:bodyPr/>
          <a:lstStyle/>
          <a:p>
            <a:fld id="{4DBB43F2-5F38-453C-B4D6-FA50B44E37D7}" type="slidenum">
              <a:rPr lang="fr-FR" smtClean="0"/>
              <a:t>54</a:t>
            </a:fld>
            <a:endParaRPr lang="fr-FR"/>
          </a:p>
        </p:txBody>
      </p:sp>
      <p:sp>
        <p:nvSpPr>
          <p:cNvPr id="5" name="ZoneTexte 4"/>
          <p:cNvSpPr txBox="1"/>
          <p:nvPr/>
        </p:nvSpPr>
        <p:spPr>
          <a:xfrm>
            <a:off x="2209799" y="384529"/>
            <a:ext cx="7594600" cy="1200329"/>
          </a:xfrm>
          <a:prstGeom prst="rect">
            <a:avLst/>
          </a:prstGeom>
          <a:noFill/>
        </p:spPr>
        <p:txBody>
          <a:bodyPr wrap="square" rtlCol="0">
            <a:spAutoFit/>
          </a:bodyPr>
          <a:lstStyle/>
          <a:p>
            <a:pPr algn="ctr"/>
            <a:r>
              <a:rPr lang="fr-FR" sz="3600" i="1" dirty="0"/>
              <a:t>En plus des problèmes d’inondation que nous venons d’évoquer</a:t>
            </a:r>
          </a:p>
        </p:txBody>
      </p:sp>
      <p:grpSp>
        <p:nvGrpSpPr>
          <p:cNvPr id="8" name="Groupe 7"/>
          <p:cNvGrpSpPr/>
          <p:nvPr/>
        </p:nvGrpSpPr>
        <p:grpSpPr>
          <a:xfrm>
            <a:off x="1120138" y="1879161"/>
            <a:ext cx="8982711" cy="2123658"/>
            <a:chOff x="1120138" y="1879161"/>
            <a:chExt cx="8982711" cy="2123658"/>
          </a:xfrm>
        </p:grpSpPr>
        <p:sp>
          <p:nvSpPr>
            <p:cNvPr id="3" name="Rectangle 2"/>
            <p:cNvSpPr/>
            <p:nvPr/>
          </p:nvSpPr>
          <p:spPr>
            <a:xfrm>
              <a:off x="1120138" y="1879161"/>
              <a:ext cx="8982711" cy="2123658"/>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r"/>
              <a:r>
                <a:rPr lang="fr-FR" sz="4400" b="1" dirty="0">
                  <a:solidFill>
                    <a:srgbClr val="FF0000"/>
                  </a:solidFill>
                </a:rPr>
                <a:t>L’arrêt du pompage (exhaure) </a:t>
              </a:r>
              <a:br>
                <a:rPr lang="fr-FR" sz="4400" b="1" dirty="0">
                  <a:solidFill>
                    <a:srgbClr val="FF0000"/>
                  </a:solidFill>
                </a:rPr>
              </a:br>
              <a:r>
                <a:rPr lang="fr-FR" sz="4400" b="1" dirty="0">
                  <a:solidFill>
                    <a:srgbClr val="FF0000"/>
                  </a:solidFill>
                </a:rPr>
                <a:t>       risque de  provoquer une pollution de la nappe phréatique </a:t>
              </a:r>
            </a:p>
          </p:txBody>
        </p:sp>
        <p:pic>
          <p:nvPicPr>
            <p:cNvPr id="7" name="Imag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2921" y="1934973"/>
              <a:ext cx="1650907" cy="1650907"/>
            </a:xfrm>
            <a:prstGeom prst="rect">
              <a:avLst/>
            </a:prstGeom>
          </p:spPr>
        </p:pic>
      </p:grpSp>
    </p:spTree>
    <p:extLst>
      <p:ext uri="{BB962C8B-B14F-4D97-AF65-F5344CB8AC3E}">
        <p14:creationId xmlns:p14="http://schemas.microsoft.com/office/powerpoint/2010/main" val="39101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42719" t="15356" r="31681" b="48122"/>
          <a:stretch/>
        </p:blipFill>
        <p:spPr>
          <a:xfrm>
            <a:off x="1853853" y="2721000"/>
            <a:ext cx="8966250" cy="916884"/>
          </a:xfrm>
          <a:prstGeom prst="rect">
            <a:avLst/>
          </a:prstGeom>
        </p:spPr>
      </p:pic>
      <p:pic>
        <p:nvPicPr>
          <p:cNvPr id="9" name="Imag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0586" y="1545384"/>
            <a:ext cx="1956148" cy="1495766"/>
          </a:xfrm>
          <a:prstGeom prst="rect">
            <a:avLst/>
          </a:prstGeom>
        </p:spPr>
      </p:pic>
      <p:pic>
        <p:nvPicPr>
          <p:cNvPr id="17" name="Image 16"/>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2696158" y="2947920"/>
            <a:ext cx="1643305" cy="632956"/>
          </a:xfrm>
          <a:prstGeom prst="rect">
            <a:avLst/>
          </a:prstGeom>
        </p:spPr>
      </p:pic>
      <p:pic>
        <p:nvPicPr>
          <p:cNvPr id="18" name="Image 17"/>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3884952" y="2901961"/>
            <a:ext cx="1643305" cy="632956"/>
          </a:xfrm>
          <a:prstGeom prst="rect">
            <a:avLst/>
          </a:prstGeom>
        </p:spPr>
      </p:pic>
      <p:pic>
        <p:nvPicPr>
          <p:cNvPr id="19" name="Image 18"/>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5249500" y="2945131"/>
            <a:ext cx="1643305" cy="632956"/>
          </a:xfrm>
          <a:prstGeom prst="rect">
            <a:avLst/>
          </a:prstGeom>
        </p:spPr>
      </p:pic>
      <p:pic>
        <p:nvPicPr>
          <p:cNvPr id="20" name="Image 19"/>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6742780" y="2929122"/>
            <a:ext cx="1643305" cy="632956"/>
          </a:xfrm>
          <a:prstGeom prst="rect">
            <a:avLst/>
          </a:prstGeom>
        </p:spPr>
      </p:pic>
      <p:pic>
        <p:nvPicPr>
          <p:cNvPr id="21" name="Image 20"/>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7464010" y="2875027"/>
            <a:ext cx="1796532" cy="691975"/>
          </a:xfrm>
          <a:prstGeom prst="rect">
            <a:avLst/>
          </a:prstGeom>
        </p:spPr>
      </p:pic>
      <p:pic>
        <p:nvPicPr>
          <p:cNvPr id="22" name="Image 21"/>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6248303" y="2874957"/>
            <a:ext cx="1643305" cy="632956"/>
          </a:xfrm>
          <a:prstGeom prst="rect">
            <a:avLst/>
          </a:prstGeom>
        </p:spPr>
      </p:pic>
      <p:pic>
        <p:nvPicPr>
          <p:cNvPr id="23" name="Image 22"/>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2920803" y="2799671"/>
            <a:ext cx="1643305" cy="632956"/>
          </a:xfrm>
          <a:prstGeom prst="rect">
            <a:avLst/>
          </a:prstGeom>
        </p:spPr>
      </p:pic>
      <p:pic>
        <p:nvPicPr>
          <p:cNvPr id="24" name="Image 23"/>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5060956" y="2983343"/>
            <a:ext cx="1643305" cy="632956"/>
          </a:xfrm>
          <a:prstGeom prst="rect">
            <a:avLst/>
          </a:prstGeom>
        </p:spPr>
      </p:pic>
      <p:pic>
        <p:nvPicPr>
          <p:cNvPr id="28" name="Image 27"/>
          <p:cNvPicPr>
            <a:picLocks noChangeAspect="1"/>
          </p:cNvPicPr>
          <p:nvPr/>
        </p:nvPicPr>
        <p:blipFill rotWithShape="1">
          <a:blip r:embed="rId7">
            <a:duotone>
              <a:prstClr val="black"/>
              <a:schemeClr val="accent2">
                <a:tint val="45000"/>
                <a:satMod val="400000"/>
              </a:schemeClr>
            </a:duotone>
            <a:extLst>
              <a:ext uri="{28A0092B-C50C-407E-A947-70E740481C1C}">
                <a14:useLocalDpi xmlns:a14="http://schemas.microsoft.com/office/drawing/2010/main" val="0"/>
              </a:ext>
            </a:extLst>
          </a:blip>
          <a:srcRect t="31761" r="68042"/>
          <a:stretch/>
        </p:blipFill>
        <p:spPr>
          <a:xfrm>
            <a:off x="1831978" y="3659469"/>
            <a:ext cx="8950447" cy="1735442"/>
          </a:xfrm>
          <a:prstGeom prst="rect">
            <a:avLst/>
          </a:prstGeom>
        </p:spPr>
      </p:pic>
      <p:pic>
        <p:nvPicPr>
          <p:cNvPr id="30" name="Imag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9857" y="1340148"/>
            <a:ext cx="902243" cy="1393964"/>
          </a:xfrm>
          <a:prstGeom prst="rect">
            <a:avLst/>
          </a:prstGeom>
        </p:spPr>
      </p:pic>
      <p:sp>
        <p:nvSpPr>
          <p:cNvPr id="31" name="Rectangle 30"/>
          <p:cNvSpPr/>
          <p:nvPr/>
        </p:nvSpPr>
        <p:spPr>
          <a:xfrm>
            <a:off x="2500520" y="2689040"/>
            <a:ext cx="126035" cy="7027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a:ln w="22225">
                <a:solidFill>
                  <a:schemeClr val="accent2"/>
                </a:solidFill>
                <a:prstDash val="solid"/>
              </a:ln>
              <a:solidFill>
                <a:schemeClr val="accent2">
                  <a:lumMod val="40000"/>
                  <a:lumOff val="60000"/>
                </a:schemeClr>
              </a:solidFill>
            </a:endParaRPr>
          </a:p>
        </p:txBody>
      </p:sp>
      <p:sp>
        <p:nvSpPr>
          <p:cNvPr id="7" name="Rectangle 6"/>
          <p:cNvSpPr/>
          <p:nvPr/>
        </p:nvSpPr>
        <p:spPr>
          <a:xfrm rot="21218431">
            <a:off x="1840941" y="3511646"/>
            <a:ext cx="2179568" cy="2829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sp>
        <p:nvSpPr>
          <p:cNvPr id="32" name="Rectangle 31"/>
          <p:cNvSpPr/>
          <p:nvPr/>
        </p:nvSpPr>
        <p:spPr>
          <a:xfrm rot="336240">
            <a:off x="4132624" y="3535304"/>
            <a:ext cx="2179568" cy="2829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sp>
        <p:nvSpPr>
          <p:cNvPr id="33" name="Rectangle 32"/>
          <p:cNvSpPr/>
          <p:nvPr/>
        </p:nvSpPr>
        <p:spPr>
          <a:xfrm rot="21218431">
            <a:off x="6357611" y="3511646"/>
            <a:ext cx="2179568" cy="2829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sp>
        <p:nvSpPr>
          <p:cNvPr id="35" name="Rectangle 34"/>
          <p:cNvSpPr/>
          <p:nvPr/>
        </p:nvSpPr>
        <p:spPr>
          <a:xfrm rot="422828">
            <a:off x="8531204" y="3542436"/>
            <a:ext cx="2179568" cy="2829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grpSp>
        <p:nvGrpSpPr>
          <p:cNvPr id="4" name="Groupe 3"/>
          <p:cNvGrpSpPr/>
          <p:nvPr/>
        </p:nvGrpSpPr>
        <p:grpSpPr>
          <a:xfrm>
            <a:off x="2836100" y="2888440"/>
            <a:ext cx="6012621" cy="1356760"/>
            <a:chOff x="1312099" y="2888440"/>
            <a:chExt cx="6012621" cy="1356760"/>
          </a:xfrm>
        </p:grpSpPr>
        <p:sp>
          <p:nvSpPr>
            <p:cNvPr id="27" name="Nuage 26"/>
            <p:cNvSpPr/>
            <p:nvPr/>
          </p:nvSpPr>
          <p:spPr>
            <a:xfrm>
              <a:off x="1312099" y="2945131"/>
              <a:ext cx="1997762" cy="496613"/>
            </a:xfrm>
            <a:prstGeom prst="cloud">
              <a:avLst/>
            </a:prstGeom>
            <a:blipFill>
              <a:blip r:embed="rId9">
                <a:duotone>
                  <a:prstClr val="black"/>
                  <a:schemeClr val="accent2">
                    <a:tint val="45000"/>
                    <a:satMod val="400000"/>
                  </a:schemeClr>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Nuage 28"/>
            <p:cNvSpPr/>
            <p:nvPr/>
          </p:nvSpPr>
          <p:spPr>
            <a:xfrm>
              <a:off x="4253632" y="2975314"/>
              <a:ext cx="1246388" cy="496613"/>
            </a:xfrm>
            <a:prstGeom prst="cloud">
              <a:avLst/>
            </a:prstGeom>
            <a:blipFill>
              <a:blip r:embed="rId9">
                <a:duotone>
                  <a:prstClr val="black"/>
                  <a:schemeClr val="accent2">
                    <a:tint val="45000"/>
                    <a:satMod val="400000"/>
                  </a:schemeClr>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4" name="Nuage 33"/>
            <p:cNvSpPr/>
            <p:nvPr/>
          </p:nvSpPr>
          <p:spPr>
            <a:xfrm>
              <a:off x="5890669" y="2888440"/>
              <a:ext cx="1434051" cy="496613"/>
            </a:xfrm>
            <a:prstGeom prst="cloud">
              <a:avLst/>
            </a:prstGeom>
            <a:blipFill>
              <a:blip r:embed="rId9">
                <a:duotone>
                  <a:prstClr val="black"/>
                  <a:schemeClr val="accent2">
                    <a:tint val="45000"/>
                    <a:satMod val="400000"/>
                  </a:schemeClr>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7" name="Éclair 36"/>
            <p:cNvSpPr/>
            <p:nvPr/>
          </p:nvSpPr>
          <p:spPr>
            <a:xfrm rot="10975133" flipH="1">
              <a:off x="2243782" y="3176240"/>
              <a:ext cx="488981" cy="1007198"/>
            </a:xfrm>
            <a:prstGeom prst="lightningBolt">
              <a:avLst/>
            </a:prstGeom>
            <a:blipFill>
              <a:blip r:embed="rId9">
                <a:duotone>
                  <a:prstClr val="black"/>
                  <a:schemeClr val="accent2">
                    <a:tint val="45000"/>
                    <a:satMod val="400000"/>
                  </a:schemeClr>
                </a:duotone>
              </a:blip>
              <a:tile tx="0" ty="0" sx="100000" sy="100000" flip="none" algn="tl"/>
            </a:blip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Éclair 37"/>
            <p:cNvSpPr/>
            <p:nvPr/>
          </p:nvSpPr>
          <p:spPr>
            <a:xfrm rot="10975133" flipH="1">
              <a:off x="4586084" y="3257409"/>
              <a:ext cx="488981" cy="987791"/>
            </a:xfrm>
            <a:prstGeom prst="lightningBolt">
              <a:avLst/>
            </a:prstGeom>
            <a:blipFill>
              <a:blip r:embed="rId9">
                <a:duotone>
                  <a:prstClr val="black"/>
                  <a:schemeClr val="accent2">
                    <a:tint val="45000"/>
                    <a:satMod val="400000"/>
                  </a:schemeClr>
                </a:duotone>
              </a:blip>
              <a:tile tx="0" ty="0" sx="100000" sy="100000" flip="none" algn="tl"/>
            </a:blip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9" name="Éclair 38"/>
            <p:cNvSpPr/>
            <p:nvPr/>
          </p:nvSpPr>
          <p:spPr>
            <a:xfrm rot="10975133" flipH="1">
              <a:off x="6574949" y="3305281"/>
              <a:ext cx="488981" cy="681605"/>
            </a:xfrm>
            <a:prstGeom prst="lightningBolt">
              <a:avLst/>
            </a:prstGeom>
            <a:blipFill>
              <a:blip r:embed="rId9">
                <a:duotone>
                  <a:prstClr val="black"/>
                  <a:schemeClr val="accent2">
                    <a:tint val="45000"/>
                    <a:satMod val="400000"/>
                  </a:schemeClr>
                </a:duotone>
              </a:blip>
              <a:tile tx="0" ty="0" sx="100000" sy="100000" flip="none" algn="tl"/>
            </a:blip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3" name="Légende : flèche vers le bas 2"/>
          <p:cNvSpPr/>
          <p:nvPr/>
        </p:nvSpPr>
        <p:spPr>
          <a:xfrm>
            <a:off x="4462578" y="921672"/>
            <a:ext cx="6159500" cy="2136863"/>
          </a:xfrm>
          <a:prstGeom prst="downArrowCallout">
            <a:avLst>
              <a:gd name="adj1" fmla="val 10138"/>
              <a:gd name="adj2" fmla="val 11129"/>
              <a:gd name="adj3" fmla="val 25000"/>
              <a:gd name="adj4" fmla="val 17326"/>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dirty="0"/>
              <a:t>L’eau sale se mélange à l’eau propre</a:t>
            </a:r>
          </a:p>
        </p:txBody>
      </p:sp>
      <p:sp>
        <p:nvSpPr>
          <p:cNvPr id="2" name="Espace réservé du numéro de diapositive 1"/>
          <p:cNvSpPr>
            <a:spLocks noGrp="1"/>
          </p:cNvSpPr>
          <p:nvPr>
            <p:ph type="sldNum" sz="quarter" idx="12"/>
          </p:nvPr>
        </p:nvSpPr>
        <p:spPr/>
        <p:txBody>
          <a:bodyPr/>
          <a:lstStyle/>
          <a:p>
            <a:fld id="{4DBB43F2-5F38-453C-B4D6-FA50B44E37D7}" type="slidenum">
              <a:rPr lang="fr-FR" smtClean="0"/>
              <a:t>55</a:t>
            </a:fld>
            <a:endParaRPr lang="fr-FR"/>
          </a:p>
        </p:txBody>
      </p:sp>
      <p:sp>
        <p:nvSpPr>
          <p:cNvPr id="40" name="Légende : flèche vers le bas 39"/>
          <p:cNvSpPr/>
          <p:nvPr/>
        </p:nvSpPr>
        <p:spPr>
          <a:xfrm>
            <a:off x="2167900" y="265560"/>
            <a:ext cx="3434102" cy="3164000"/>
          </a:xfrm>
          <a:prstGeom prst="downArrowCallout">
            <a:avLst>
              <a:gd name="adj1" fmla="val 10138"/>
              <a:gd name="adj2" fmla="val 11129"/>
              <a:gd name="adj3" fmla="val 25000"/>
              <a:gd name="adj4" fmla="val 17326"/>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dirty="0"/>
              <a:t>La tôle est fissurée</a:t>
            </a:r>
          </a:p>
        </p:txBody>
      </p:sp>
      <p:sp>
        <p:nvSpPr>
          <p:cNvPr id="8" name="ZoneTexte 7"/>
          <p:cNvSpPr txBox="1"/>
          <p:nvPr/>
        </p:nvSpPr>
        <p:spPr>
          <a:xfrm>
            <a:off x="1490597" y="5799551"/>
            <a:ext cx="9983244" cy="58477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dirty="0"/>
              <a:t>Si la tôle est fissurée les eaux se mélangent</a:t>
            </a:r>
          </a:p>
        </p:txBody>
      </p:sp>
    </p:spTree>
    <p:extLst>
      <p:ext uri="{BB962C8B-B14F-4D97-AF65-F5344CB8AC3E}">
        <p14:creationId xmlns:p14="http://schemas.microsoft.com/office/powerpoint/2010/main" val="314113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repeatCount="indefinite"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AA7205A-32C8-4B29-B2D9-1BB3C0E110DB}" type="slidenum">
              <a:rPr lang="fr-FR" smtClean="0"/>
              <a:t>56</a:t>
            </a:fld>
            <a:endParaRPr lang="fr-FR" dirty="0"/>
          </a:p>
        </p:txBody>
      </p:sp>
      <p:grpSp>
        <p:nvGrpSpPr>
          <p:cNvPr id="12" name="Groupe 11"/>
          <p:cNvGrpSpPr/>
          <p:nvPr/>
        </p:nvGrpSpPr>
        <p:grpSpPr>
          <a:xfrm>
            <a:off x="187890" y="2411685"/>
            <a:ext cx="10722280" cy="2423362"/>
            <a:chOff x="-1350186" y="2411684"/>
            <a:chExt cx="9919017" cy="2168733"/>
          </a:xfrm>
        </p:grpSpPr>
        <p:sp>
          <p:nvSpPr>
            <p:cNvPr id="4" name="Rectangle 3"/>
            <p:cNvSpPr/>
            <p:nvPr/>
          </p:nvSpPr>
          <p:spPr>
            <a:xfrm>
              <a:off x="-1350186" y="2711221"/>
              <a:ext cx="6723784" cy="1569660"/>
            </a:xfrm>
            <a:prstGeom prst="rect">
              <a:avLst/>
            </a:prstGeom>
          </p:spPr>
          <p:txBody>
            <a:bodyPr wrap="square">
              <a:spAutoFit/>
            </a:bodyPr>
            <a:lstStyle/>
            <a:p>
              <a:r>
                <a:rPr lang="fr-FR" sz="3200" dirty="0">
                  <a:solidFill>
                    <a:srgbClr val="000000"/>
                  </a:solidFill>
                  <a:latin typeface="Arial" panose="020B0604020202020204" pitchFamily="34" charset="0"/>
                </a:rPr>
                <a:t>ainsi que des huiles de machines laissées volontairement au fond et divers produits chimiques </a:t>
              </a:r>
            </a:p>
          </p:txBody>
        </p:sp>
        <p:pic>
          <p:nvPicPr>
            <p:cNvPr id="8" name="Image 7"/>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1697" t="13970" r="26927"/>
            <a:stretch/>
          </p:blipFill>
          <p:spPr>
            <a:xfrm rot="21262227">
              <a:off x="5298269" y="2411684"/>
              <a:ext cx="3270562" cy="2168733"/>
            </a:xfrm>
            <a:prstGeom prst="rect">
              <a:avLst/>
            </a:prstGeom>
            <a:ln>
              <a:noFill/>
            </a:ln>
            <a:effectLst>
              <a:outerShdw blurRad="292100" dist="139700" dir="2700000" algn="tl" rotWithShape="0">
                <a:srgbClr val="333333">
                  <a:alpha val="65000"/>
                </a:srgbClr>
              </a:outerShdw>
            </a:effectLst>
          </p:spPr>
        </p:pic>
      </p:grpSp>
      <p:grpSp>
        <p:nvGrpSpPr>
          <p:cNvPr id="11" name="Groupe 10"/>
          <p:cNvGrpSpPr/>
          <p:nvPr/>
        </p:nvGrpSpPr>
        <p:grpSpPr>
          <a:xfrm>
            <a:off x="187890" y="163121"/>
            <a:ext cx="10509875" cy="1848454"/>
            <a:chOff x="-1336111" y="163120"/>
            <a:chExt cx="10509875" cy="1848454"/>
          </a:xfrm>
        </p:grpSpPr>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7806">
              <a:off x="6246567" y="408045"/>
              <a:ext cx="2927197" cy="1603529"/>
            </a:xfrm>
            <a:prstGeom prst="rect">
              <a:avLst/>
            </a:prstGeom>
            <a:ln>
              <a:noFill/>
            </a:ln>
            <a:effectLst>
              <a:outerShdw blurRad="292100" dist="139700" dir="2700000" algn="tl" rotWithShape="0">
                <a:srgbClr val="333333">
                  <a:alpha val="65000"/>
                </a:srgbClr>
              </a:outerShdw>
            </a:effectLst>
          </p:spPr>
        </p:pic>
        <p:sp>
          <p:nvSpPr>
            <p:cNvPr id="9" name="ZoneTexte 8"/>
            <p:cNvSpPr txBox="1"/>
            <p:nvPr/>
          </p:nvSpPr>
          <p:spPr>
            <a:xfrm>
              <a:off x="-1336111" y="163120"/>
              <a:ext cx="6713951" cy="1200329"/>
            </a:xfrm>
            <a:prstGeom prst="rect">
              <a:avLst/>
            </a:prstGeom>
            <a:noFill/>
          </p:spPr>
          <p:txBody>
            <a:bodyPr wrap="square" rtlCol="0">
              <a:spAutoFit/>
            </a:bodyPr>
            <a:lstStyle/>
            <a:p>
              <a:r>
                <a:rPr lang="fr-FR" sz="3600" dirty="0">
                  <a:solidFill>
                    <a:srgbClr val="000000"/>
                  </a:solidFill>
                  <a:latin typeface="Arial" panose="020B0604020202020204" pitchFamily="34" charset="0"/>
                </a:rPr>
                <a:t>Des éléments tels que </a:t>
              </a:r>
              <a:r>
                <a:rPr lang="fr-FR" sz="3200" dirty="0">
                  <a:solidFill>
                    <a:srgbClr val="000000"/>
                  </a:solidFill>
                  <a:latin typeface="Arial" panose="020B0604020202020204" pitchFamily="34" charset="0"/>
                </a:rPr>
                <a:t>sulfates</a:t>
              </a:r>
              <a:r>
                <a:rPr lang="fr-FR" sz="3600" dirty="0">
                  <a:solidFill>
                    <a:srgbClr val="000000"/>
                  </a:solidFill>
                  <a:latin typeface="Arial" panose="020B0604020202020204" pitchFamily="34" charset="0"/>
                </a:rPr>
                <a:t>, oxydes de fer, manganèse,</a:t>
              </a:r>
              <a:endParaRPr lang="fr-FR" sz="3600" dirty="0"/>
            </a:p>
          </p:txBody>
        </p:sp>
      </p:grpSp>
      <p:sp>
        <p:nvSpPr>
          <p:cNvPr id="10" name="ZoneTexte 9"/>
          <p:cNvSpPr txBox="1"/>
          <p:nvPr/>
        </p:nvSpPr>
        <p:spPr>
          <a:xfrm>
            <a:off x="463463" y="5245100"/>
            <a:ext cx="11185741" cy="1077218"/>
          </a:xfrm>
          <a:prstGeom prst="rect">
            <a:avLst/>
          </a:prstGeom>
          <a:noFill/>
        </p:spPr>
        <p:txBody>
          <a:bodyPr wrap="square" rtlCol="0">
            <a:spAutoFit/>
          </a:bodyPr>
          <a:lstStyle/>
          <a:p>
            <a:pPr algn="ctr"/>
            <a:r>
              <a:rPr lang="fr-FR" sz="3200" b="1" dirty="0">
                <a:solidFill>
                  <a:srgbClr val="000000"/>
                </a:solidFill>
                <a:latin typeface="Arial" panose="020B0604020202020204" pitchFamily="34" charset="0"/>
              </a:rPr>
              <a:t>sont susceptibles de polluer l’eau de la nappe phréatique, par remontée d’eau du réservoir minier</a:t>
            </a:r>
            <a:endParaRPr lang="fr-FR" sz="3200" b="1" dirty="0"/>
          </a:p>
        </p:txBody>
      </p:sp>
    </p:spTree>
    <p:extLst>
      <p:ext uri="{BB962C8B-B14F-4D97-AF65-F5344CB8AC3E}">
        <p14:creationId xmlns:p14="http://schemas.microsoft.com/office/powerpoint/2010/main" val="199566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 rementée eaux mi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7813" y="400601"/>
            <a:ext cx="7939499" cy="5953546"/>
          </a:xfrm>
          <a:prstGeom prst="rect">
            <a:avLst/>
          </a:prstGeom>
        </p:spPr>
      </p:pic>
      <p:sp>
        <p:nvSpPr>
          <p:cNvPr id="2" name="Espace réservé du numéro de diapositive 1"/>
          <p:cNvSpPr>
            <a:spLocks noGrp="1"/>
          </p:cNvSpPr>
          <p:nvPr>
            <p:ph type="sldNum" sz="quarter" idx="12"/>
          </p:nvPr>
        </p:nvSpPr>
        <p:spPr/>
        <p:txBody>
          <a:bodyPr/>
          <a:lstStyle/>
          <a:p>
            <a:fld id="{7AA7205A-32C8-4B29-B2D9-1BB3C0E110DB}" type="slidenum">
              <a:rPr lang="fr-FR" smtClean="0"/>
              <a:t>57</a:t>
            </a:fld>
            <a:endParaRPr lang="fr-FR" dirty="0"/>
          </a:p>
        </p:txBody>
      </p:sp>
    </p:spTree>
    <p:extLst>
      <p:ext uri="{BB962C8B-B14F-4D97-AF65-F5344CB8AC3E}">
        <p14:creationId xmlns:p14="http://schemas.microsoft.com/office/powerpoint/2010/main" val="4003512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46129" y="5584805"/>
            <a:ext cx="10008296" cy="954107"/>
          </a:xfrm>
          <a:prstGeom prst="rect">
            <a:avLst/>
          </a:prstGeom>
          <a:noFill/>
        </p:spPr>
        <p:txBody>
          <a:bodyPr wrap="square" rtlCol="0">
            <a:spAutoFit/>
          </a:bodyPr>
          <a:lstStyle/>
          <a:p>
            <a:pPr algn="ctr"/>
            <a:r>
              <a:rPr lang="fr-FR" sz="2800" dirty="0"/>
              <a:t>L’eau de mine polluerait la nappe phréatique en passant pas les fissures du PERMIEN </a:t>
            </a:r>
          </a:p>
        </p:txBody>
      </p:sp>
      <p:sp>
        <p:nvSpPr>
          <p:cNvPr id="4" name="ZoneTexte 3"/>
          <p:cNvSpPr txBox="1"/>
          <p:nvPr/>
        </p:nvSpPr>
        <p:spPr>
          <a:xfrm>
            <a:off x="739036" y="44840"/>
            <a:ext cx="10095978" cy="1077218"/>
          </a:xfrm>
          <a:prstGeom prst="rect">
            <a:avLst/>
          </a:prstGeom>
          <a:noFill/>
        </p:spPr>
        <p:txBody>
          <a:bodyPr wrap="square" rtlCol="0">
            <a:spAutoFit/>
          </a:bodyPr>
          <a:lstStyle/>
          <a:p>
            <a:pPr algn="ctr"/>
            <a:r>
              <a:rPr lang="fr-FR" sz="3600" b="1" i="1" dirty="0">
                <a:solidFill>
                  <a:srgbClr val="FF0000"/>
                </a:solidFill>
              </a:rPr>
              <a:t>Si rien n’était fait </a:t>
            </a:r>
            <a:r>
              <a:rPr lang="fr-FR" sz="2800" i="1" dirty="0"/>
              <a:t>il y aurait un risque de minéralisation de la nappe phréatique</a:t>
            </a:r>
          </a:p>
        </p:txBody>
      </p:sp>
      <p:pic>
        <p:nvPicPr>
          <p:cNvPr id="5" name="Image 4"/>
          <p:cNvPicPr>
            <a:picLocks noChangeAspect="1"/>
          </p:cNvPicPr>
          <p:nvPr/>
        </p:nvPicPr>
        <p:blipFill rotWithShape="1">
          <a:blip r:embed="rId3"/>
          <a:srcRect b="12333"/>
          <a:stretch/>
        </p:blipFill>
        <p:spPr>
          <a:xfrm>
            <a:off x="2423003" y="1154940"/>
            <a:ext cx="7559197" cy="4335115"/>
          </a:xfrm>
          <a:prstGeom prst="rect">
            <a:avLst/>
          </a:prstGeom>
        </p:spPr>
      </p:pic>
      <p:sp>
        <p:nvSpPr>
          <p:cNvPr id="2" name="Espace réservé du numéro de diapositive 1"/>
          <p:cNvSpPr>
            <a:spLocks noGrp="1"/>
          </p:cNvSpPr>
          <p:nvPr>
            <p:ph type="sldNum" sz="quarter" idx="12"/>
          </p:nvPr>
        </p:nvSpPr>
        <p:spPr/>
        <p:txBody>
          <a:bodyPr/>
          <a:lstStyle/>
          <a:p>
            <a:fld id="{7AA7205A-32C8-4B29-B2D9-1BB3C0E110DB}" type="slidenum">
              <a:rPr lang="fr-FR" smtClean="0"/>
              <a:t>58</a:t>
            </a:fld>
            <a:endParaRPr lang="fr-FR" dirty="0"/>
          </a:p>
        </p:txBody>
      </p:sp>
      <p:sp>
        <p:nvSpPr>
          <p:cNvPr id="6" name="Flèche : droite rayée 5"/>
          <p:cNvSpPr/>
          <p:nvPr/>
        </p:nvSpPr>
        <p:spPr>
          <a:xfrm rot="4110399">
            <a:off x="5758127" y="2897526"/>
            <a:ext cx="1384300" cy="519691"/>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073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DBB43F2-5F38-453C-B4D6-FA50B44E37D7}" type="slidenum">
              <a:rPr lang="fr-FR" smtClean="0"/>
              <a:t>59</a:t>
            </a:fld>
            <a:endParaRPr lang="fr-FR"/>
          </a:p>
        </p:txBody>
      </p:sp>
      <p:sp>
        <p:nvSpPr>
          <p:cNvPr id="3" name="ZoneTexte 2"/>
          <p:cNvSpPr txBox="1"/>
          <p:nvPr/>
        </p:nvSpPr>
        <p:spPr>
          <a:xfrm>
            <a:off x="1315233" y="168375"/>
            <a:ext cx="9494729" cy="3048655"/>
          </a:xfrm>
          <a:prstGeom prst="snip2Diag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000" b="1" dirty="0">
                <a:solidFill>
                  <a:srgbClr val="FF0000"/>
                </a:solidFill>
              </a:rPr>
              <a:t>Mais des mesures ont déjà été prises pour limiter ce mélange entre eau de mine et eau de la nappe</a:t>
            </a:r>
          </a:p>
          <a:p>
            <a:pPr algn="ctr"/>
            <a:r>
              <a:rPr lang="fr-FR" sz="4000" b="1" dirty="0">
                <a:solidFill>
                  <a:srgbClr val="FF0000"/>
                </a:solidFill>
              </a:rPr>
              <a:t>et éviter la pollution</a:t>
            </a:r>
          </a:p>
        </p:txBody>
      </p:sp>
      <p:sp>
        <p:nvSpPr>
          <p:cNvPr id="4" name="ZoneTexte 3"/>
          <p:cNvSpPr txBox="1"/>
          <p:nvPr/>
        </p:nvSpPr>
        <p:spPr>
          <a:xfrm>
            <a:off x="2618727" y="3582156"/>
            <a:ext cx="6807200" cy="3139321"/>
          </a:xfrm>
          <a:prstGeom prst="rect">
            <a:avLst/>
          </a:prstGeom>
          <a:noFill/>
        </p:spPr>
        <p:txBody>
          <a:bodyPr wrap="square" rtlCol="0">
            <a:spAutoFit/>
          </a:bodyPr>
          <a:lstStyle/>
          <a:p>
            <a:pPr marL="285750" indent="-285750">
              <a:buFont typeface="Wingdings" panose="05000000000000000000" pitchFamily="2" charset="2"/>
              <a:buChar char="Ø"/>
            </a:pPr>
            <a:r>
              <a:rPr lang="fr-FR" sz="3600" dirty="0"/>
              <a:t>A la HOUVE à Creutzwald</a:t>
            </a:r>
          </a:p>
          <a:p>
            <a:pPr marL="285750" indent="-285750">
              <a:buFont typeface="Wingdings" panose="05000000000000000000" pitchFamily="2" charset="2"/>
              <a:buChar char="Ø"/>
            </a:pPr>
            <a:endParaRPr lang="fr-FR" sz="3600" dirty="0"/>
          </a:p>
          <a:p>
            <a:pPr marL="285750" indent="-285750">
              <a:buFont typeface="Wingdings" panose="05000000000000000000" pitchFamily="2" charset="2"/>
              <a:buChar char="Ø"/>
            </a:pPr>
            <a:r>
              <a:rPr lang="fr-FR" sz="3600" dirty="0"/>
              <a:t>Au puits Simon à FORBACH</a:t>
            </a:r>
          </a:p>
          <a:p>
            <a:pPr marL="285750" indent="-285750">
              <a:buFont typeface="Wingdings" panose="05000000000000000000" pitchFamily="2" charset="2"/>
              <a:buChar char="Ø"/>
            </a:pPr>
            <a:endParaRPr lang="fr-FR" sz="3600" dirty="0"/>
          </a:p>
          <a:p>
            <a:pPr marL="285750" indent="-285750">
              <a:buFont typeface="Wingdings" panose="05000000000000000000" pitchFamily="2" charset="2"/>
              <a:buChar char="Ø"/>
            </a:pPr>
            <a:r>
              <a:rPr lang="fr-FR" sz="3600" dirty="0"/>
              <a:t>Au puits </a:t>
            </a:r>
            <a:r>
              <a:rPr lang="fr-FR" sz="3600" dirty="0" err="1"/>
              <a:t>Vouters</a:t>
            </a:r>
            <a:r>
              <a:rPr lang="fr-FR" sz="3600" dirty="0"/>
              <a:t> à MERLEBACH</a:t>
            </a:r>
          </a:p>
          <a:p>
            <a:endParaRPr lang="fr-FR" dirty="0"/>
          </a:p>
        </p:txBody>
      </p:sp>
    </p:spTree>
    <p:extLst>
      <p:ext uri="{BB962C8B-B14F-4D97-AF65-F5344CB8AC3E}">
        <p14:creationId xmlns:p14="http://schemas.microsoft.com/office/powerpoint/2010/main" val="26016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17419" y="3602537"/>
            <a:ext cx="8745308" cy="830997"/>
          </a:xfrm>
          <a:prstGeom prst="rect">
            <a:avLst/>
          </a:prstGeom>
          <a:noFill/>
        </p:spPr>
        <p:txBody>
          <a:bodyPr wrap="square" rtlCol="0">
            <a:spAutoFit/>
          </a:bodyPr>
          <a:lstStyle/>
          <a:p>
            <a:pPr algn="ctr"/>
            <a:endParaRPr lang="fr-FR" sz="4800" i="1" dirty="0">
              <a:effectLst>
                <a:outerShdw blurRad="38100" dist="38100" dir="2700000" algn="tl">
                  <a:srgbClr val="000000">
                    <a:alpha val="43137"/>
                  </a:srgbClr>
                </a:outerShdw>
              </a:effectLst>
            </a:endParaRPr>
          </a:p>
        </p:txBody>
      </p:sp>
      <p:sp>
        <p:nvSpPr>
          <p:cNvPr id="3" name="ZoneTexte 2"/>
          <p:cNvSpPr txBox="1"/>
          <p:nvPr/>
        </p:nvSpPr>
        <p:spPr>
          <a:xfrm>
            <a:off x="924907" y="559890"/>
            <a:ext cx="9734742" cy="769441"/>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4000" b="1"/>
            </a:lvl1pPr>
          </a:lstStyle>
          <a:p>
            <a:r>
              <a:rPr lang="fr-FR" sz="4400" dirty="0"/>
              <a:t>Les eaux « souterraines »</a:t>
            </a:r>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6</a:t>
            </a:fld>
            <a:endParaRPr lang="fr-FR" dirty="0"/>
          </a:p>
        </p:txBody>
      </p:sp>
      <p:sp>
        <p:nvSpPr>
          <p:cNvPr id="5" name="ZoneTexte 4"/>
          <p:cNvSpPr txBox="1"/>
          <p:nvPr/>
        </p:nvSpPr>
        <p:spPr>
          <a:xfrm>
            <a:off x="1717419" y="1696493"/>
            <a:ext cx="8573912" cy="769441"/>
          </a:xfrm>
          <a:prstGeom prst="rect">
            <a:avLst/>
          </a:prstGeom>
          <a:noFill/>
        </p:spPr>
        <p:txBody>
          <a:bodyPr wrap="square" rtlCol="0">
            <a:spAutoFit/>
          </a:bodyPr>
          <a:lstStyle/>
          <a:p>
            <a:pPr algn="ctr"/>
            <a:r>
              <a:rPr lang="fr-FR" sz="4400" i="1" dirty="0"/>
              <a:t>Nous allons distinguer</a:t>
            </a:r>
          </a:p>
        </p:txBody>
      </p:sp>
      <p:sp>
        <p:nvSpPr>
          <p:cNvPr id="6" name="ZoneTexte 5"/>
          <p:cNvSpPr txBox="1"/>
          <p:nvPr/>
        </p:nvSpPr>
        <p:spPr>
          <a:xfrm>
            <a:off x="2338865" y="2679357"/>
            <a:ext cx="8123863" cy="1569660"/>
          </a:xfrm>
          <a:prstGeom prst="rect">
            <a:avLst/>
          </a:prstGeom>
          <a:noFill/>
        </p:spPr>
        <p:txBody>
          <a:bodyPr wrap="square" rtlCol="0">
            <a:spAutoFit/>
          </a:bodyPr>
          <a:lstStyle/>
          <a:p>
            <a:pPr marL="285750" indent="-285750">
              <a:buFont typeface="Wingdings" panose="05000000000000000000" pitchFamily="2" charset="2"/>
              <a:buChar char="Ø"/>
            </a:pPr>
            <a:r>
              <a:rPr lang="fr-FR" sz="4800" b="1" dirty="0"/>
              <a:t>les eaux « propres » </a:t>
            </a:r>
            <a:br>
              <a:rPr lang="fr-FR" sz="4800" b="1" dirty="0"/>
            </a:br>
            <a:r>
              <a:rPr lang="fr-FR" sz="4800" dirty="0"/>
              <a:t>de la Nappe phréatique</a:t>
            </a:r>
          </a:p>
        </p:txBody>
      </p:sp>
      <p:sp>
        <p:nvSpPr>
          <p:cNvPr id="7" name="ZoneTexte 6"/>
          <p:cNvSpPr txBox="1"/>
          <p:nvPr/>
        </p:nvSpPr>
        <p:spPr>
          <a:xfrm>
            <a:off x="2289500" y="4786691"/>
            <a:ext cx="7601144" cy="1569660"/>
          </a:xfrm>
          <a:prstGeom prst="rect">
            <a:avLst/>
          </a:prstGeom>
          <a:noFill/>
        </p:spPr>
        <p:txBody>
          <a:bodyPr wrap="square" rtlCol="0">
            <a:spAutoFit/>
          </a:bodyPr>
          <a:lstStyle/>
          <a:p>
            <a:pPr marL="285750" indent="-285750">
              <a:buFont typeface="Wingdings" panose="05000000000000000000" pitchFamily="2" charset="2"/>
              <a:buChar char="Ø"/>
            </a:pPr>
            <a:r>
              <a:rPr lang="fr-FR" sz="4800" b="1" dirty="0"/>
              <a:t>Et les eaux « sales » </a:t>
            </a:r>
            <a:br>
              <a:rPr lang="fr-FR" sz="4800" b="1" dirty="0"/>
            </a:br>
            <a:r>
              <a:rPr lang="fr-FR" sz="4800" dirty="0"/>
              <a:t>dites « eaux de mine »</a:t>
            </a:r>
          </a:p>
        </p:txBody>
      </p:sp>
    </p:spTree>
    <p:extLst>
      <p:ext uri="{BB962C8B-B14F-4D97-AF65-F5344CB8AC3E}">
        <p14:creationId xmlns:p14="http://schemas.microsoft.com/office/powerpoint/2010/main" val="179643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role du niveau d'ea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1938" y="362664"/>
            <a:ext cx="7840775" cy="5879517"/>
          </a:xfrm>
          <a:prstGeom prst="rect">
            <a:avLst/>
          </a:prstGeom>
        </p:spPr>
      </p:pic>
      <p:sp>
        <p:nvSpPr>
          <p:cNvPr id="3" name="Espace réservé du numéro de diapositive 2"/>
          <p:cNvSpPr>
            <a:spLocks noGrp="1"/>
          </p:cNvSpPr>
          <p:nvPr>
            <p:ph type="sldNum" sz="quarter" idx="12"/>
          </p:nvPr>
        </p:nvSpPr>
        <p:spPr/>
        <p:txBody>
          <a:bodyPr/>
          <a:lstStyle/>
          <a:p>
            <a:fld id="{7AA7205A-32C8-4B29-B2D9-1BB3C0E110DB}" type="slidenum">
              <a:rPr lang="fr-FR" smtClean="0"/>
              <a:t>60</a:t>
            </a:fld>
            <a:endParaRPr lang="fr-FR" dirty="0"/>
          </a:p>
        </p:txBody>
      </p:sp>
    </p:spTree>
    <p:extLst>
      <p:ext uri="{BB962C8B-B14F-4D97-AF65-F5344CB8AC3E}">
        <p14:creationId xmlns:p14="http://schemas.microsoft.com/office/powerpoint/2010/main" val="2405865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901" y="485466"/>
            <a:ext cx="8976049" cy="2062103"/>
          </a:xfrm>
          <a:prstGeom prst="rect">
            <a:avLst/>
          </a:prstGeom>
        </p:spPr>
        <p:txBody>
          <a:bodyPr wrap="square">
            <a:spAutoFit/>
          </a:bodyPr>
          <a:lstStyle/>
          <a:p>
            <a:r>
              <a:rPr lang="fr-FR" sz="3200" dirty="0">
                <a:solidFill>
                  <a:srgbClr val="000000"/>
                </a:solidFill>
                <a:latin typeface="Arial" panose="020B0604020202020204" pitchFamily="34" charset="0"/>
              </a:rPr>
              <a:t>L’eau polluée </a:t>
            </a:r>
            <a:r>
              <a:rPr lang="fr-FR" sz="3200" dirty="0">
                <a:solidFill>
                  <a:srgbClr val="FF0000"/>
                </a:solidFill>
                <a:latin typeface="Arial" panose="020B0604020202020204" pitchFamily="34" charset="0"/>
              </a:rPr>
              <a:t>pompée dans le réservoir minier</a:t>
            </a:r>
            <a:r>
              <a:rPr lang="fr-FR" sz="3200" dirty="0">
                <a:solidFill>
                  <a:srgbClr val="000000"/>
                </a:solidFill>
                <a:latin typeface="Arial" panose="020B0604020202020204" pitchFamily="34" charset="0"/>
              </a:rPr>
              <a:t>, est traitée dans </a:t>
            </a:r>
            <a:r>
              <a:rPr lang="fr-FR" sz="3200" b="1" dirty="0">
                <a:solidFill>
                  <a:srgbClr val="000000"/>
                </a:solidFill>
                <a:latin typeface="Arial" panose="020B0604020202020204" pitchFamily="34" charset="0"/>
              </a:rPr>
              <a:t>des bassins de décantation.</a:t>
            </a:r>
          </a:p>
          <a:p>
            <a:pPr algn="ctr"/>
            <a:endParaRPr lang="fr-FR" sz="3200" dirty="0">
              <a:solidFill>
                <a:srgbClr val="000000"/>
              </a:solidFill>
              <a:latin typeface="Arial" panose="020B0604020202020204" pitchFamily="34" charset="0"/>
            </a:endParaRPr>
          </a:p>
          <a:p>
            <a:endParaRPr lang="fr-FR" sz="3200" dirty="0">
              <a:solidFill>
                <a:srgbClr val="000000"/>
              </a:solidFill>
              <a:latin typeface="Arial" panose="020B0604020202020204" pitchFamily="34" charset="0"/>
            </a:endParaRPr>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61</a:t>
            </a:fld>
            <a:endParaRPr lang="fr-FR" dirty="0"/>
          </a:p>
        </p:txBody>
      </p:sp>
      <p:sp>
        <p:nvSpPr>
          <p:cNvPr id="4" name="ZoneTexte 3"/>
          <p:cNvSpPr txBox="1"/>
          <p:nvPr/>
        </p:nvSpPr>
        <p:spPr>
          <a:xfrm>
            <a:off x="1866900" y="1800630"/>
            <a:ext cx="8032750" cy="3046988"/>
          </a:xfrm>
          <a:prstGeom prst="rect">
            <a:avLst/>
          </a:prstGeom>
          <a:noFill/>
        </p:spPr>
        <p:txBody>
          <a:bodyPr wrap="square" rtlCol="0">
            <a:spAutoFit/>
          </a:bodyPr>
          <a:lstStyle/>
          <a:p>
            <a:r>
              <a:rPr lang="fr-FR" sz="3200" dirty="0">
                <a:solidFill>
                  <a:srgbClr val="000000"/>
                </a:solidFill>
                <a:latin typeface="Arial" panose="020B0604020202020204" pitchFamily="34" charset="0"/>
              </a:rPr>
              <a:t>Puis dépolluée dans </a:t>
            </a:r>
            <a:r>
              <a:rPr lang="fr-FR" sz="3200" b="1" dirty="0">
                <a:solidFill>
                  <a:srgbClr val="000000"/>
                </a:solidFill>
                <a:latin typeface="Arial" panose="020B0604020202020204" pitchFamily="34" charset="0"/>
              </a:rPr>
              <a:t>des lagunes plantées de roseaux</a:t>
            </a:r>
          </a:p>
          <a:p>
            <a:endParaRPr lang="fr-FR" sz="3200" b="1" dirty="0">
              <a:solidFill>
                <a:srgbClr val="000000"/>
              </a:solidFill>
              <a:latin typeface="Arial" panose="020B0604020202020204" pitchFamily="34" charset="0"/>
            </a:endParaRPr>
          </a:p>
          <a:p>
            <a:r>
              <a:rPr lang="fr-FR" sz="3200" dirty="0">
                <a:solidFill>
                  <a:srgbClr val="FF0000"/>
                </a:solidFill>
                <a:latin typeface="Arial" panose="020B0604020202020204" pitchFamily="34" charset="0"/>
              </a:rPr>
              <a:t>l’eau épurée est rejetée vers le milieu naturel</a:t>
            </a:r>
          </a:p>
          <a:p>
            <a:endParaRPr lang="fr-FR" sz="3200" b="1" dirty="0">
              <a:solidFill>
                <a:srgbClr val="000000"/>
              </a:solidFill>
              <a:latin typeface="Arial" panose="020B0604020202020204" pitchFamily="34" charset="0"/>
            </a:endParaRPr>
          </a:p>
        </p:txBody>
      </p:sp>
      <p:sp>
        <p:nvSpPr>
          <p:cNvPr id="5" name="Rectangle : coins arrondis 4"/>
          <p:cNvSpPr/>
          <p:nvPr/>
        </p:nvSpPr>
        <p:spPr>
          <a:xfrm>
            <a:off x="1524000" y="4847618"/>
            <a:ext cx="9081370" cy="1508734"/>
          </a:xfrm>
          <a:prstGeom prst="roundRect">
            <a:avLst/>
          </a:prstGeom>
          <a:solidFill>
            <a:schemeClr val="accent2">
              <a:lumMod val="20000"/>
              <a:lumOff val="80000"/>
            </a:schemeClr>
          </a:solidFill>
          <a:ln>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r"/>
            <a:endParaRPr lang="fr-FR" sz="100" b="1" dirty="0">
              <a:solidFill>
                <a:srgbClr val="FF0000"/>
              </a:solidFill>
            </a:endParaRPr>
          </a:p>
          <a:p>
            <a:pPr algn="ctr"/>
            <a:r>
              <a:rPr lang="fr-FR" sz="3200" b="1" dirty="0">
                <a:solidFill>
                  <a:srgbClr val="FF0000"/>
                </a:solidFill>
              </a:rPr>
              <a:t>Mais que va-t-on faire des boues de décantation polluées qui vont s’accumuler au fond des bassins ?</a:t>
            </a:r>
          </a:p>
        </p:txBody>
      </p:sp>
    </p:spTree>
    <p:extLst>
      <p:ext uri="{BB962C8B-B14F-4D97-AF65-F5344CB8AC3E}">
        <p14:creationId xmlns:p14="http://schemas.microsoft.com/office/powerpoint/2010/main" val="416640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15025" y="438539"/>
            <a:ext cx="10246289" cy="5676608"/>
          </a:xfrm>
          <a:prstGeom prst="rect">
            <a:avLst/>
          </a:prstGeom>
        </p:spPr>
      </p:pic>
      <p:sp>
        <p:nvSpPr>
          <p:cNvPr id="3" name="Espace réservé du numéro de diapositive 2"/>
          <p:cNvSpPr>
            <a:spLocks noGrp="1"/>
          </p:cNvSpPr>
          <p:nvPr>
            <p:ph type="sldNum" sz="quarter" idx="12"/>
          </p:nvPr>
        </p:nvSpPr>
        <p:spPr/>
        <p:txBody>
          <a:bodyPr/>
          <a:lstStyle/>
          <a:p>
            <a:fld id="{7AA7205A-32C8-4B29-B2D9-1BB3C0E110DB}" type="slidenum">
              <a:rPr lang="fr-FR" smtClean="0"/>
              <a:t>62</a:t>
            </a:fld>
            <a:endParaRPr lang="fr-FR" dirty="0"/>
          </a:p>
        </p:txBody>
      </p:sp>
      <p:sp>
        <p:nvSpPr>
          <p:cNvPr id="4" name="Bulle narrative : rectangle 3"/>
          <p:cNvSpPr/>
          <p:nvPr/>
        </p:nvSpPr>
        <p:spPr>
          <a:xfrm>
            <a:off x="7472993" y="922829"/>
            <a:ext cx="1587500" cy="774700"/>
          </a:xfrm>
          <a:prstGeom prst="wedgeRectCallout">
            <a:avLst>
              <a:gd name="adj1" fmla="val -76033"/>
              <a:gd name="adj2" fmla="val 180533"/>
            </a:avLst>
          </a:prstGeom>
          <a:solidFill>
            <a:schemeClr val="bg2"/>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t>décantation</a:t>
            </a:r>
          </a:p>
        </p:txBody>
      </p:sp>
      <p:sp>
        <p:nvSpPr>
          <p:cNvPr id="5" name="Bulle narrative : rectangle 4"/>
          <p:cNvSpPr/>
          <p:nvPr/>
        </p:nvSpPr>
        <p:spPr>
          <a:xfrm>
            <a:off x="2540000" y="876204"/>
            <a:ext cx="1587500" cy="774700"/>
          </a:xfrm>
          <a:prstGeom prst="wedgeRectCallout">
            <a:avLst>
              <a:gd name="adj1" fmla="val 42367"/>
              <a:gd name="adj2" fmla="val 269058"/>
            </a:avLst>
          </a:prstGeom>
          <a:solidFill>
            <a:schemeClr val="bg2"/>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t>lagunage</a:t>
            </a:r>
          </a:p>
        </p:txBody>
      </p:sp>
      <p:sp>
        <p:nvSpPr>
          <p:cNvPr id="6" name="Bulle narrative : rectangle 5"/>
          <p:cNvSpPr/>
          <p:nvPr/>
        </p:nvSpPr>
        <p:spPr>
          <a:xfrm>
            <a:off x="4771345" y="412750"/>
            <a:ext cx="1587500" cy="1022350"/>
          </a:xfrm>
          <a:prstGeom prst="wedgeRectCallout">
            <a:avLst>
              <a:gd name="adj1" fmla="val -3233"/>
              <a:gd name="adj2" fmla="val 141576"/>
            </a:avLst>
          </a:prstGeom>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000" b="1" dirty="0"/>
              <a:t>Arrivée eau polluée du « fond »</a:t>
            </a:r>
          </a:p>
        </p:txBody>
      </p:sp>
      <p:sp>
        <p:nvSpPr>
          <p:cNvPr id="7" name="Bulle narrative : rectangle 6"/>
          <p:cNvSpPr/>
          <p:nvPr/>
        </p:nvSpPr>
        <p:spPr>
          <a:xfrm>
            <a:off x="2940050" y="4422823"/>
            <a:ext cx="1587500" cy="1479550"/>
          </a:xfrm>
          <a:prstGeom prst="wedgeRectCallout">
            <a:avLst>
              <a:gd name="adj1" fmla="val -54893"/>
              <a:gd name="adj2" fmla="val -155279"/>
            </a:avLst>
          </a:prstGeom>
          <a:solidFill>
            <a:schemeClr val="accent4"/>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000" b="1" dirty="0"/>
              <a:t>Sortie eau « propre » vers la rivière</a:t>
            </a:r>
          </a:p>
        </p:txBody>
      </p:sp>
    </p:spTree>
    <p:extLst>
      <p:ext uri="{BB962C8B-B14F-4D97-AF65-F5344CB8AC3E}">
        <p14:creationId xmlns:p14="http://schemas.microsoft.com/office/powerpoint/2010/main" val="221598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DBB43F2-5F38-453C-B4D6-FA50B44E37D7}" type="slidenum">
              <a:rPr lang="fr-FR" smtClean="0"/>
              <a:t>63</a:t>
            </a:fld>
            <a:endParaRPr lang="fr-F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652" y="488758"/>
            <a:ext cx="7770698" cy="508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425885" y="5878009"/>
            <a:ext cx="11047955" cy="954107"/>
          </a:xfrm>
          <a:prstGeom prst="rect">
            <a:avLst/>
          </a:prstGeom>
          <a:noFill/>
        </p:spPr>
        <p:txBody>
          <a:bodyPr wrap="square" rtlCol="0">
            <a:spAutoFit/>
          </a:bodyPr>
          <a:lstStyle/>
          <a:p>
            <a:pPr algn="ctr"/>
            <a:r>
              <a:rPr lang="fr-FR" sz="2800" dirty="0"/>
              <a:t>Station de dépollution de la nappe phréatique </a:t>
            </a:r>
          </a:p>
          <a:p>
            <a:pPr algn="ctr"/>
            <a:r>
              <a:rPr lang="fr-FR" sz="2800" dirty="0"/>
              <a:t>du puits </a:t>
            </a:r>
            <a:r>
              <a:rPr lang="fr-FR" sz="2800" dirty="0" err="1"/>
              <a:t>Vouters</a:t>
            </a:r>
            <a:r>
              <a:rPr lang="fr-FR" sz="2800" dirty="0"/>
              <a:t> à Merlebach</a:t>
            </a:r>
          </a:p>
        </p:txBody>
      </p:sp>
      <p:sp>
        <p:nvSpPr>
          <p:cNvPr id="6" name="Bulle narrative : rectangle 5"/>
          <p:cNvSpPr/>
          <p:nvPr/>
        </p:nvSpPr>
        <p:spPr>
          <a:xfrm>
            <a:off x="5977052" y="613020"/>
            <a:ext cx="1879600" cy="774700"/>
          </a:xfrm>
          <a:prstGeom prst="wedgeRectCallout">
            <a:avLst>
              <a:gd name="adj1" fmla="val -50854"/>
              <a:gd name="adj2" fmla="val 357582"/>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t>décantation</a:t>
            </a:r>
          </a:p>
        </p:txBody>
      </p:sp>
      <p:sp>
        <p:nvSpPr>
          <p:cNvPr id="7" name="Bulle narrative : rectangle 6"/>
          <p:cNvSpPr/>
          <p:nvPr/>
        </p:nvSpPr>
        <p:spPr>
          <a:xfrm>
            <a:off x="2829984" y="613020"/>
            <a:ext cx="1587500" cy="774700"/>
          </a:xfrm>
          <a:prstGeom prst="wedgeRectCallout">
            <a:avLst>
              <a:gd name="adj1" fmla="val 21567"/>
              <a:gd name="adj2" fmla="val 31987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t>lagunage</a:t>
            </a:r>
          </a:p>
        </p:txBody>
      </p:sp>
    </p:spTree>
    <p:extLst>
      <p:ext uri="{BB962C8B-B14F-4D97-AF65-F5344CB8AC3E}">
        <p14:creationId xmlns:p14="http://schemas.microsoft.com/office/powerpoint/2010/main" val="70222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DBB43F2-5F38-453C-B4D6-FA50B44E37D7}" type="slidenum">
              <a:rPr lang="fr-FR" smtClean="0"/>
              <a:t>64</a:t>
            </a:fld>
            <a:endParaRPr lang="fr-FR"/>
          </a:p>
        </p:txBody>
      </p:sp>
      <p:pic>
        <p:nvPicPr>
          <p:cNvPr id="3" name="Image 2"/>
          <p:cNvPicPr>
            <a:picLocks noChangeAspect="1"/>
          </p:cNvPicPr>
          <p:nvPr/>
        </p:nvPicPr>
        <p:blipFill>
          <a:blip r:embed="rId3"/>
          <a:stretch>
            <a:fillRect/>
          </a:stretch>
        </p:blipFill>
        <p:spPr>
          <a:xfrm>
            <a:off x="1847353" y="274638"/>
            <a:ext cx="8368630" cy="3179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4">
            <p14:nvContentPartPr>
              <p14:cNvPr id="4" name="Encre 3"/>
              <p14:cNvContentPartPr/>
              <p14:nvPr/>
            </p14:nvContentPartPr>
            <p14:xfrm>
              <a:off x="3831240" y="2907720"/>
              <a:ext cx="3782160" cy="337320"/>
            </p14:xfrm>
          </p:contentPart>
        </mc:Choice>
        <mc:Fallback xmlns="">
          <p:pic>
            <p:nvPicPr>
              <p:cNvPr id="4" name="Encre 3"/>
              <p:cNvPicPr/>
              <p:nvPr/>
            </p:nvPicPr>
            <p:blipFill>
              <a:blip r:embed="rId5"/>
              <a:stretch>
                <a:fillRect/>
              </a:stretch>
            </p:blipFill>
            <p:spPr>
              <a:xfrm>
                <a:off x="3815400" y="2844360"/>
                <a:ext cx="3813480" cy="464040"/>
              </a:xfrm>
              <a:prstGeom prst="rect">
                <a:avLst/>
              </a:prstGeom>
            </p:spPr>
          </p:pic>
        </mc:Fallback>
      </mc:AlternateContent>
      <p:sp>
        <p:nvSpPr>
          <p:cNvPr id="5" name="ZoneTexte 4"/>
          <p:cNvSpPr txBox="1"/>
          <p:nvPr/>
        </p:nvSpPr>
        <p:spPr>
          <a:xfrm>
            <a:off x="1803740" y="4025293"/>
            <a:ext cx="8724561" cy="646331"/>
          </a:xfrm>
          <a:prstGeom prst="rect">
            <a:avLst/>
          </a:prstGeom>
          <a:noFill/>
        </p:spPr>
        <p:txBody>
          <a:bodyPr wrap="square" rtlCol="0">
            <a:spAutoFit/>
          </a:bodyPr>
          <a:lstStyle/>
          <a:p>
            <a:pPr algn="ctr"/>
            <a:r>
              <a:rPr lang="fr-FR" sz="3600" dirty="0"/>
              <a:t>Soit 500 m3 par heure = 12 000 m3 par jour</a:t>
            </a:r>
          </a:p>
        </p:txBody>
      </p:sp>
      <p:sp>
        <p:nvSpPr>
          <p:cNvPr id="9" name="ZoneTexte 8"/>
          <p:cNvSpPr txBox="1"/>
          <p:nvPr/>
        </p:nvSpPr>
        <p:spPr>
          <a:xfrm>
            <a:off x="2713973" y="5242516"/>
            <a:ext cx="7502010" cy="646331"/>
          </a:xfrm>
          <a:prstGeom prst="rect">
            <a:avLst/>
          </a:prstGeom>
          <a:noFill/>
        </p:spPr>
        <p:txBody>
          <a:bodyPr wrap="square" rtlCol="0">
            <a:spAutoFit/>
          </a:bodyPr>
          <a:lstStyle/>
          <a:p>
            <a:r>
              <a:rPr lang="fr-FR" sz="3600" b="1" dirty="0"/>
              <a:t>… ou 4 piscines olympiques / jour</a:t>
            </a:r>
          </a:p>
        </p:txBody>
      </p:sp>
    </p:spTree>
    <p:extLst>
      <p:ext uri="{BB962C8B-B14F-4D97-AF65-F5344CB8AC3E}">
        <p14:creationId xmlns:p14="http://schemas.microsoft.com/office/powerpoint/2010/main" val="372006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3940" y="45027"/>
            <a:ext cx="8814060" cy="4647426"/>
          </a:xfrm>
          <a:prstGeom prst="rect">
            <a:avLst/>
          </a:prstGeom>
        </p:spPr>
        <p:txBody>
          <a:bodyPr wrap="square">
            <a:spAutoFit/>
          </a:bodyPr>
          <a:lstStyle/>
          <a:p>
            <a:pPr algn="ctr"/>
            <a:r>
              <a:rPr lang="fr-FR" sz="3200" dirty="0">
                <a:solidFill>
                  <a:srgbClr val="000000"/>
                </a:solidFill>
                <a:latin typeface="Arial" panose="020B0604020202020204" pitchFamily="34" charset="0"/>
              </a:rPr>
              <a:t>On estime aujourd’hui qu’une vingtaine d’années sera nécessaire à l’amélioration de la qualité des eaux du réservoir minier, avant un possible arrêt de l’épuration. </a:t>
            </a:r>
            <a:br>
              <a:rPr lang="fr-FR" sz="3200" dirty="0">
                <a:solidFill>
                  <a:srgbClr val="000000"/>
                </a:solidFill>
                <a:latin typeface="Arial" panose="020B0604020202020204" pitchFamily="34" charset="0"/>
              </a:rPr>
            </a:br>
            <a:br>
              <a:rPr lang="fr-FR" sz="3200" dirty="0">
                <a:solidFill>
                  <a:srgbClr val="000000"/>
                </a:solidFill>
                <a:latin typeface="Arial" panose="020B0604020202020204" pitchFamily="34" charset="0"/>
              </a:rPr>
            </a:br>
            <a:r>
              <a:rPr lang="fr-FR" sz="3600" i="1" dirty="0">
                <a:solidFill>
                  <a:srgbClr val="000000"/>
                </a:solidFill>
                <a:latin typeface="Arial" panose="020B0604020202020204" pitchFamily="34" charset="0"/>
              </a:rPr>
              <a:t>Cela ne signifie nullement que l’eau sera potable</a:t>
            </a:r>
            <a:endParaRPr lang="fr-FR" sz="4000" i="1" dirty="0">
              <a:solidFill>
                <a:srgbClr val="000000"/>
              </a:solidFill>
              <a:latin typeface="Arial" panose="020B0604020202020204" pitchFamily="34" charset="0"/>
            </a:endParaRPr>
          </a:p>
          <a:p>
            <a:endParaRPr lang="fr-FR" sz="3200" dirty="0">
              <a:solidFill>
                <a:srgbClr val="000000"/>
              </a:solidFill>
              <a:latin typeface="Arial" panose="020B0604020202020204" pitchFamily="34" charset="0"/>
            </a:endParaRPr>
          </a:p>
          <a:p>
            <a:endParaRPr lang="fr-FR" sz="3200" dirty="0">
              <a:solidFill>
                <a:srgbClr val="000000"/>
              </a:solidFill>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Encre 2"/>
              <p14:cNvContentPartPr/>
              <p14:nvPr/>
            </p14:nvContentPartPr>
            <p14:xfrm>
              <a:off x="6142079" y="890015"/>
              <a:ext cx="3292200" cy="33120"/>
            </p14:xfrm>
          </p:contentPart>
        </mc:Choice>
        <mc:Fallback xmlns="">
          <p:pic>
            <p:nvPicPr>
              <p:cNvPr id="3" name="Encre 2"/>
              <p:cNvPicPr/>
              <p:nvPr/>
            </p:nvPicPr>
            <p:blipFill>
              <a:blip r:embed="rId4"/>
              <a:stretch>
                <a:fillRect/>
              </a:stretch>
            </p:blipFill>
            <p:spPr>
              <a:xfrm>
                <a:off x="6126239" y="826655"/>
                <a:ext cx="33235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Encre 3"/>
              <p14:cNvContentPartPr/>
              <p14:nvPr/>
            </p14:nvContentPartPr>
            <p14:xfrm>
              <a:off x="2101819" y="1316572"/>
              <a:ext cx="7674840" cy="26640"/>
            </p14:xfrm>
          </p:contentPart>
        </mc:Choice>
        <mc:Fallback xmlns="">
          <p:pic>
            <p:nvPicPr>
              <p:cNvPr id="4" name="Encre 3"/>
              <p:cNvPicPr/>
              <p:nvPr/>
            </p:nvPicPr>
            <p:blipFill>
              <a:blip r:embed="rId6"/>
              <a:stretch>
                <a:fillRect/>
              </a:stretch>
            </p:blipFill>
            <p:spPr>
              <a:xfrm>
                <a:off x="2085979" y="1253212"/>
                <a:ext cx="770616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Encre 4"/>
              <p14:cNvContentPartPr/>
              <p14:nvPr/>
            </p14:nvContentPartPr>
            <p14:xfrm>
              <a:off x="3305751" y="1784876"/>
              <a:ext cx="5266976" cy="112811"/>
            </p14:xfrm>
          </p:contentPart>
        </mc:Choice>
        <mc:Fallback xmlns="">
          <p:pic>
            <p:nvPicPr>
              <p:cNvPr id="5" name="Encre 4"/>
              <p:cNvPicPr/>
              <p:nvPr/>
            </p:nvPicPr>
            <p:blipFill>
              <a:blip r:embed="rId8"/>
              <a:stretch>
                <a:fillRect/>
              </a:stretch>
            </p:blipFill>
            <p:spPr>
              <a:xfrm>
                <a:off x="3289910" y="1721442"/>
                <a:ext cx="5298297" cy="239678"/>
              </a:xfrm>
              <a:prstGeom prst="rect">
                <a:avLst/>
              </a:prstGeom>
            </p:spPr>
          </p:pic>
        </mc:Fallback>
      </mc:AlternateContent>
      <p:sp>
        <p:nvSpPr>
          <p:cNvPr id="8" name="Espace réservé du numéro de diapositive 7"/>
          <p:cNvSpPr>
            <a:spLocks noGrp="1"/>
          </p:cNvSpPr>
          <p:nvPr>
            <p:ph type="sldNum" sz="quarter" idx="12"/>
          </p:nvPr>
        </p:nvSpPr>
        <p:spPr/>
        <p:txBody>
          <a:bodyPr/>
          <a:lstStyle/>
          <a:p>
            <a:fld id="{7AA7205A-32C8-4B29-B2D9-1BB3C0E110DB}" type="slidenum">
              <a:rPr lang="fr-FR" smtClean="0"/>
              <a:t>65</a:t>
            </a:fld>
            <a:endParaRPr lang="fr-FR" dirty="0"/>
          </a:p>
        </p:txBody>
      </p:sp>
      <mc:AlternateContent xmlns:mc="http://schemas.openxmlformats.org/markup-compatibility/2006" xmlns:p14="http://schemas.microsoft.com/office/powerpoint/2010/main">
        <mc:Choice Requires="p14">
          <p:contentPart p14:bwMode="auto" r:id="rId9">
            <p14:nvContentPartPr>
              <p14:cNvPr id="11" name="Encre 10"/>
              <p14:cNvContentPartPr/>
              <p14:nvPr/>
            </p14:nvContentPartPr>
            <p14:xfrm>
              <a:off x="6783150" y="415508"/>
              <a:ext cx="2993509" cy="45719"/>
            </p14:xfrm>
          </p:contentPart>
        </mc:Choice>
        <mc:Fallback xmlns="">
          <p:pic>
            <p:nvPicPr>
              <p:cNvPr id="11" name="Encre 10"/>
              <p:cNvPicPr/>
              <p:nvPr/>
            </p:nvPicPr>
            <p:blipFill>
              <a:blip r:embed="rId10"/>
              <a:stretch>
                <a:fillRect/>
              </a:stretch>
            </p:blipFill>
            <p:spPr>
              <a:xfrm>
                <a:off x="6767309" y="351647"/>
                <a:ext cx="3024830" cy="17344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Encre 11"/>
              <p14:cNvContentPartPr/>
              <p14:nvPr/>
            </p14:nvContentPartPr>
            <p14:xfrm>
              <a:off x="2101819" y="864829"/>
              <a:ext cx="5121000" cy="20160"/>
            </p14:xfrm>
          </p:contentPart>
        </mc:Choice>
        <mc:Fallback xmlns="">
          <p:pic>
            <p:nvPicPr>
              <p:cNvPr id="12" name="Encre 11"/>
              <p:cNvPicPr/>
              <p:nvPr/>
            </p:nvPicPr>
            <p:blipFill>
              <a:blip r:embed="rId12"/>
              <a:stretch>
                <a:fillRect/>
              </a:stretch>
            </p:blipFill>
            <p:spPr>
              <a:xfrm>
                <a:off x="2085979" y="801469"/>
                <a:ext cx="515232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Encre 12"/>
              <p14:cNvContentPartPr/>
              <p14:nvPr/>
            </p14:nvContentPartPr>
            <p14:xfrm>
              <a:off x="9551280" y="979560"/>
              <a:ext cx="418320" cy="360"/>
            </p14:xfrm>
          </p:contentPart>
        </mc:Choice>
        <mc:Fallback xmlns="">
          <p:pic>
            <p:nvPicPr>
              <p:cNvPr id="13" name="Encre 12"/>
              <p:cNvPicPr/>
              <p:nvPr/>
            </p:nvPicPr>
            <p:blipFill>
              <a:blip r:embed="rId14"/>
              <a:stretch>
                <a:fillRect/>
              </a:stretch>
            </p:blipFill>
            <p:spPr>
              <a:xfrm>
                <a:off x="9535440" y="916200"/>
                <a:ext cx="449640" cy="127080"/>
              </a:xfrm>
              <a:prstGeom prst="rect">
                <a:avLst/>
              </a:prstGeom>
            </p:spPr>
          </p:pic>
        </mc:Fallback>
      </mc:AlternateContent>
      <p:grpSp>
        <p:nvGrpSpPr>
          <p:cNvPr id="7" name="Groupe 6"/>
          <p:cNvGrpSpPr/>
          <p:nvPr/>
        </p:nvGrpSpPr>
        <p:grpSpPr>
          <a:xfrm>
            <a:off x="1840029" y="3674488"/>
            <a:ext cx="8604103" cy="3046988"/>
            <a:chOff x="-1574047" y="2271444"/>
            <a:chExt cx="9981273" cy="2050694"/>
          </a:xfrm>
        </p:grpSpPr>
        <p:sp>
          <p:nvSpPr>
            <p:cNvPr id="6" name="ZoneTexte 5"/>
            <p:cNvSpPr txBox="1"/>
            <p:nvPr/>
          </p:nvSpPr>
          <p:spPr>
            <a:xfrm>
              <a:off x="-1574047" y="2271444"/>
              <a:ext cx="9981273" cy="2050694"/>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fr-FR" sz="3200" b="1" dirty="0">
                  <a:solidFill>
                    <a:srgbClr val="000000"/>
                  </a:solidFill>
                  <a:latin typeface="Arial" panose="020B0604020202020204" pitchFamily="34" charset="0"/>
                </a:rPr>
                <a:t>                 </a:t>
              </a:r>
            </a:p>
            <a:p>
              <a:pPr algn="just"/>
              <a:r>
                <a:rPr lang="fr-FR" sz="3200" b="1" dirty="0">
                  <a:solidFill>
                    <a:srgbClr val="000000"/>
                  </a:solidFill>
                  <a:latin typeface="Arial" panose="020B0604020202020204" pitchFamily="34" charset="0"/>
                </a:rPr>
                <a:t>                        En revanche</a:t>
              </a:r>
              <a:r>
                <a:rPr lang="fr-FR" sz="3200" dirty="0">
                  <a:solidFill>
                    <a:srgbClr val="000000"/>
                  </a:solidFill>
                  <a:latin typeface="Arial" panose="020B0604020202020204" pitchFamily="34" charset="0"/>
                </a:rPr>
                <a:t>, </a:t>
              </a:r>
              <a:r>
                <a:rPr lang="fr-FR" sz="3200" b="1" dirty="0">
                  <a:solidFill>
                    <a:srgbClr val="000000"/>
                  </a:solidFill>
                  <a:latin typeface="Arial" panose="020B0604020202020204" pitchFamily="34" charset="0"/>
                </a:rPr>
                <a:t>l’activité de     pompage s’impose </a:t>
              </a:r>
              <a:r>
                <a:rPr lang="fr-FR" sz="3200" b="1" dirty="0">
                  <a:solidFill>
                    <a:srgbClr val="FF0000"/>
                  </a:solidFill>
                  <a:latin typeface="Arial" panose="020B0604020202020204" pitchFamily="34" charset="0"/>
                </a:rPr>
                <a:t>pour l’éternité </a:t>
              </a:r>
              <a:r>
                <a:rPr lang="fr-FR" sz="3200" b="1" dirty="0">
                  <a:solidFill>
                    <a:srgbClr val="000000"/>
                  </a:solidFill>
                  <a:latin typeface="Arial" panose="020B0604020202020204" pitchFamily="34" charset="0"/>
                </a:rPr>
                <a:t>afin d’éviter tout risque de remontée des eaux de la nappe phréatique et l’inondation des points bas en surface</a:t>
              </a:r>
            </a:p>
          </p:txBody>
        </p:sp>
        <p:pic>
          <p:nvPicPr>
            <p:cNvPr id="15" name="Image 14"/>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20679" y="2314003"/>
              <a:ext cx="1740391" cy="723506"/>
            </a:xfrm>
            <a:prstGeom prst="rect">
              <a:avLst/>
            </a:prstGeom>
            <a:ln w="38100">
              <a:noFill/>
            </a:ln>
          </p:spPr>
          <p:style>
            <a:lnRef idx="2">
              <a:schemeClr val="accent2"/>
            </a:lnRef>
            <a:fillRef idx="1">
              <a:schemeClr val="lt1"/>
            </a:fillRef>
            <a:effectRef idx="0">
              <a:schemeClr val="accent2"/>
            </a:effectRef>
            <a:fontRef idx="minor">
              <a:schemeClr val="dk1"/>
            </a:fontRef>
          </p:style>
        </p:pic>
      </p:grpSp>
    </p:spTree>
    <p:extLst>
      <p:ext uri="{BB962C8B-B14F-4D97-AF65-F5344CB8AC3E}">
        <p14:creationId xmlns:p14="http://schemas.microsoft.com/office/powerpoint/2010/main" val="204628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90182" y="644005"/>
            <a:ext cx="10359024" cy="2554545"/>
          </a:xfrm>
          <a:prstGeom prst="rect">
            <a:avLst/>
          </a:prstGeom>
          <a:noFill/>
        </p:spPr>
        <p:txBody>
          <a:bodyPr wrap="square" rtlCol="0">
            <a:spAutoFit/>
          </a:bodyPr>
          <a:lstStyle/>
          <a:p>
            <a:endParaRPr lang="fr-FR" sz="4000" dirty="0"/>
          </a:p>
          <a:p>
            <a:r>
              <a:rPr lang="fr-FR" sz="4000" b="1" dirty="0">
                <a:solidFill>
                  <a:srgbClr val="FF0000"/>
                </a:solidFill>
              </a:rPr>
              <a:t>Durant environ 20 ans il faudra dépolluer l’eau </a:t>
            </a:r>
            <a:r>
              <a:rPr lang="fr-FR" sz="4000" dirty="0"/>
              <a:t>, ce qui compromet l’utilisation de la nappe phréatique  en tant que source d’eau potable</a:t>
            </a:r>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66</a:t>
            </a:fld>
            <a:endParaRPr lang="fr-FR" dirty="0"/>
          </a:p>
        </p:txBody>
      </p:sp>
      <p:sp>
        <p:nvSpPr>
          <p:cNvPr id="4" name="ZoneTexte 3"/>
          <p:cNvSpPr txBox="1"/>
          <p:nvPr/>
        </p:nvSpPr>
        <p:spPr>
          <a:xfrm>
            <a:off x="1290182" y="3370592"/>
            <a:ext cx="10063618" cy="1323439"/>
          </a:xfrm>
          <a:prstGeom prst="rect">
            <a:avLst/>
          </a:prstGeom>
          <a:noFill/>
        </p:spPr>
        <p:txBody>
          <a:bodyPr wrap="square" rtlCol="0">
            <a:spAutoFit/>
          </a:bodyPr>
          <a:lstStyle/>
          <a:p>
            <a:r>
              <a:rPr lang="fr-FR" sz="4000" b="1" dirty="0">
                <a:solidFill>
                  <a:srgbClr val="FF0000"/>
                </a:solidFill>
              </a:rPr>
              <a:t>Mais éternellement il faudra « pomper</a:t>
            </a:r>
            <a:r>
              <a:rPr lang="fr-FR" sz="4000" dirty="0">
                <a:solidFill>
                  <a:srgbClr val="FF0000"/>
                </a:solidFill>
              </a:rPr>
              <a:t> » </a:t>
            </a:r>
          </a:p>
          <a:p>
            <a:r>
              <a:rPr lang="fr-FR" sz="4000" dirty="0"/>
              <a:t>pour éviter les inondations…</a:t>
            </a:r>
          </a:p>
        </p:txBody>
      </p:sp>
      <p:sp>
        <p:nvSpPr>
          <p:cNvPr id="5" name="ZoneTexte 4"/>
          <p:cNvSpPr txBox="1"/>
          <p:nvPr/>
        </p:nvSpPr>
        <p:spPr>
          <a:xfrm>
            <a:off x="1612900" y="165101"/>
            <a:ext cx="7810500" cy="769441"/>
          </a:xfrm>
          <a:prstGeom prst="rect">
            <a:avLst/>
          </a:prstGeom>
          <a:noFill/>
        </p:spPr>
        <p:txBody>
          <a:bodyPr wrap="square" rtlCol="0">
            <a:spAutoFit/>
          </a:bodyPr>
          <a:lstStyle/>
          <a:p>
            <a:r>
              <a:rPr lang="fr-FR" sz="4400" i="1"/>
              <a:t>En conclusion nous voyons que</a:t>
            </a:r>
            <a:endParaRPr lang="fr-FR" sz="4400" i="1" dirty="0"/>
          </a:p>
        </p:txBody>
      </p:sp>
      <p:sp>
        <p:nvSpPr>
          <p:cNvPr id="6" name="Rectangle 5"/>
          <p:cNvSpPr/>
          <p:nvPr/>
        </p:nvSpPr>
        <p:spPr>
          <a:xfrm>
            <a:off x="1290182" y="5032911"/>
            <a:ext cx="10058400" cy="1323439"/>
          </a:xfrm>
          <a:prstGeom prst="rect">
            <a:avLst/>
          </a:prstGeom>
        </p:spPr>
        <p:txBody>
          <a:bodyPr wrap="square">
            <a:spAutoFit/>
          </a:bodyPr>
          <a:lstStyle/>
          <a:p>
            <a:r>
              <a:rPr lang="fr-FR" sz="4000" dirty="0"/>
              <a:t>et </a:t>
            </a:r>
            <a:r>
              <a:rPr lang="fr-FR" sz="4000" b="1" dirty="0">
                <a:solidFill>
                  <a:srgbClr val="FF0000"/>
                </a:solidFill>
              </a:rPr>
              <a:t>éternellement il faudra payer </a:t>
            </a:r>
            <a:r>
              <a:rPr lang="fr-FR" sz="4000" dirty="0"/>
              <a:t>pour faire tourner les pompes</a:t>
            </a:r>
          </a:p>
        </p:txBody>
      </p:sp>
    </p:spTree>
    <p:extLst>
      <p:ext uri="{BB962C8B-B14F-4D97-AF65-F5344CB8AC3E}">
        <p14:creationId xmlns:p14="http://schemas.microsoft.com/office/powerpoint/2010/main" val="15615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13985" y="1102290"/>
            <a:ext cx="10639815" cy="4077117"/>
          </a:xfrm>
          <a:prstGeom prst="snip2Diag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7200" b="1" dirty="0">
                <a:ln w="9525">
                  <a:solidFill>
                    <a:schemeClr val="bg1"/>
                  </a:solidFill>
                  <a:prstDash val="solid"/>
                </a:ln>
                <a:effectLst>
                  <a:outerShdw blurRad="12700" dist="38100" dir="2700000" algn="tl" rotWithShape="0">
                    <a:schemeClr val="bg1">
                      <a:lumMod val="50000"/>
                    </a:schemeClr>
                  </a:outerShdw>
                </a:effectLst>
              </a:rPr>
              <a:t>Les risques de pollution de la nappe phréatique par la surface</a:t>
            </a:r>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67</a:t>
            </a:fld>
            <a:endParaRPr lang="fr-FR" dirty="0"/>
          </a:p>
        </p:txBody>
      </p:sp>
    </p:spTree>
    <p:extLst>
      <p:ext uri="{BB962C8B-B14F-4D97-AF65-F5344CB8AC3E}">
        <p14:creationId xmlns:p14="http://schemas.microsoft.com/office/powerpoint/2010/main" val="2931155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89764" y="263006"/>
            <a:ext cx="10264036" cy="3928940"/>
          </a:xfrm>
          <a:prstGeom prst="rect">
            <a:avLst/>
          </a:prstGeom>
        </p:spPr>
      </p:pic>
      <p:sp>
        <p:nvSpPr>
          <p:cNvPr id="3" name="ZoneTexte 2"/>
          <p:cNvSpPr txBox="1"/>
          <p:nvPr/>
        </p:nvSpPr>
        <p:spPr>
          <a:xfrm>
            <a:off x="1287511" y="4735539"/>
            <a:ext cx="9873179" cy="1077218"/>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dirty="0"/>
              <a:t>Dans le bassin houiller le grés vosgien </a:t>
            </a:r>
            <a:br>
              <a:rPr lang="fr-FR" sz="3200" dirty="0"/>
            </a:br>
            <a:r>
              <a:rPr lang="fr-FR" sz="3200" dirty="0"/>
              <a:t>qui contient la nappe phréatique affleure la surface</a:t>
            </a:r>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68</a:t>
            </a:fld>
            <a:endParaRPr lang="fr-FR" dirty="0"/>
          </a:p>
        </p:txBody>
      </p:sp>
      <p:sp>
        <p:nvSpPr>
          <p:cNvPr id="5" name="Rectangle à coins arrondis 4"/>
          <p:cNvSpPr/>
          <p:nvPr/>
        </p:nvSpPr>
        <p:spPr>
          <a:xfrm>
            <a:off x="1287511" y="858416"/>
            <a:ext cx="1763485" cy="513183"/>
          </a:xfrm>
          <a:prstGeom prst="wedgeRoundRectCallout">
            <a:avLst>
              <a:gd name="adj1" fmla="val -7106"/>
              <a:gd name="adj2" fmla="val 287308"/>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BASSIN HOUILLER</a:t>
            </a:r>
          </a:p>
        </p:txBody>
      </p:sp>
      <p:sp>
        <p:nvSpPr>
          <p:cNvPr id="6" name="Rectangle à coins arrondis 4"/>
          <p:cNvSpPr/>
          <p:nvPr/>
        </p:nvSpPr>
        <p:spPr>
          <a:xfrm>
            <a:off x="5598254" y="601824"/>
            <a:ext cx="3012346" cy="513183"/>
          </a:xfrm>
          <a:prstGeom prst="wedgeRoundRectCallout">
            <a:avLst>
              <a:gd name="adj1" fmla="val 51305"/>
              <a:gd name="adj2" fmla="val 400536"/>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Grès vosgien contenant la nappe phréatique</a:t>
            </a:r>
          </a:p>
        </p:txBody>
      </p:sp>
    </p:spTree>
    <p:extLst>
      <p:ext uri="{BB962C8B-B14F-4D97-AF65-F5344CB8AC3E}">
        <p14:creationId xmlns:p14="http://schemas.microsoft.com/office/powerpoint/2010/main" val="36691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97295" y="287333"/>
            <a:ext cx="8788400" cy="1754326"/>
          </a:xfrm>
          <a:prstGeom prst="rect">
            <a:avLst/>
          </a:prstGeom>
          <a:noFill/>
        </p:spPr>
        <p:txBody>
          <a:bodyPr wrap="square" rtlCol="0">
            <a:spAutoFit/>
          </a:bodyPr>
          <a:lstStyle/>
          <a:p>
            <a:r>
              <a:rPr lang="fr-FR" sz="3600" dirty="0"/>
              <a:t>La nappe phréatique est particulièrement exposée à la pollution car il n’y a :</a:t>
            </a:r>
          </a:p>
          <a:p>
            <a:endParaRPr lang="fr-FR" sz="3600" dirty="0"/>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69</a:t>
            </a:fld>
            <a:endParaRPr lang="fr-FR" dirty="0"/>
          </a:p>
        </p:txBody>
      </p:sp>
      <p:grpSp>
        <p:nvGrpSpPr>
          <p:cNvPr id="6" name="Groupe 5"/>
          <p:cNvGrpSpPr/>
          <p:nvPr/>
        </p:nvGrpSpPr>
        <p:grpSpPr>
          <a:xfrm>
            <a:off x="1897295" y="2196774"/>
            <a:ext cx="10294705" cy="4411963"/>
            <a:chOff x="248375" y="2159078"/>
            <a:chExt cx="10294705" cy="4411963"/>
          </a:xfrm>
        </p:grpSpPr>
        <p:sp>
          <p:nvSpPr>
            <p:cNvPr id="3" name="ZoneTexte 2"/>
            <p:cNvSpPr txBox="1"/>
            <p:nvPr/>
          </p:nvSpPr>
          <p:spPr>
            <a:xfrm>
              <a:off x="4626620" y="2878111"/>
              <a:ext cx="5916460" cy="3477875"/>
            </a:xfrm>
            <a:prstGeom prst="rect">
              <a:avLst/>
            </a:prstGeom>
            <a:noFill/>
          </p:spPr>
          <p:txBody>
            <a:bodyPr wrap="square" rtlCol="0">
              <a:spAutoFit/>
            </a:bodyPr>
            <a:lstStyle/>
            <a:p>
              <a:pPr algn="ctr"/>
              <a:r>
                <a:rPr lang="fr-FR" sz="4000" dirty="0"/>
                <a:t> </a:t>
              </a:r>
              <a:r>
                <a:rPr lang="fr-FR" sz="4400" b="1" dirty="0">
                  <a:solidFill>
                    <a:srgbClr val="FF0000"/>
                  </a:solidFill>
                </a:rPr>
                <a:t>aucune </a:t>
              </a:r>
            </a:p>
            <a:p>
              <a:pPr algn="ctr"/>
              <a:r>
                <a:rPr lang="fr-FR" sz="4400" b="1" dirty="0">
                  <a:solidFill>
                    <a:srgbClr val="FF0000"/>
                  </a:solidFill>
                </a:rPr>
                <a:t>couche géologique de protection </a:t>
              </a:r>
            </a:p>
            <a:p>
              <a:pPr algn="ctr"/>
              <a:r>
                <a:rPr lang="fr-FR" sz="4400" b="1" dirty="0">
                  <a:solidFill>
                    <a:srgbClr val="FF0000"/>
                  </a:solidFill>
                </a:rPr>
                <a:t>entre la surface </a:t>
              </a:r>
            </a:p>
            <a:p>
              <a:pPr algn="ctr"/>
              <a:r>
                <a:rPr lang="fr-FR" sz="4400" b="1" dirty="0">
                  <a:solidFill>
                    <a:srgbClr val="FF0000"/>
                  </a:solidFill>
                </a:rPr>
                <a:t>et la nappe</a:t>
              </a:r>
              <a:endParaRPr lang="fr-FR" sz="4000" b="1" dirty="0">
                <a:solidFill>
                  <a:srgbClr val="FF0000"/>
                </a:solidFill>
              </a:endParaRPr>
            </a:p>
          </p:txBody>
        </p:sp>
        <p:pic>
          <p:nvPicPr>
            <p:cNvPr id="5" name="Image 4"/>
            <p:cNvPicPr>
              <a:picLocks noChangeAspect="1"/>
            </p:cNvPicPr>
            <p:nvPr/>
          </p:nvPicPr>
          <p:blipFill>
            <a:blip r:embed="rId3"/>
            <a:stretch>
              <a:fillRect/>
            </a:stretch>
          </p:blipFill>
          <p:spPr>
            <a:xfrm>
              <a:off x="248375" y="2159078"/>
              <a:ext cx="3873918" cy="4411963"/>
            </a:xfrm>
            <a:prstGeom prst="rect">
              <a:avLst/>
            </a:prstGeom>
            <a:ln>
              <a:noFill/>
            </a:ln>
            <a:effectLst>
              <a:outerShdw blurRad="292100" dist="139700" dir="2700000" algn="tl" rotWithShape="0">
                <a:srgbClr val="333333">
                  <a:alpha val="65000"/>
                </a:srgbClr>
              </a:outerShdw>
            </a:effectLst>
          </p:spPr>
        </p:pic>
      </p:grpSp>
      <p:sp>
        <p:nvSpPr>
          <p:cNvPr id="8" name="Bulle narrative : rectangle 7"/>
          <p:cNvSpPr/>
          <p:nvPr/>
        </p:nvSpPr>
        <p:spPr>
          <a:xfrm>
            <a:off x="5493182" y="1675356"/>
            <a:ext cx="2571525" cy="797384"/>
          </a:xfrm>
          <a:prstGeom prst="wedgeRectCallout">
            <a:avLst>
              <a:gd name="adj1" fmla="val -109927"/>
              <a:gd name="adj2" fmla="val 47242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b="1" dirty="0"/>
              <a:t>Nappe phréatique dans le grès</a:t>
            </a:r>
          </a:p>
        </p:txBody>
      </p:sp>
    </p:spTree>
    <p:extLst>
      <p:ext uri="{BB962C8B-B14F-4D97-AF65-F5344CB8AC3E}">
        <p14:creationId xmlns:p14="http://schemas.microsoft.com/office/powerpoint/2010/main" val="35264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3"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500" fill="hold"/>
                                        <p:tgtEl>
                                          <p:spTgt spid="8"/>
                                        </p:tgtEl>
                                        <p:attrNameLst>
                                          <p:attrName>ppt_x</p:attrName>
                                        </p:attrNameLst>
                                      </p:cBhvr>
                                      <p:tavLst>
                                        <p:tav tm="0">
                                          <p:val>
                                            <p:strVal val="1+#ppt_w/2"/>
                                          </p:val>
                                        </p:tav>
                                        <p:tav tm="100000">
                                          <p:val>
                                            <p:strVal val="#ppt_x"/>
                                          </p:val>
                                        </p:tav>
                                      </p:tavLst>
                                    </p:anim>
                                    <p:anim calcmode="lin" valueType="num">
                                      <p:cBhvr additive="base">
                                        <p:cTn id="13"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42719" t="15356" r="31681" b="48122"/>
          <a:stretch/>
        </p:blipFill>
        <p:spPr>
          <a:xfrm>
            <a:off x="654493" y="2586311"/>
            <a:ext cx="10396904" cy="1366259"/>
          </a:xfrm>
          <a:prstGeom prst="rect">
            <a:avLst/>
          </a:prstGeom>
        </p:spPr>
      </p:pic>
      <p:pic>
        <p:nvPicPr>
          <p:cNvPr id="17" name="Image 16"/>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2696158" y="2947920"/>
            <a:ext cx="1643305" cy="632956"/>
          </a:xfrm>
          <a:prstGeom prst="rect">
            <a:avLst/>
          </a:prstGeom>
        </p:spPr>
      </p:pic>
      <p:pic>
        <p:nvPicPr>
          <p:cNvPr id="18" name="Image 17"/>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3827433" y="2892017"/>
            <a:ext cx="1643305" cy="632956"/>
          </a:xfrm>
          <a:prstGeom prst="rect">
            <a:avLst/>
          </a:prstGeom>
        </p:spPr>
      </p:pic>
      <p:pic>
        <p:nvPicPr>
          <p:cNvPr id="19" name="Image 18"/>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5249500" y="2945131"/>
            <a:ext cx="1643305" cy="632956"/>
          </a:xfrm>
          <a:prstGeom prst="rect">
            <a:avLst/>
          </a:prstGeom>
        </p:spPr>
      </p:pic>
      <p:pic>
        <p:nvPicPr>
          <p:cNvPr id="20" name="Image 19"/>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6742780" y="2929122"/>
            <a:ext cx="1643305" cy="632956"/>
          </a:xfrm>
          <a:prstGeom prst="rect">
            <a:avLst/>
          </a:prstGeom>
        </p:spPr>
      </p:pic>
      <p:pic>
        <p:nvPicPr>
          <p:cNvPr id="21" name="Image 20"/>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7493220" y="2886112"/>
            <a:ext cx="1643305" cy="632956"/>
          </a:xfrm>
          <a:prstGeom prst="rect">
            <a:avLst/>
          </a:prstGeom>
        </p:spPr>
      </p:pic>
      <p:pic>
        <p:nvPicPr>
          <p:cNvPr id="22" name="Image 21"/>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6248303" y="2874957"/>
            <a:ext cx="1643305" cy="632956"/>
          </a:xfrm>
          <a:prstGeom prst="rect">
            <a:avLst/>
          </a:prstGeom>
        </p:spPr>
      </p:pic>
      <p:pic>
        <p:nvPicPr>
          <p:cNvPr id="23" name="Image 22"/>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2920803" y="2799671"/>
            <a:ext cx="1576041" cy="632956"/>
          </a:xfrm>
          <a:prstGeom prst="rect">
            <a:avLst/>
          </a:prstGeom>
        </p:spPr>
      </p:pic>
      <p:pic>
        <p:nvPicPr>
          <p:cNvPr id="24" name="Image 23"/>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5099476" y="2897595"/>
            <a:ext cx="1643305" cy="632956"/>
          </a:xfrm>
          <a:prstGeom prst="rect">
            <a:avLst/>
          </a:prstGeom>
        </p:spPr>
      </p:pic>
      <p:pic>
        <p:nvPicPr>
          <p:cNvPr id="28" name="Image 27"/>
          <p:cNvPicPr>
            <a:picLocks noChangeAspect="1"/>
          </p:cNvPicPr>
          <p:nvPr/>
        </p:nvPicPr>
        <p:blipFill rotWithShape="1">
          <a:blip r:embed="rId6">
            <a:duotone>
              <a:prstClr val="black"/>
              <a:schemeClr val="accent2">
                <a:tint val="45000"/>
                <a:satMod val="400000"/>
              </a:schemeClr>
            </a:duotone>
            <a:extLst>
              <a:ext uri="{28A0092B-C50C-407E-A947-70E740481C1C}">
                <a14:useLocalDpi xmlns:a14="http://schemas.microsoft.com/office/drawing/2010/main" val="0"/>
              </a:ext>
            </a:extLst>
          </a:blip>
          <a:srcRect t="31761" r="68042"/>
          <a:stretch/>
        </p:blipFill>
        <p:spPr>
          <a:xfrm>
            <a:off x="713985" y="3967028"/>
            <a:ext cx="10337412" cy="2793367"/>
          </a:xfrm>
          <a:prstGeom prst="rect">
            <a:avLst/>
          </a:prstGeom>
        </p:spPr>
      </p:pic>
      <p:sp>
        <p:nvSpPr>
          <p:cNvPr id="7" name="Rectangle 6"/>
          <p:cNvSpPr/>
          <p:nvPr/>
        </p:nvSpPr>
        <p:spPr>
          <a:xfrm>
            <a:off x="713985" y="3803053"/>
            <a:ext cx="10337412" cy="2977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sp>
        <p:nvSpPr>
          <p:cNvPr id="2" name="Légende : flèche vers le bas 1"/>
          <p:cNvSpPr/>
          <p:nvPr/>
        </p:nvSpPr>
        <p:spPr>
          <a:xfrm>
            <a:off x="7046298" y="292661"/>
            <a:ext cx="3040198" cy="2241148"/>
          </a:xfrm>
          <a:prstGeom prst="downArrowCallout">
            <a:avLst>
              <a:gd name="adj1" fmla="val 11407"/>
              <a:gd name="adj2" fmla="val 14623"/>
              <a:gd name="adj3" fmla="val 25000"/>
              <a:gd name="adj4" fmla="val 24892"/>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dirty="0"/>
              <a:t>Une éponge</a:t>
            </a:r>
          </a:p>
        </p:txBody>
      </p:sp>
      <p:sp>
        <p:nvSpPr>
          <p:cNvPr id="25" name="Légende : flèche vers le bas 24"/>
          <p:cNvSpPr/>
          <p:nvPr/>
        </p:nvSpPr>
        <p:spPr>
          <a:xfrm>
            <a:off x="835067" y="501546"/>
            <a:ext cx="3040198" cy="3282351"/>
          </a:xfrm>
          <a:prstGeom prst="downArrowCallout">
            <a:avLst>
              <a:gd name="adj1" fmla="val 11407"/>
              <a:gd name="adj2" fmla="val 14623"/>
              <a:gd name="adj3" fmla="val 25000"/>
              <a:gd name="adj4" fmla="val 33913"/>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dirty="0"/>
              <a:t>Une plaque de tôle</a:t>
            </a:r>
            <a:br>
              <a:rPr lang="fr-FR" sz="2800" dirty="0"/>
            </a:br>
            <a:r>
              <a:rPr lang="fr-FR" sz="2800" dirty="0"/>
              <a:t>étanche</a:t>
            </a:r>
          </a:p>
        </p:txBody>
      </p:sp>
      <p:sp>
        <p:nvSpPr>
          <p:cNvPr id="3" name="Rectangle : coins arrondis 2"/>
          <p:cNvSpPr/>
          <p:nvPr/>
        </p:nvSpPr>
        <p:spPr>
          <a:xfrm>
            <a:off x="4731480" y="4223459"/>
            <a:ext cx="3033645" cy="5200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3600" dirty="0"/>
              <a:t>Eau sale </a:t>
            </a:r>
          </a:p>
        </p:txBody>
      </p:sp>
      <p:sp>
        <p:nvSpPr>
          <p:cNvPr id="4" name="Espace réservé du numéro de diapositive 3"/>
          <p:cNvSpPr>
            <a:spLocks noGrp="1"/>
          </p:cNvSpPr>
          <p:nvPr>
            <p:ph type="sldNum" sz="quarter" idx="12"/>
          </p:nvPr>
        </p:nvSpPr>
        <p:spPr/>
        <p:txBody>
          <a:bodyPr/>
          <a:lstStyle/>
          <a:p>
            <a:fld id="{4DBB43F2-5F38-453C-B4D6-FA50B44E37D7}" type="slidenum">
              <a:rPr lang="fr-FR" smtClean="0"/>
              <a:t>7</a:t>
            </a:fld>
            <a:endParaRPr lang="fr-FR"/>
          </a:p>
        </p:txBody>
      </p:sp>
      <p:grpSp>
        <p:nvGrpSpPr>
          <p:cNvPr id="10" name="Groupe 9"/>
          <p:cNvGrpSpPr/>
          <p:nvPr/>
        </p:nvGrpSpPr>
        <p:grpSpPr>
          <a:xfrm>
            <a:off x="6364259" y="684120"/>
            <a:ext cx="5057201" cy="2184833"/>
            <a:chOff x="3962460" y="1001438"/>
            <a:chExt cx="5057201" cy="2184833"/>
          </a:xfrm>
        </p:grpSpPr>
        <p:pic>
          <p:nvPicPr>
            <p:cNvPr id="9" name="Image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4587" y="1001438"/>
              <a:ext cx="2515074" cy="1923148"/>
            </a:xfrm>
            <a:prstGeom prst="rect">
              <a:avLst/>
            </a:prstGeom>
          </p:spPr>
        </p:pic>
        <p:sp>
          <p:nvSpPr>
            <p:cNvPr id="5" name="Rectangle : coins arrondis 4"/>
            <p:cNvSpPr/>
            <p:nvPr/>
          </p:nvSpPr>
          <p:spPr>
            <a:xfrm rot="20880185">
              <a:off x="3962460" y="2772842"/>
              <a:ext cx="1803400" cy="4134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2400" b="1" dirty="0"/>
                <a:t>Eau propre</a:t>
              </a:r>
            </a:p>
          </p:txBody>
        </p:sp>
      </p:grpSp>
      <p:sp>
        <p:nvSpPr>
          <p:cNvPr id="8" name="Rectangle : coins arrondis 7"/>
          <p:cNvSpPr/>
          <p:nvPr/>
        </p:nvSpPr>
        <p:spPr>
          <a:xfrm>
            <a:off x="2167004" y="4898429"/>
            <a:ext cx="8091812" cy="1707074"/>
          </a:xfrm>
          <a:prstGeom prst="round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fr-FR" sz="3600" i="1" dirty="0"/>
              <a:t>Il y a une séparation étanche</a:t>
            </a:r>
          </a:p>
          <a:p>
            <a:pPr algn="ctr"/>
            <a:r>
              <a:rPr lang="fr-FR" sz="3600" i="1" dirty="0"/>
              <a:t>Les eaux propres et sales</a:t>
            </a:r>
            <a:br>
              <a:rPr lang="fr-FR" sz="3600" i="1" dirty="0"/>
            </a:br>
            <a:r>
              <a:rPr lang="fr-FR" sz="3600" i="1" dirty="0"/>
              <a:t> ne se mélangent pas</a:t>
            </a:r>
          </a:p>
        </p:txBody>
      </p:sp>
    </p:spTree>
    <p:extLst>
      <p:ext uri="{BB962C8B-B14F-4D97-AF65-F5344CB8AC3E}">
        <p14:creationId xmlns:p14="http://schemas.microsoft.com/office/powerpoint/2010/main" val="15639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3"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42719" t="15356" r="31681" b="48122"/>
          <a:stretch/>
        </p:blipFill>
        <p:spPr>
          <a:xfrm>
            <a:off x="1441418" y="2697585"/>
            <a:ext cx="10004684" cy="2741127"/>
          </a:xfrm>
          <a:prstGeom prst="rect">
            <a:avLst/>
          </a:prstGeom>
        </p:spPr>
      </p:pic>
      <p:pic>
        <p:nvPicPr>
          <p:cNvPr id="9" name="Imag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04034" y="1375808"/>
            <a:ext cx="1956148" cy="1495766"/>
          </a:xfrm>
          <a:prstGeom prst="rect">
            <a:avLst/>
          </a:prstGeom>
        </p:spPr>
      </p:pic>
      <p:pic>
        <p:nvPicPr>
          <p:cNvPr id="17" name="Image 16"/>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2696158" y="2947920"/>
            <a:ext cx="1643305" cy="632956"/>
          </a:xfrm>
          <a:prstGeom prst="rect">
            <a:avLst/>
          </a:prstGeom>
        </p:spPr>
      </p:pic>
      <p:pic>
        <p:nvPicPr>
          <p:cNvPr id="18" name="Image 17"/>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3884952" y="2901961"/>
            <a:ext cx="1643305" cy="632956"/>
          </a:xfrm>
          <a:prstGeom prst="rect">
            <a:avLst/>
          </a:prstGeom>
        </p:spPr>
      </p:pic>
      <p:pic>
        <p:nvPicPr>
          <p:cNvPr id="19" name="Image 18"/>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5249500" y="2945131"/>
            <a:ext cx="1643305" cy="632956"/>
          </a:xfrm>
          <a:prstGeom prst="rect">
            <a:avLst/>
          </a:prstGeom>
        </p:spPr>
      </p:pic>
      <p:pic>
        <p:nvPicPr>
          <p:cNvPr id="20" name="Image 19"/>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6742780" y="2929122"/>
            <a:ext cx="1643305" cy="632956"/>
          </a:xfrm>
          <a:prstGeom prst="rect">
            <a:avLst/>
          </a:prstGeom>
        </p:spPr>
      </p:pic>
      <p:pic>
        <p:nvPicPr>
          <p:cNvPr id="21" name="Image 20"/>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7493219" y="2886113"/>
            <a:ext cx="1796532" cy="691975"/>
          </a:xfrm>
          <a:prstGeom prst="rect">
            <a:avLst/>
          </a:prstGeom>
        </p:spPr>
      </p:pic>
      <p:pic>
        <p:nvPicPr>
          <p:cNvPr id="22" name="Image 21"/>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6248303" y="2874957"/>
            <a:ext cx="1643305" cy="632956"/>
          </a:xfrm>
          <a:prstGeom prst="rect">
            <a:avLst/>
          </a:prstGeom>
        </p:spPr>
      </p:pic>
      <p:pic>
        <p:nvPicPr>
          <p:cNvPr id="23" name="Image 22"/>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2308835" y="2799671"/>
            <a:ext cx="2255274" cy="632956"/>
          </a:xfrm>
          <a:prstGeom prst="rect">
            <a:avLst/>
          </a:prstGeom>
        </p:spPr>
      </p:pic>
      <p:pic>
        <p:nvPicPr>
          <p:cNvPr id="24" name="Image 23"/>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5060956" y="2983343"/>
            <a:ext cx="1643305" cy="632956"/>
          </a:xfrm>
          <a:prstGeom prst="rect">
            <a:avLst/>
          </a:prstGeom>
        </p:spPr>
      </p:pic>
      <p:pic>
        <p:nvPicPr>
          <p:cNvPr id="30" name="Imag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1426" y="1329120"/>
            <a:ext cx="902243" cy="1393964"/>
          </a:xfrm>
          <a:prstGeom prst="rect">
            <a:avLst/>
          </a:prstGeom>
        </p:spPr>
      </p:pic>
      <p:sp>
        <p:nvSpPr>
          <p:cNvPr id="31" name="Rectangle 30"/>
          <p:cNvSpPr/>
          <p:nvPr/>
        </p:nvSpPr>
        <p:spPr>
          <a:xfrm>
            <a:off x="2349485" y="2618033"/>
            <a:ext cx="126035" cy="70276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a:ln w="22225">
                <a:solidFill>
                  <a:schemeClr val="accent2"/>
                </a:solidFill>
                <a:prstDash val="solid"/>
              </a:ln>
              <a:solidFill>
                <a:schemeClr val="accent2">
                  <a:lumMod val="40000"/>
                  <a:lumOff val="60000"/>
                </a:schemeClr>
              </a:solidFill>
            </a:endParaRPr>
          </a:p>
        </p:txBody>
      </p:sp>
      <p:sp>
        <p:nvSpPr>
          <p:cNvPr id="5" name="Rectangle : coins arrondis 4"/>
          <p:cNvSpPr/>
          <p:nvPr/>
        </p:nvSpPr>
        <p:spPr>
          <a:xfrm>
            <a:off x="716870" y="5703580"/>
            <a:ext cx="11010378" cy="609600"/>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fr-FR" sz="4000" b="1" dirty="0"/>
              <a:t>Les polluants sont plus concentrés en surface</a:t>
            </a:r>
          </a:p>
        </p:txBody>
      </p:sp>
      <p:pic>
        <p:nvPicPr>
          <p:cNvPr id="12" name="Image 1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9173"/>
          <a:stretch/>
        </p:blipFill>
        <p:spPr>
          <a:xfrm>
            <a:off x="4428921" y="-2144"/>
            <a:ext cx="3819860" cy="2721592"/>
          </a:xfrm>
          <a:prstGeom prst="rect">
            <a:avLst/>
          </a:prstGeom>
        </p:spPr>
      </p:pic>
      <p:sp>
        <p:nvSpPr>
          <p:cNvPr id="13" name="Flèche : virage 12"/>
          <p:cNvSpPr/>
          <p:nvPr/>
        </p:nvSpPr>
        <p:spPr>
          <a:xfrm rot="5400000">
            <a:off x="5741637" y="2688397"/>
            <a:ext cx="960844" cy="906457"/>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Espace réservé du numéro de diapositive 1"/>
          <p:cNvSpPr>
            <a:spLocks noGrp="1"/>
          </p:cNvSpPr>
          <p:nvPr>
            <p:ph type="sldNum" sz="quarter" idx="12"/>
          </p:nvPr>
        </p:nvSpPr>
        <p:spPr/>
        <p:txBody>
          <a:bodyPr/>
          <a:lstStyle/>
          <a:p>
            <a:fld id="{4DBB43F2-5F38-453C-B4D6-FA50B44E37D7}" type="slidenum">
              <a:rPr lang="fr-FR" smtClean="0"/>
              <a:t>70</a:t>
            </a:fld>
            <a:endParaRPr lang="fr-FR"/>
          </a:p>
        </p:txBody>
      </p:sp>
      <mc:AlternateContent xmlns:mc="http://schemas.openxmlformats.org/markup-compatibility/2006" xmlns:p14="http://schemas.microsoft.com/office/powerpoint/2010/main">
        <mc:Choice Requires="p14">
          <p:contentPart p14:bwMode="auto" r:id="rId9">
            <p14:nvContentPartPr>
              <p14:cNvPr id="3" name="Encre 2"/>
              <p14:cNvContentPartPr/>
              <p14:nvPr/>
            </p14:nvContentPartPr>
            <p14:xfrm>
              <a:off x="6507879" y="2749662"/>
              <a:ext cx="1664640" cy="379440"/>
            </p14:xfrm>
          </p:contentPart>
        </mc:Choice>
        <mc:Fallback xmlns="">
          <p:pic>
            <p:nvPicPr>
              <p:cNvPr id="3" name="Encre 2"/>
              <p:cNvPicPr/>
              <p:nvPr/>
            </p:nvPicPr>
            <p:blipFill>
              <a:blip r:embed="rId11"/>
              <a:stretch>
                <a:fillRect/>
              </a:stretch>
            </p:blipFill>
            <p:spPr>
              <a:xfrm>
                <a:off x="6492039" y="2686302"/>
                <a:ext cx="1695960" cy="506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 name="Encre 3"/>
              <p14:cNvContentPartPr/>
              <p14:nvPr/>
            </p14:nvContentPartPr>
            <p14:xfrm>
              <a:off x="6443760" y="3023640"/>
              <a:ext cx="360" cy="10800"/>
            </p14:xfrm>
          </p:contentPart>
        </mc:Choice>
        <mc:Fallback xmlns="">
          <p:pic>
            <p:nvPicPr>
              <p:cNvPr id="4" name="Encre 3"/>
              <p:cNvPicPr/>
              <p:nvPr/>
            </p:nvPicPr>
            <p:blipFill>
              <a:blip r:embed="rId13"/>
              <a:stretch>
                <a:fillRect/>
              </a:stretch>
            </p:blipFill>
            <p:spPr>
              <a:xfrm>
                <a:off x="6427920" y="2960280"/>
                <a:ext cx="3168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Encre 7"/>
              <p14:cNvContentPartPr/>
              <p14:nvPr/>
            </p14:nvContentPartPr>
            <p14:xfrm>
              <a:off x="6296160" y="3044520"/>
              <a:ext cx="432360" cy="390240"/>
            </p14:xfrm>
          </p:contentPart>
        </mc:Choice>
        <mc:Fallback xmlns="">
          <p:pic>
            <p:nvPicPr>
              <p:cNvPr id="8" name="Encre 7"/>
              <p:cNvPicPr/>
              <p:nvPr/>
            </p:nvPicPr>
            <p:blipFill>
              <a:blip r:embed="rId15"/>
              <a:stretch>
                <a:fillRect/>
              </a:stretch>
            </p:blipFill>
            <p:spPr>
              <a:xfrm>
                <a:off x="6280320" y="2981160"/>
                <a:ext cx="46368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Encre 9"/>
              <p14:cNvContentPartPr/>
              <p14:nvPr/>
            </p14:nvContentPartPr>
            <p14:xfrm>
              <a:off x="3524085" y="2850551"/>
              <a:ext cx="2433960" cy="74160"/>
            </p14:xfrm>
          </p:contentPart>
        </mc:Choice>
        <mc:Fallback xmlns="">
          <p:pic>
            <p:nvPicPr>
              <p:cNvPr id="10" name="Encre 9"/>
              <p:cNvPicPr/>
              <p:nvPr/>
            </p:nvPicPr>
            <p:blipFill>
              <a:blip r:embed="rId17"/>
              <a:stretch>
                <a:fillRect/>
              </a:stretch>
            </p:blipFill>
            <p:spPr>
              <a:xfrm>
                <a:off x="3508245" y="2787191"/>
                <a:ext cx="246528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Encre 10"/>
              <p14:cNvContentPartPr/>
              <p14:nvPr/>
            </p14:nvContentPartPr>
            <p14:xfrm>
              <a:off x="6591640" y="2675948"/>
              <a:ext cx="1580400" cy="168840"/>
            </p14:xfrm>
          </p:contentPart>
        </mc:Choice>
        <mc:Fallback xmlns="">
          <p:pic>
            <p:nvPicPr>
              <p:cNvPr id="11" name="Encre 10"/>
              <p:cNvPicPr/>
              <p:nvPr/>
            </p:nvPicPr>
            <p:blipFill>
              <a:blip r:embed="rId19"/>
              <a:stretch>
                <a:fillRect/>
              </a:stretch>
            </p:blipFill>
            <p:spPr>
              <a:xfrm>
                <a:off x="6575800" y="2612588"/>
                <a:ext cx="161172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Encre 13"/>
              <p14:cNvContentPartPr/>
              <p14:nvPr/>
            </p14:nvContentPartPr>
            <p14:xfrm>
              <a:off x="3388800" y="2810618"/>
              <a:ext cx="2402280" cy="135174"/>
            </p14:xfrm>
          </p:contentPart>
        </mc:Choice>
        <mc:Fallback xmlns="">
          <p:pic>
            <p:nvPicPr>
              <p:cNvPr id="14" name="Encre 13"/>
              <p:cNvPicPr/>
              <p:nvPr/>
            </p:nvPicPr>
            <p:blipFill>
              <a:blip r:embed="rId21"/>
              <a:stretch>
                <a:fillRect/>
              </a:stretch>
            </p:blipFill>
            <p:spPr>
              <a:xfrm>
                <a:off x="3372960" y="2747345"/>
                <a:ext cx="243360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Encre 14"/>
              <p14:cNvContentPartPr/>
              <p14:nvPr/>
            </p14:nvContentPartPr>
            <p14:xfrm>
              <a:off x="6404619" y="2756247"/>
              <a:ext cx="2833920" cy="263520"/>
            </p14:xfrm>
          </p:contentPart>
        </mc:Choice>
        <mc:Fallback xmlns="">
          <p:pic>
            <p:nvPicPr>
              <p:cNvPr id="15" name="Encre 14"/>
              <p:cNvPicPr/>
              <p:nvPr/>
            </p:nvPicPr>
            <p:blipFill>
              <a:blip r:embed="rId23"/>
              <a:stretch>
                <a:fillRect/>
              </a:stretch>
            </p:blipFill>
            <p:spPr>
              <a:xfrm>
                <a:off x="6388779" y="2692887"/>
                <a:ext cx="2865240" cy="390240"/>
              </a:xfrm>
              <a:prstGeom prst="rect">
                <a:avLst/>
              </a:prstGeom>
            </p:spPr>
          </p:pic>
        </mc:Fallback>
      </mc:AlternateContent>
      <p:sp>
        <p:nvSpPr>
          <p:cNvPr id="16" name="Bulle narrative : rectangle à coins arrondis 15"/>
          <p:cNvSpPr/>
          <p:nvPr/>
        </p:nvSpPr>
        <p:spPr>
          <a:xfrm>
            <a:off x="1515649" y="139700"/>
            <a:ext cx="4275431" cy="520700"/>
          </a:xfrm>
          <a:prstGeom prst="wedgeRoundRectCallout">
            <a:avLst>
              <a:gd name="adj1" fmla="val 2638"/>
              <a:gd name="adj2" fmla="val 456783"/>
              <a:gd name="adj3" fmla="val 16667"/>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fr-FR" sz="2400" b="1" dirty="0"/>
              <a:t>Pollution chimique de surface</a:t>
            </a:r>
          </a:p>
        </p:txBody>
      </p:sp>
      <p:pic>
        <p:nvPicPr>
          <p:cNvPr id="34" name="Image 33"/>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8981518" y="2901948"/>
            <a:ext cx="1796532" cy="691975"/>
          </a:xfrm>
          <a:prstGeom prst="rect">
            <a:avLst/>
          </a:prstGeom>
        </p:spPr>
      </p:pic>
      <p:pic>
        <p:nvPicPr>
          <p:cNvPr id="36" name="Image 35"/>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1546615" y="2844788"/>
            <a:ext cx="1796532" cy="691975"/>
          </a:xfrm>
          <a:prstGeom prst="rect">
            <a:avLst/>
          </a:prstGeom>
        </p:spPr>
      </p:pic>
      <p:sp>
        <p:nvSpPr>
          <p:cNvPr id="38" name="Rectangle 37"/>
          <p:cNvSpPr/>
          <p:nvPr/>
        </p:nvSpPr>
        <p:spPr>
          <a:xfrm>
            <a:off x="1441418" y="4366905"/>
            <a:ext cx="10011067" cy="1114816"/>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5422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5"/>
                                        </p:tgtEl>
                                      </p:cBhvr>
                                    </p:animEffect>
                                    <p:animScale>
                                      <p:cBhvr>
                                        <p:cTn id="10" dur="250" autoRev="1" fill="hold"/>
                                        <p:tgtEl>
                                          <p:spTgt spid="15"/>
                                        </p:tgtEl>
                                      </p:cBhvr>
                                      <p:by x="105000" y="105000"/>
                                    </p:animScale>
                                  </p:childTnLst>
                                </p:cTn>
                              </p:par>
                            </p:childTnLst>
                          </p:cTn>
                        </p:par>
                        <p:par>
                          <p:cTn id="11" fill="hold">
                            <p:stCondLst>
                              <p:cond delay="500"/>
                            </p:stCondLst>
                            <p:childTnLst>
                              <p:par>
                                <p:cTn id="12" presetID="27" presetClass="emph" presetSubtype="0" repeatCount="indefinite" fill="remove" grpId="0" nodeType="afterEffect">
                                  <p:stCondLst>
                                    <p:cond delay="0"/>
                                  </p:stCondLst>
                                  <p:childTnLst>
                                    <p:animClr clrSpc="rgb" dir="cw">
                                      <p:cBhvr override="childStyle">
                                        <p:cTn id="13" dur="250" autoRev="1" fill="remove"/>
                                        <p:tgtEl>
                                          <p:spTgt spid="13"/>
                                        </p:tgtEl>
                                        <p:attrNameLst>
                                          <p:attrName>style.color</p:attrName>
                                        </p:attrNameLst>
                                      </p:cBhvr>
                                      <p:to>
                                        <a:schemeClr val="bg1"/>
                                      </p:to>
                                    </p:animClr>
                                    <p:animClr clrSpc="rgb" dir="cw">
                                      <p:cBhvr>
                                        <p:cTn id="14" dur="250" autoRev="1" fill="remove"/>
                                        <p:tgtEl>
                                          <p:spTgt spid="13"/>
                                        </p:tgtEl>
                                        <p:attrNameLst>
                                          <p:attrName>fillcolor</p:attrName>
                                        </p:attrNameLst>
                                      </p:cBhvr>
                                      <p:to>
                                        <a:schemeClr val="bg1"/>
                                      </p:to>
                                    </p:animClr>
                                    <p:set>
                                      <p:cBhvr>
                                        <p:cTn id="15" dur="250" autoRev="1" fill="remove"/>
                                        <p:tgtEl>
                                          <p:spTgt spid="13"/>
                                        </p:tgtEl>
                                        <p:attrNameLst>
                                          <p:attrName>fill.type</p:attrName>
                                        </p:attrNameLst>
                                      </p:cBhvr>
                                      <p:to>
                                        <p:strVal val="solid"/>
                                      </p:to>
                                    </p:set>
                                    <p:set>
                                      <p:cBhvr>
                                        <p:cTn id="16" dur="250" autoRev="1" fill="remove"/>
                                        <p:tgtEl>
                                          <p:spTgt spid="13"/>
                                        </p:tgtEl>
                                        <p:attrNameLst>
                                          <p:attrName>fill.on</p:attrName>
                                        </p:attrNameLst>
                                      </p:cBhvr>
                                      <p:to>
                                        <p:strVal val="true"/>
                                      </p:to>
                                    </p:set>
                                  </p:childTnLst>
                                </p:cTn>
                              </p:par>
                              <p:par>
                                <p:cTn id="17" presetID="26" presetClass="emph" presetSubtype="0" fill="hold" nodeType="with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22812" y="1418687"/>
            <a:ext cx="10701550" cy="3170099"/>
          </a:xfrm>
          <a:prstGeom prst="rect">
            <a:avLst/>
          </a:prstGeom>
          <a:noFill/>
        </p:spPr>
        <p:txBody>
          <a:bodyPr wrap="square" rtlCol="0">
            <a:spAutoFit/>
          </a:bodyPr>
          <a:lstStyle/>
          <a:p>
            <a:endParaRPr lang="fr-FR" sz="4000" dirty="0"/>
          </a:p>
          <a:p>
            <a:pPr marL="285750" indent="-285750">
              <a:buFont typeface="Wingdings" panose="05000000000000000000" pitchFamily="2" charset="2"/>
              <a:buChar char="Ø"/>
            </a:pPr>
            <a:r>
              <a:rPr lang="fr-FR" sz="4000" dirty="0"/>
              <a:t>des sols souillés ou par des de polluants stockés sur d’anciens sites industriels</a:t>
            </a:r>
          </a:p>
          <a:p>
            <a:pPr marL="285750" indent="-285750">
              <a:buFont typeface="Wingdings" panose="05000000000000000000" pitchFamily="2" charset="2"/>
              <a:buChar char="Ø"/>
            </a:pPr>
            <a:endParaRPr lang="fr-FR" sz="4000" dirty="0"/>
          </a:p>
          <a:p>
            <a:pPr marL="285750" indent="-285750">
              <a:buFont typeface="Wingdings" panose="05000000000000000000" pitchFamily="2" charset="2"/>
              <a:buChar char="Ø"/>
            </a:pPr>
            <a:endParaRPr lang="fr-FR" sz="4000" dirty="0"/>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71</a:t>
            </a:fld>
            <a:endParaRPr lang="fr-FR" dirty="0"/>
          </a:p>
        </p:txBody>
      </p:sp>
      <p:sp>
        <p:nvSpPr>
          <p:cNvPr id="4" name="ZoneTexte 3"/>
          <p:cNvSpPr txBox="1"/>
          <p:nvPr/>
        </p:nvSpPr>
        <p:spPr>
          <a:xfrm>
            <a:off x="389237" y="530095"/>
            <a:ext cx="11599101" cy="646331"/>
          </a:xfrm>
          <a:prstGeom prst="rect">
            <a:avLst/>
          </a:prstGeom>
          <a:noFill/>
        </p:spPr>
        <p:txBody>
          <a:bodyPr wrap="square" rtlCol="0">
            <a:spAutoFit/>
          </a:bodyPr>
          <a:lstStyle/>
          <a:p>
            <a:r>
              <a:rPr lang="fr-FR" sz="3600" dirty="0"/>
              <a:t>La nappe phréatique peut être polluée depuis la surface par :</a:t>
            </a:r>
          </a:p>
        </p:txBody>
      </p:sp>
      <p:sp>
        <p:nvSpPr>
          <p:cNvPr id="5" name="ZoneTexte 4"/>
          <p:cNvSpPr txBox="1"/>
          <p:nvPr/>
        </p:nvSpPr>
        <p:spPr>
          <a:xfrm>
            <a:off x="1022812" y="3927067"/>
            <a:ext cx="10876914" cy="1323439"/>
          </a:xfrm>
          <a:prstGeom prst="rect">
            <a:avLst/>
          </a:prstGeom>
          <a:noFill/>
        </p:spPr>
        <p:txBody>
          <a:bodyPr wrap="square" rtlCol="0">
            <a:spAutoFit/>
          </a:bodyPr>
          <a:lstStyle/>
          <a:p>
            <a:pPr marL="285750" indent="-285750">
              <a:buFont typeface="Wingdings" panose="05000000000000000000" pitchFamily="2" charset="2"/>
              <a:buChar char="Ø"/>
            </a:pPr>
            <a:r>
              <a:rPr lang="fr-FR" sz="4000" dirty="0"/>
              <a:t>des rejets industriels volontaires ou accidentels ou par des débordements de cours d’eau pollués</a:t>
            </a:r>
          </a:p>
        </p:txBody>
      </p:sp>
    </p:spTree>
    <p:extLst>
      <p:ext uri="{BB962C8B-B14F-4D97-AF65-F5344CB8AC3E}">
        <p14:creationId xmlns:p14="http://schemas.microsoft.com/office/powerpoint/2010/main" val="201882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ulle narrative : rectangle 9"/>
          <p:cNvSpPr/>
          <p:nvPr/>
        </p:nvSpPr>
        <p:spPr>
          <a:xfrm>
            <a:off x="8550168" y="2755118"/>
            <a:ext cx="903889" cy="374338"/>
          </a:xfrm>
          <a:prstGeom prst="wedgeRectCallout">
            <a:avLst>
              <a:gd name="adj1" fmla="val -182617"/>
              <a:gd name="adj2" fmla="val 3251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carrière</a:t>
            </a:r>
          </a:p>
        </p:txBody>
      </p:sp>
      <p:sp>
        <p:nvSpPr>
          <p:cNvPr id="15" name="ZoneTexte 14"/>
          <p:cNvSpPr txBox="1"/>
          <p:nvPr/>
        </p:nvSpPr>
        <p:spPr>
          <a:xfrm>
            <a:off x="2362200" y="292101"/>
            <a:ext cx="7848600" cy="58477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3200" dirty="0"/>
              <a:t>Quelques sources de pollution sans frontières</a:t>
            </a:r>
          </a:p>
        </p:txBody>
      </p:sp>
      <p:sp>
        <p:nvSpPr>
          <p:cNvPr id="2" name="Espace réservé du numéro de diapositive 1"/>
          <p:cNvSpPr>
            <a:spLocks noGrp="1"/>
          </p:cNvSpPr>
          <p:nvPr>
            <p:ph type="sldNum" sz="quarter" idx="12"/>
          </p:nvPr>
        </p:nvSpPr>
        <p:spPr/>
        <p:txBody>
          <a:bodyPr/>
          <a:lstStyle/>
          <a:p>
            <a:fld id="{4DBB43F2-5F38-453C-B4D6-FA50B44E37D7}" type="slidenum">
              <a:rPr lang="fr-FR" smtClean="0"/>
              <a:t>72</a:t>
            </a:fld>
            <a:endParaRPr lang="fr-FR"/>
          </a:p>
        </p:txBody>
      </p:sp>
      <p:grpSp>
        <p:nvGrpSpPr>
          <p:cNvPr id="19" name="Groupe 18"/>
          <p:cNvGrpSpPr/>
          <p:nvPr/>
        </p:nvGrpSpPr>
        <p:grpSpPr>
          <a:xfrm>
            <a:off x="1524000" y="1084847"/>
            <a:ext cx="9144000" cy="4738624"/>
            <a:chOff x="1524000" y="1084847"/>
            <a:chExt cx="9144000" cy="4738624"/>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84847"/>
              <a:ext cx="9144000" cy="4738624"/>
            </a:xfrm>
            <a:prstGeom prst="rect">
              <a:avLst/>
            </a:prstGeom>
          </p:spPr>
        </p:pic>
        <p:sp>
          <p:nvSpPr>
            <p:cNvPr id="4" name="Bulle narrative : rectangle 3"/>
            <p:cNvSpPr/>
            <p:nvPr/>
          </p:nvSpPr>
          <p:spPr>
            <a:xfrm>
              <a:off x="1941786" y="3570891"/>
              <a:ext cx="1182414" cy="370489"/>
            </a:xfrm>
            <a:prstGeom prst="wedgeRectCallout">
              <a:avLst>
                <a:gd name="adj1" fmla="val -6833"/>
                <a:gd name="adj2" fmla="val 30079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Plate forme chimique</a:t>
              </a:r>
            </a:p>
          </p:txBody>
        </p:sp>
        <p:sp>
          <p:nvSpPr>
            <p:cNvPr id="6" name="Bulle narrative : rectangle 5"/>
            <p:cNvSpPr/>
            <p:nvPr/>
          </p:nvSpPr>
          <p:spPr>
            <a:xfrm>
              <a:off x="3024353" y="4362114"/>
              <a:ext cx="903889" cy="351777"/>
            </a:xfrm>
            <a:prstGeom prst="wedgeRectCallout">
              <a:avLst>
                <a:gd name="adj1" fmla="val -82326"/>
                <a:gd name="adj2" fmla="val 5043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Cokerie</a:t>
              </a:r>
            </a:p>
          </p:txBody>
        </p:sp>
        <p:sp>
          <p:nvSpPr>
            <p:cNvPr id="7" name="Bulle narrative : rectangle 6"/>
            <p:cNvSpPr/>
            <p:nvPr/>
          </p:nvSpPr>
          <p:spPr>
            <a:xfrm>
              <a:off x="2992821" y="4966616"/>
              <a:ext cx="1179786" cy="370012"/>
            </a:xfrm>
            <a:prstGeom prst="wedgeRectCallout">
              <a:avLst>
                <a:gd name="adj1" fmla="val -97573"/>
                <a:gd name="adj2" fmla="val -1377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Centrale à charbon</a:t>
              </a:r>
            </a:p>
          </p:txBody>
        </p:sp>
        <p:sp>
          <p:nvSpPr>
            <p:cNvPr id="8" name="Bulle narrative : rectangle 7"/>
            <p:cNvSpPr/>
            <p:nvPr/>
          </p:nvSpPr>
          <p:spPr>
            <a:xfrm>
              <a:off x="6574222" y="3765491"/>
              <a:ext cx="903889" cy="351777"/>
            </a:xfrm>
            <a:prstGeom prst="wedgeRectCallout">
              <a:avLst>
                <a:gd name="adj1" fmla="val -82326"/>
                <a:gd name="adj2" fmla="val 5043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Cokerie</a:t>
              </a:r>
            </a:p>
          </p:txBody>
        </p:sp>
        <p:sp>
          <p:nvSpPr>
            <p:cNvPr id="9" name="Bulle narrative : rectangle 8"/>
            <p:cNvSpPr/>
            <p:nvPr/>
          </p:nvSpPr>
          <p:spPr>
            <a:xfrm>
              <a:off x="4614043" y="3186043"/>
              <a:ext cx="903889" cy="351777"/>
            </a:xfrm>
            <a:prstGeom prst="wedgeRectCallout">
              <a:avLst>
                <a:gd name="adj1" fmla="val -84070"/>
                <a:gd name="adj2" fmla="val 37536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carrière</a:t>
              </a:r>
            </a:p>
          </p:txBody>
        </p:sp>
        <p:sp>
          <p:nvSpPr>
            <p:cNvPr id="11" name="Bulle narrative : rectangle 10"/>
            <p:cNvSpPr/>
            <p:nvPr/>
          </p:nvSpPr>
          <p:spPr>
            <a:xfrm>
              <a:off x="6813332" y="2167548"/>
              <a:ext cx="903889" cy="374338"/>
            </a:xfrm>
            <a:prstGeom prst="wedgeRectCallout">
              <a:avLst>
                <a:gd name="adj1" fmla="val -135524"/>
                <a:gd name="adj2" fmla="val 11042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Dépôt</a:t>
              </a:r>
            </a:p>
            <a:p>
              <a:pPr algn="ctr"/>
              <a:r>
                <a:rPr lang="fr-FR" sz="1400" dirty="0"/>
                <a:t>schiste</a:t>
              </a:r>
            </a:p>
          </p:txBody>
        </p:sp>
        <p:sp>
          <p:nvSpPr>
            <p:cNvPr id="12" name="Bulle narrative : rectangle 11"/>
            <p:cNvSpPr/>
            <p:nvPr/>
          </p:nvSpPr>
          <p:spPr>
            <a:xfrm>
              <a:off x="3991304" y="1632303"/>
              <a:ext cx="1340069" cy="535245"/>
            </a:xfrm>
            <a:prstGeom prst="wedgeRectCallout">
              <a:avLst>
                <a:gd name="adj1" fmla="val 68077"/>
                <a:gd name="adj2" fmla="val 1757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Dépôt ordures </a:t>
              </a:r>
              <a:r>
                <a:rPr lang="fr-FR" sz="1400" dirty="0" err="1"/>
                <a:t>Welsen</a:t>
              </a:r>
              <a:endParaRPr lang="fr-FR" sz="1400" dirty="0"/>
            </a:p>
          </p:txBody>
        </p:sp>
        <p:sp>
          <p:nvSpPr>
            <p:cNvPr id="13" name="Bulle narrative : rectangle 12"/>
            <p:cNvSpPr/>
            <p:nvPr/>
          </p:nvSpPr>
          <p:spPr>
            <a:xfrm>
              <a:off x="8550167" y="1980378"/>
              <a:ext cx="903889" cy="374338"/>
            </a:xfrm>
            <a:prstGeom prst="wedgeRectCallout">
              <a:avLst>
                <a:gd name="adj1" fmla="val -135524"/>
                <a:gd name="adj2" fmla="val 11042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Dépôt</a:t>
              </a:r>
            </a:p>
            <a:p>
              <a:pPr algn="ctr"/>
              <a:r>
                <a:rPr lang="fr-FR" sz="1400" dirty="0"/>
                <a:t>De laitier</a:t>
              </a:r>
            </a:p>
          </p:txBody>
        </p:sp>
        <p:sp>
          <p:nvSpPr>
            <p:cNvPr id="14" name="Bulle narrative : rectangle 13"/>
            <p:cNvSpPr/>
            <p:nvPr/>
          </p:nvSpPr>
          <p:spPr>
            <a:xfrm>
              <a:off x="5641429" y="4713890"/>
              <a:ext cx="903889" cy="374338"/>
            </a:xfrm>
            <a:prstGeom prst="wedgeRectCallout">
              <a:avLst>
                <a:gd name="adj1" fmla="val -187850"/>
                <a:gd name="adj2" fmla="val -4540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Dépôt</a:t>
              </a:r>
            </a:p>
            <a:p>
              <a:pPr algn="ctr"/>
              <a:r>
                <a:rPr lang="fr-FR" sz="1400" dirty="0"/>
                <a:t>schiste</a:t>
              </a:r>
            </a:p>
          </p:txBody>
        </p:sp>
        <p:sp>
          <p:nvSpPr>
            <p:cNvPr id="16" name="Bulle narrative : rectangle 15"/>
            <p:cNvSpPr/>
            <p:nvPr/>
          </p:nvSpPr>
          <p:spPr>
            <a:xfrm>
              <a:off x="8321568" y="3266990"/>
              <a:ext cx="903889" cy="374338"/>
            </a:xfrm>
            <a:prstGeom prst="wedgeRectCallout">
              <a:avLst>
                <a:gd name="adj1" fmla="val -203693"/>
                <a:gd name="adj2" fmla="val -10997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carrière</a:t>
              </a:r>
            </a:p>
          </p:txBody>
        </p:sp>
        <p:sp>
          <p:nvSpPr>
            <p:cNvPr id="17" name="Bulle narrative : rectangle 16"/>
            <p:cNvSpPr/>
            <p:nvPr/>
          </p:nvSpPr>
          <p:spPr>
            <a:xfrm>
              <a:off x="7016532" y="4285072"/>
              <a:ext cx="1985579" cy="294267"/>
            </a:xfrm>
            <a:prstGeom prst="wedgeRectCallout">
              <a:avLst>
                <a:gd name="adj1" fmla="val -88082"/>
                <a:gd name="adj2" fmla="val -9198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Usine à goudron</a:t>
              </a:r>
            </a:p>
          </p:txBody>
        </p:sp>
        <p:sp>
          <p:nvSpPr>
            <p:cNvPr id="18" name="Bulle narrative : rectangle 17"/>
            <p:cNvSpPr/>
            <p:nvPr/>
          </p:nvSpPr>
          <p:spPr>
            <a:xfrm>
              <a:off x="2362201" y="1902113"/>
              <a:ext cx="1554655" cy="720226"/>
            </a:xfrm>
            <a:prstGeom prst="wedgeRectCallout">
              <a:avLst>
                <a:gd name="adj1" fmla="val 68077"/>
                <a:gd name="adj2" fmla="val 1757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Dépôt de </a:t>
              </a:r>
              <a:r>
                <a:rPr lang="fr-FR" sz="1400" dirty="0" err="1"/>
                <a:t>schalm</a:t>
              </a:r>
              <a:r>
                <a:rPr lang="fr-FR" sz="1400" dirty="0"/>
                <a:t> de </a:t>
              </a:r>
              <a:r>
                <a:rPr lang="fr-FR" sz="1400" dirty="0" err="1"/>
                <a:t>Dorf</a:t>
              </a:r>
              <a:r>
                <a:rPr lang="fr-FR" sz="1400" dirty="0"/>
                <a:t> </a:t>
              </a:r>
              <a:r>
                <a:rPr lang="fr-FR" sz="1400" dirty="0" err="1"/>
                <a:t>im</a:t>
              </a:r>
              <a:r>
                <a:rPr lang="fr-FR" sz="1400" dirty="0"/>
                <a:t> Warndt</a:t>
              </a:r>
            </a:p>
          </p:txBody>
        </p:sp>
      </p:grpSp>
      <p:sp>
        <p:nvSpPr>
          <p:cNvPr id="5" name="ZoneTexte 4"/>
          <p:cNvSpPr txBox="1"/>
          <p:nvPr/>
        </p:nvSpPr>
        <p:spPr>
          <a:xfrm>
            <a:off x="2137776" y="5791846"/>
            <a:ext cx="8073025" cy="954107"/>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dirty="0"/>
              <a:t>Au moins 12 sources de pollution</a:t>
            </a:r>
          </a:p>
          <a:p>
            <a:pPr algn="ctr"/>
            <a:r>
              <a:rPr lang="fr-FR" sz="2800" dirty="0"/>
              <a:t> sur un rayon de moins de 20 km</a:t>
            </a:r>
          </a:p>
        </p:txBody>
      </p:sp>
    </p:spTree>
    <p:extLst>
      <p:ext uri="{BB962C8B-B14F-4D97-AF65-F5344CB8AC3E}">
        <p14:creationId xmlns:p14="http://schemas.microsoft.com/office/powerpoint/2010/main" val="40284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6214" y="3081403"/>
            <a:ext cx="9369468" cy="2818356"/>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173"/>
          <a:stretch/>
        </p:blipFill>
        <p:spPr>
          <a:xfrm>
            <a:off x="4073336" y="461415"/>
            <a:ext cx="3819860" cy="2721592"/>
          </a:xfrm>
          <a:prstGeom prst="rect">
            <a:avLst/>
          </a:prstGeom>
        </p:spPr>
      </p:pic>
      <p:sp>
        <p:nvSpPr>
          <p:cNvPr id="4" name="Rectangle 3"/>
          <p:cNvSpPr/>
          <p:nvPr/>
        </p:nvSpPr>
        <p:spPr>
          <a:xfrm>
            <a:off x="1386214" y="3081403"/>
            <a:ext cx="9369468" cy="2956142"/>
          </a:xfrm>
          <a:prstGeom prst="rect">
            <a:avLst/>
          </a:prstGeom>
          <a:gradFill flip="none" rotWithShape="1">
            <a:gsLst>
              <a:gs pos="40000">
                <a:schemeClr val="accent2">
                  <a:lumMod val="5000"/>
                  <a:lumOff val="95000"/>
                </a:schemeClr>
              </a:gs>
              <a:gs pos="86000">
                <a:schemeClr val="accent4">
                  <a:lumMod val="7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386214" y="4922729"/>
            <a:ext cx="9369468" cy="1114816"/>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haut 5"/>
          <p:cNvSpPr/>
          <p:nvPr/>
        </p:nvSpPr>
        <p:spPr>
          <a:xfrm>
            <a:off x="7961600" y="3429665"/>
            <a:ext cx="1352404" cy="17416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flipV="1">
            <a:off x="1386214" y="3263723"/>
            <a:ext cx="9369468" cy="75157"/>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Bulle narrative : rectangle 9"/>
          <p:cNvSpPr/>
          <p:nvPr/>
        </p:nvSpPr>
        <p:spPr>
          <a:xfrm>
            <a:off x="7661754" y="814193"/>
            <a:ext cx="2281825" cy="716071"/>
          </a:xfrm>
          <a:prstGeom prst="wedgeRectCallout">
            <a:avLst>
              <a:gd name="adj1" fmla="val 12187"/>
              <a:gd name="adj2" fmla="val 302851"/>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Niveau maxi de la nappe</a:t>
            </a:r>
          </a:p>
        </p:txBody>
      </p:sp>
      <p:sp>
        <p:nvSpPr>
          <p:cNvPr id="11" name="Bulle narrative : rectangle 10"/>
          <p:cNvSpPr/>
          <p:nvPr/>
        </p:nvSpPr>
        <p:spPr>
          <a:xfrm>
            <a:off x="1791512" y="5122102"/>
            <a:ext cx="2281825" cy="716071"/>
          </a:xfrm>
          <a:prstGeom prst="wedgeRectCallout">
            <a:avLst>
              <a:gd name="adj1" fmla="val 71023"/>
              <a:gd name="adj2" fmla="val -7057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Niveau actuel de la nappe</a:t>
            </a:r>
          </a:p>
        </p:txBody>
      </p:sp>
      <p:sp>
        <p:nvSpPr>
          <p:cNvPr id="12" name="Bulle narrative : rectangle 11"/>
          <p:cNvSpPr/>
          <p:nvPr/>
        </p:nvSpPr>
        <p:spPr>
          <a:xfrm>
            <a:off x="4798802" y="3964841"/>
            <a:ext cx="2592598" cy="957889"/>
          </a:xfrm>
          <a:prstGeom prst="wedgeRectCallout">
            <a:avLst>
              <a:gd name="adj1" fmla="val 103861"/>
              <a:gd name="adj2" fmla="val -10269"/>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b="1" dirty="0"/>
              <a:t>La nappe remonte vers la surface</a:t>
            </a:r>
          </a:p>
        </p:txBody>
      </p:sp>
      <p:sp>
        <p:nvSpPr>
          <p:cNvPr id="14" name="Espace réservé du numéro de diapositive 13"/>
          <p:cNvSpPr>
            <a:spLocks noGrp="1"/>
          </p:cNvSpPr>
          <p:nvPr>
            <p:ph type="sldNum" sz="quarter" idx="12"/>
          </p:nvPr>
        </p:nvSpPr>
        <p:spPr/>
        <p:txBody>
          <a:bodyPr/>
          <a:lstStyle/>
          <a:p>
            <a:fld id="{4DBB43F2-5F38-453C-B4D6-FA50B44E37D7}" type="slidenum">
              <a:rPr lang="fr-FR" smtClean="0"/>
              <a:t>73</a:t>
            </a:fld>
            <a:endParaRPr lang="fr-FR"/>
          </a:p>
        </p:txBody>
      </p:sp>
      <mc:AlternateContent xmlns:mc="http://schemas.openxmlformats.org/markup-compatibility/2006" xmlns:p14="http://schemas.microsoft.com/office/powerpoint/2010/main">
        <mc:Choice Requires="p14">
          <p:contentPart p14:bwMode="auto" r:id="rId5">
            <p14:nvContentPartPr>
              <p14:cNvPr id="7" name="Encre 6"/>
              <p14:cNvContentPartPr/>
              <p14:nvPr/>
            </p14:nvContentPartPr>
            <p14:xfrm>
              <a:off x="1819200" y="3139560"/>
              <a:ext cx="1591200" cy="263520"/>
            </p14:xfrm>
          </p:contentPart>
        </mc:Choice>
        <mc:Fallback xmlns="">
          <p:pic>
            <p:nvPicPr>
              <p:cNvPr id="7" name="Encre 6"/>
              <p:cNvPicPr/>
              <p:nvPr/>
            </p:nvPicPr>
            <p:blipFill>
              <a:blip r:embed="rId6"/>
              <a:stretch>
                <a:fillRect/>
              </a:stretch>
            </p:blipFill>
            <p:spPr>
              <a:xfrm>
                <a:off x="1803360" y="3076200"/>
                <a:ext cx="162252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Encre 14"/>
              <p14:cNvContentPartPr/>
              <p14:nvPr/>
            </p14:nvContentPartPr>
            <p14:xfrm>
              <a:off x="2019360" y="3223800"/>
              <a:ext cx="52920" cy="105480"/>
            </p14:xfrm>
          </p:contentPart>
        </mc:Choice>
        <mc:Fallback xmlns="">
          <p:pic>
            <p:nvPicPr>
              <p:cNvPr id="15" name="Encre 14"/>
              <p:cNvPicPr/>
              <p:nvPr/>
            </p:nvPicPr>
            <p:blipFill>
              <a:blip r:embed="rId8"/>
              <a:stretch>
                <a:fillRect/>
              </a:stretch>
            </p:blipFill>
            <p:spPr>
              <a:xfrm>
                <a:off x="2003520" y="3160440"/>
                <a:ext cx="8424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Encre 15"/>
              <p14:cNvContentPartPr/>
              <p14:nvPr/>
            </p14:nvContentPartPr>
            <p14:xfrm>
              <a:off x="2546040" y="3044520"/>
              <a:ext cx="4382640" cy="611640"/>
            </p14:xfrm>
          </p:contentPart>
        </mc:Choice>
        <mc:Fallback xmlns="">
          <p:pic>
            <p:nvPicPr>
              <p:cNvPr id="16" name="Encre 15"/>
              <p:cNvPicPr/>
              <p:nvPr/>
            </p:nvPicPr>
            <p:blipFill>
              <a:blip r:embed="rId10"/>
              <a:stretch>
                <a:fillRect/>
              </a:stretch>
            </p:blipFill>
            <p:spPr>
              <a:xfrm>
                <a:off x="2530200" y="2981160"/>
                <a:ext cx="4413960" cy="738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Encre 16"/>
              <p14:cNvContentPartPr/>
              <p14:nvPr/>
            </p14:nvContentPartPr>
            <p14:xfrm>
              <a:off x="6327840" y="3065760"/>
              <a:ext cx="4331809" cy="696262"/>
            </p14:xfrm>
          </p:contentPart>
        </mc:Choice>
        <mc:Fallback xmlns="">
          <p:pic>
            <p:nvPicPr>
              <p:cNvPr id="17" name="Encre 16"/>
              <p:cNvPicPr/>
              <p:nvPr/>
            </p:nvPicPr>
            <p:blipFill>
              <a:blip r:embed="rId12"/>
              <a:stretch>
                <a:fillRect/>
              </a:stretch>
            </p:blipFill>
            <p:spPr>
              <a:xfrm>
                <a:off x="6312000" y="3002365"/>
                <a:ext cx="4363128" cy="82305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Encre 17"/>
              <p14:cNvContentPartPr/>
              <p14:nvPr/>
            </p14:nvContentPartPr>
            <p14:xfrm>
              <a:off x="8982480" y="3139560"/>
              <a:ext cx="1359360" cy="369000"/>
            </p14:xfrm>
          </p:contentPart>
        </mc:Choice>
        <mc:Fallback xmlns="">
          <p:pic>
            <p:nvPicPr>
              <p:cNvPr id="18" name="Encre 17"/>
              <p:cNvPicPr/>
              <p:nvPr/>
            </p:nvPicPr>
            <p:blipFill>
              <a:blip r:embed="rId14"/>
              <a:stretch>
                <a:fillRect/>
              </a:stretch>
            </p:blipFill>
            <p:spPr>
              <a:xfrm>
                <a:off x="8966640" y="3076200"/>
                <a:ext cx="1390680" cy="495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Encre 18"/>
              <p14:cNvContentPartPr/>
              <p14:nvPr/>
            </p14:nvContentPartPr>
            <p14:xfrm>
              <a:off x="3336240" y="3297600"/>
              <a:ext cx="4403520" cy="221400"/>
            </p14:xfrm>
          </p:contentPart>
        </mc:Choice>
        <mc:Fallback xmlns="">
          <p:pic>
            <p:nvPicPr>
              <p:cNvPr id="19" name="Encre 18"/>
              <p:cNvPicPr/>
              <p:nvPr/>
            </p:nvPicPr>
            <p:blipFill>
              <a:blip r:embed="rId16"/>
              <a:stretch>
                <a:fillRect/>
              </a:stretch>
            </p:blipFill>
            <p:spPr>
              <a:xfrm>
                <a:off x="3320400" y="3234240"/>
                <a:ext cx="4434840" cy="348120"/>
              </a:xfrm>
              <a:prstGeom prst="rect">
                <a:avLst/>
              </a:prstGeom>
            </p:spPr>
          </p:pic>
        </mc:Fallback>
      </mc:AlternateContent>
      <p:sp>
        <p:nvSpPr>
          <p:cNvPr id="9" name="Bulle narrative : rectangle 8"/>
          <p:cNvSpPr/>
          <p:nvPr/>
        </p:nvSpPr>
        <p:spPr>
          <a:xfrm>
            <a:off x="1736941" y="3782860"/>
            <a:ext cx="2229634" cy="713984"/>
          </a:xfrm>
          <a:prstGeom prst="wedgeRectCallout">
            <a:avLst>
              <a:gd name="adj1" fmla="val 47580"/>
              <a:gd name="adj2" fmla="val -119956"/>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Grès plus pollué en surface </a:t>
            </a:r>
          </a:p>
        </p:txBody>
      </p:sp>
    </p:spTree>
    <p:extLst>
      <p:ext uri="{BB962C8B-B14F-4D97-AF65-F5344CB8AC3E}">
        <p14:creationId xmlns:p14="http://schemas.microsoft.com/office/powerpoint/2010/main" val="29975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6214" y="3081403"/>
            <a:ext cx="9369468" cy="2818356"/>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173"/>
          <a:stretch/>
        </p:blipFill>
        <p:spPr>
          <a:xfrm>
            <a:off x="4073336" y="461415"/>
            <a:ext cx="3819860" cy="2721592"/>
          </a:xfrm>
          <a:prstGeom prst="rect">
            <a:avLst/>
          </a:prstGeom>
        </p:spPr>
      </p:pic>
      <p:sp>
        <p:nvSpPr>
          <p:cNvPr id="4" name="Rectangle 3"/>
          <p:cNvSpPr/>
          <p:nvPr/>
        </p:nvSpPr>
        <p:spPr>
          <a:xfrm>
            <a:off x="1386214" y="3081403"/>
            <a:ext cx="9369468" cy="2956142"/>
          </a:xfrm>
          <a:prstGeom prst="rect">
            <a:avLst/>
          </a:prstGeom>
          <a:gradFill flip="none" rotWithShape="1">
            <a:gsLst>
              <a:gs pos="40000">
                <a:schemeClr val="accent2">
                  <a:lumMod val="5000"/>
                  <a:lumOff val="95000"/>
                </a:schemeClr>
              </a:gs>
              <a:gs pos="86000">
                <a:schemeClr val="accent4">
                  <a:lumMod val="7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386214" y="3372757"/>
            <a:ext cx="9369468" cy="2664788"/>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haut 5"/>
          <p:cNvSpPr/>
          <p:nvPr/>
        </p:nvSpPr>
        <p:spPr>
          <a:xfrm>
            <a:off x="7961600" y="3429665"/>
            <a:ext cx="1352404" cy="17416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numéro de diapositive 13"/>
          <p:cNvSpPr>
            <a:spLocks noGrp="1"/>
          </p:cNvSpPr>
          <p:nvPr>
            <p:ph type="sldNum" sz="quarter" idx="12"/>
          </p:nvPr>
        </p:nvSpPr>
        <p:spPr/>
        <p:txBody>
          <a:bodyPr/>
          <a:lstStyle/>
          <a:p>
            <a:fld id="{4DBB43F2-5F38-453C-B4D6-FA50B44E37D7}" type="slidenum">
              <a:rPr lang="fr-FR" smtClean="0"/>
              <a:t>74</a:t>
            </a:fld>
            <a:endParaRPr lang="fr-FR"/>
          </a:p>
        </p:txBody>
      </p:sp>
      <mc:AlternateContent xmlns:mc="http://schemas.openxmlformats.org/markup-compatibility/2006" xmlns:p14="http://schemas.microsoft.com/office/powerpoint/2010/main">
        <mc:Choice Requires="p14">
          <p:contentPart p14:bwMode="auto" r:id="rId5">
            <p14:nvContentPartPr>
              <p14:cNvPr id="7" name="Encre 6"/>
              <p14:cNvContentPartPr/>
              <p14:nvPr/>
            </p14:nvContentPartPr>
            <p14:xfrm>
              <a:off x="1819200" y="3139560"/>
              <a:ext cx="1591200" cy="263520"/>
            </p14:xfrm>
          </p:contentPart>
        </mc:Choice>
        <mc:Fallback xmlns="">
          <p:pic>
            <p:nvPicPr>
              <p:cNvPr id="7" name="Encre 6"/>
              <p:cNvPicPr/>
              <p:nvPr/>
            </p:nvPicPr>
            <p:blipFill>
              <a:blip r:embed="rId6"/>
              <a:stretch>
                <a:fillRect/>
              </a:stretch>
            </p:blipFill>
            <p:spPr>
              <a:xfrm>
                <a:off x="1803360" y="3076200"/>
                <a:ext cx="162252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Encre 14"/>
              <p14:cNvContentPartPr/>
              <p14:nvPr/>
            </p14:nvContentPartPr>
            <p14:xfrm>
              <a:off x="2019360" y="3223800"/>
              <a:ext cx="52920" cy="105480"/>
            </p14:xfrm>
          </p:contentPart>
        </mc:Choice>
        <mc:Fallback xmlns="">
          <p:pic>
            <p:nvPicPr>
              <p:cNvPr id="15" name="Encre 14"/>
              <p:cNvPicPr/>
              <p:nvPr/>
            </p:nvPicPr>
            <p:blipFill>
              <a:blip r:embed="rId8"/>
              <a:stretch>
                <a:fillRect/>
              </a:stretch>
            </p:blipFill>
            <p:spPr>
              <a:xfrm>
                <a:off x="2003520" y="3160440"/>
                <a:ext cx="8424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Encre 15"/>
              <p14:cNvContentPartPr/>
              <p14:nvPr/>
            </p14:nvContentPartPr>
            <p14:xfrm>
              <a:off x="2546040" y="3044520"/>
              <a:ext cx="4382640" cy="611640"/>
            </p14:xfrm>
          </p:contentPart>
        </mc:Choice>
        <mc:Fallback xmlns="">
          <p:pic>
            <p:nvPicPr>
              <p:cNvPr id="16" name="Encre 15"/>
              <p:cNvPicPr/>
              <p:nvPr/>
            </p:nvPicPr>
            <p:blipFill>
              <a:blip r:embed="rId10"/>
              <a:stretch>
                <a:fillRect/>
              </a:stretch>
            </p:blipFill>
            <p:spPr>
              <a:xfrm>
                <a:off x="2530200" y="2981160"/>
                <a:ext cx="4413960" cy="738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Encre 16"/>
              <p14:cNvContentPartPr/>
              <p14:nvPr/>
            </p14:nvContentPartPr>
            <p14:xfrm>
              <a:off x="6327840" y="3065760"/>
              <a:ext cx="4331809" cy="696262"/>
            </p14:xfrm>
          </p:contentPart>
        </mc:Choice>
        <mc:Fallback xmlns="">
          <p:pic>
            <p:nvPicPr>
              <p:cNvPr id="17" name="Encre 16"/>
              <p:cNvPicPr/>
              <p:nvPr/>
            </p:nvPicPr>
            <p:blipFill>
              <a:blip r:embed="rId12"/>
              <a:stretch>
                <a:fillRect/>
              </a:stretch>
            </p:blipFill>
            <p:spPr>
              <a:xfrm>
                <a:off x="6312000" y="3002365"/>
                <a:ext cx="4363128" cy="82305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Encre 17"/>
              <p14:cNvContentPartPr/>
              <p14:nvPr/>
            </p14:nvContentPartPr>
            <p14:xfrm>
              <a:off x="8982480" y="3139560"/>
              <a:ext cx="1359360" cy="369000"/>
            </p14:xfrm>
          </p:contentPart>
        </mc:Choice>
        <mc:Fallback xmlns="">
          <p:pic>
            <p:nvPicPr>
              <p:cNvPr id="18" name="Encre 17"/>
              <p:cNvPicPr/>
              <p:nvPr/>
            </p:nvPicPr>
            <p:blipFill>
              <a:blip r:embed="rId14"/>
              <a:stretch>
                <a:fillRect/>
              </a:stretch>
            </p:blipFill>
            <p:spPr>
              <a:xfrm>
                <a:off x="8966640" y="3076200"/>
                <a:ext cx="1390680" cy="495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Encre 18"/>
              <p14:cNvContentPartPr/>
              <p14:nvPr/>
            </p14:nvContentPartPr>
            <p14:xfrm>
              <a:off x="3336240" y="3297600"/>
              <a:ext cx="4403520" cy="221400"/>
            </p14:xfrm>
          </p:contentPart>
        </mc:Choice>
        <mc:Fallback xmlns="">
          <p:pic>
            <p:nvPicPr>
              <p:cNvPr id="19" name="Encre 18"/>
              <p:cNvPicPr/>
              <p:nvPr/>
            </p:nvPicPr>
            <p:blipFill>
              <a:blip r:embed="rId16"/>
              <a:stretch>
                <a:fillRect/>
              </a:stretch>
            </p:blipFill>
            <p:spPr>
              <a:xfrm>
                <a:off x="3320400" y="3234240"/>
                <a:ext cx="4434840" cy="348120"/>
              </a:xfrm>
              <a:prstGeom prst="rect">
                <a:avLst/>
              </a:prstGeom>
            </p:spPr>
          </p:pic>
        </mc:Fallback>
      </mc:AlternateContent>
      <p:sp>
        <p:nvSpPr>
          <p:cNvPr id="11" name="Bulle narrative : rectangle 10"/>
          <p:cNvSpPr/>
          <p:nvPr/>
        </p:nvSpPr>
        <p:spPr>
          <a:xfrm>
            <a:off x="1473887" y="3534644"/>
            <a:ext cx="2359077" cy="686628"/>
          </a:xfrm>
          <a:prstGeom prst="wedgeRectCallout">
            <a:avLst>
              <a:gd name="adj1" fmla="val 71023"/>
              <a:gd name="adj2" fmla="val -7057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dirty="0"/>
              <a:t>Niveau futur de la nappe</a:t>
            </a:r>
          </a:p>
        </p:txBody>
      </p:sp>
      <p:sp>
        <p:nvSpPr>
          <p:cNvPr id="20" name="ZoneTexte 19"/>
          <p:cNvSpPr txBox="1"/>
          <p:nvPr/>
        </p:nvSpPr>
        <p:spPr>
          <a:xfrm>
            <a:off x="912312" y="6136972"/>
            <a:ext cx="10141908"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400" b="1" dirty="0"/>
              <a:t>Plus la nappe remontera plus elle sera polluée par les polluants industriels</a:t>
            </a:r>
          </a:p>
        </p:txBody>
      </p:sp>
      <p:pic>
        <p:nvPicPr>
          <p:cNvPr id="21" name="Image 20"/>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067" y="1548398"/>
            <a:ext cx="1433578" cy="1433578"/>
          </a:xfrm>
          <a:prstGeom prst="rect">
            <a:avLst/>
          </a:prstGeom>
        </p:spPr>
      </p:pic>
      <p:pic>
        <p:nvPicPr>
          <p:cNvPr id="22" name="Imag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93072" y="1820046"/>
            <a:ext cx="902243" cy="1393964"/>
          </a:xfrm>
          <a:prstGeom prst="rect">
            <a:avLst/>
          </a:prstGeom>
        </p:spPr>
      </p:pic>
      <p:cxnSp>
        <p:nvCxnSpPr>
          <p:cNvPr id="8" name="Connecteur droit 7"/>
          <p:cNvCxnSpPr>
            <a:cxnSpLocks/>
          </p:cNvCxnSpPr>
          <p:nvPr/>
        </p:nvCxnSpPr>
        <p:spPr>
          <a:xfrm>
            <a:off x="1473887" y="3313437"/>
            <a:ext cx="9393982" cy="1584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40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anim calcmode="lin" valueType="num">
                                      <p:cBhvr>
                                        <p:cTn id="22" dur="2000" fill="hold"/>
                                        <p:tgtEl>
                                          <p:spTgt spid="5"/>
                                        </p:tgtEl>
                                        <p:attrNameLst>
                                          <p:attrName>ppt_x</p:attrName>
                                        </p:attrNameLst>
                                      </p:cBhvr>
                                      <p:tavLst>
                                        <p:tav tm="0">
                                          <p:val>
                                            <p:strVal val="#ppt_x"/>
                                          </p:val>
                                        </p:tav>
                                        <p:tav tm="100000">
                                          <p:val>
                                            <p:strVal val="#ppt_x"/>
                                          </p:val>
                                        </p:tav>
                                      </p:tavLst>
                                    </p:anim>
                                    <p:anim calcmode="lin" valueType="num">
                                      <p:cBhvr>
                                        <p:cTn id="23"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 calcmode="lin" valueType="num">
                                      <p:cBhvr additive="base">
                                        <p:cTn id="2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13775" y="1841242"/>
            <a:ext cx="11323529" cy="5016758"/>
          </a:xfrm>
          <a:prstGeom prst="rect">
            <a:avLst/>
          </a:prstGeom>
          <a:noFill/>
        </p:spPr>
        <p:txBody>
          <a:bodyPr wrap="square" rtlCol="0">
            <a:spAutoFit/>
          </a:bodyPr>
          <a:lstStyle/>
          <a:p>
            <a:r>
              <a:rPr lang="fr-FR" sz="4000" dirty="0"/>
              <a:t>On y a souvent s</a:t>
            </a:r>
            <a:r>
              <a:rPr lang="fr-FR" sz="3600" dirty="0"/>
              <a:t>tocké </a:t>
            </a:r>
            <a:r>
              <a:rPr lang="fr-FR" sz="4000" dirty="0"/>
              <a:t>des sous produits d’exploitation issus du fond (poussières de charbon, schiste) </a:t>
            </a:r>
          </a:p>
          <a:p>
            <a:endParaRPr lang="fr-FR" sz="4000" dirty="0"/>
          </a:p>
          <a:p>
            <a:r>
              <a:rPr lang="fr-FR" sz="4000" dirty="0"/>
              <a:t>Ces sous produits peuvent contenir des quantités significatives de </a:t>
            </a:r>
            <a:r>
              <a:rPr lang="fr-FR" sz="4000" b="1" dirty="0">
                <a:solidFill>
                  <a:srgbClr val="FF0000"/>
                </a:solidFill>
              </a:rPr>
              <a:t>métaux lourds et polluants.</a:t>
            </a:r>
          </a:p>
          <a:p>
            <a:endParaRPr lang="fr-FR" sz="4000" dirty="0"/>
          </a:p>
          <a:p>
            <a:br>
              <a:rPr lang="fr-FR" sz="4000" dirty="0"/>
            </a:br>
            <a:r>
              <a:rPr lang="fr-FR" sz="4000" dirty="0"/>
              <a:t>	</a:t>
            </a:r>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75</a:t>
            </a:fld>
            <a:endParaRPr lang="fr-FR" dirty="0"/>
          </a:p>
        </p:txBody>
      </p:sp>
      <p:sp>
        <p:nvSpPr>
          <p:cNvPr id="3" name="ZoneTexte 2"/>
          <p:cNvSpPr txBox="1"/>
          <p:nvPr/>
        </p:nvSpPr>
        <p:spPr>
          <a:xfrm>
            <a:off x="613775" y="319723"/>
            <a:ext cx="11035430" cy="707886"/>
          </a:xfrm>
          <a:prstGeom prst="rect">
            <a:avLst/>
          </a:prstGeom>
          <a:ln w="571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000" b="1" dirty="0"/>
              <a:t>Les carrières peuvent être des sources de pollution</a:t>
            </a:r>
          </a:p>
        </p:txBody>
      </p:sp>
    </p:spTree>
    <p:extLst>
      <p:ext uri="{BB962C8B-B14F-4D97-AF65-F5344CB8AC3E}">
        <p14:creationId xmlns:p14="http://schemas.microsoft.com/office/powerpoint/2010/main" val="30994859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39" y="1267719"/>
            <a:ext cx="11012466" cy="4959321"/>
          </a:xfrm>
          <a:prstGeom prst="rect">
            <a:avLst/>
          </a:prstGeom>
        </p:spPr>
      </p:pic>
      <p:sp>
        <p:nvSpPr>
          <p:cNvPr id="3" name="ZoneTexte 2"/>
          <p:cNvSpPr txBox="1"/>
          <p:nvPr/>
        </p:nvSpPr>
        <p:spPr>
          <a:xfrm>
            <a:off x="3037374" y="6259812"/>
            <a:ext cx="6746032" cy="461665"/>
          </a:xfrm>
          <a:prstGeom prst="rect">
            <a:avLst/>
          </a:prstGeom>
          <a:noFill/>
        </p:spPr>
        <p:txBody>
          <a:bodyPr wrap="square" rtlCol="0">
            <a:spAutoFit/>
          </a:bodyPr>
          <a:lstStyle/>
          <a:p>
            <a:r>
              <a:rPr lang="fr-FR" sz="2400" dirty="0"/>
              <a:t>Echauffement de la carrière SIMON - Thermographie</a:t>
            </a:r>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76</a:t>
            </a:fld>
            <a:endParaRPr lang="fr-FR" dirty="0"/>
          </a:p>
        </p:txBody>
      </p:sp>
      <p:sp>
        <p:nvSpPr>
          <p:cNvPr id="5" name="ZoneTexte 4"/>
          <p:cNvSpPr txBox="1"/>
          <p:nvPr/>
        </p:nvSpPr>
        <p:spPr>
          <a:xfrm>
            <a:off x="636739" y="157729"/>
            <a:ext cx="10824576" cy="1077218"/>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dirty="0"/>
              <a:t>Les matières stockées dans les carrières peuvent subir des effets d’</a:t>
            </a:r>
            <a:r>
              <a:rPr lang="fr-FR" sz="3200" dirty="0" err="1"/>
              <a:t>autocombustion</a:t>
            </a:r>
            <a:endParaRPr lang="fr-FR" sz="3200" dirty="0"/>
          </a:p>
        </p:txBody>
      </p:sp>
    </p:spTree>
    <p:extLst>
      <p:ext uri="{BB962C8B-B14F-4D97-AF65-F5344CB8AC3E}">
        <p14:creationId xmlns:p14="http://schemas.microsoft.com/office/powerpoint/2010/main" val="5469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42719" t="15356" r="31681" b="48122"/>
          <a:stretch/>
        </p:blipFill>
        <p:spPr>
          <a:xfrm>
            <a:off x="1819457" y="1731127"/>
            <a:ext cx="8950447" cy="3620800"/>
          </a:xfrm>
          <a:prstGeom prst="rect">
            <a:avLst/>
          </a:prstGeom>
        </p:spPr>
      </p:pic>
      <p:pic>
        <p:nvPicPr>
          <p:cNvPr id="9" name="Imag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2332" y="407651"/>
            <a:ext cx="1956148" cy="1495766"/>
          </a:xfrm>
          <a:prstGeom prst="rect">
            <a:avLst/>
          </a:prstGeom>
        </p:spPr>
      </p:pic>
      <p:pic>
        <p:nvPicPr>
          <p:cNvPr id="17" name="Image 16"/>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2696158" y="2947920"/>
            <a:ext cx="1643305" cy="632956"/>
          </a:xfrm>
          <a:prstGeom prst="rect">
            <a:avLst/>
          </a:prstGeom>
        </p:spPr>
      </p:pic>
      <p:pic>
        <p:nvPicPr>
          <p:cNvPr id="18" name="Image 17"/>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3897760" y="2649311"/>
            <a:ext cx="1643305" cy="632956"/>
          </a:xfrm>
          <a:prstGeom prst="rect">
            <a:avLst/>
          </a:prstGeom>
        </p:spPr>
      </p:pic>
      <p:pic>
        <p:nvPicPr>
          <p:cNvPr id="19" name="Image 18"/>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5249500" y="2945131"/>
            <a:ext cx="1643305" cy="632956"/>
          </a:xfrm>
          <a:prstGeom prst="rect">
            <a:avLst/>
          </a:prstGeom>
        </p:spPr>
      </p:pic>
      <p:pic>
        <p:nvPicPr>
          <p:cNvPr id="20" name="Image 19"/>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6742780" y="2929122"/>
            <a:ext cx="1643305" cy="632956"/>
          </a:xfrm>
          <a:prstGeom prst="rect">
            <a:avLst/>
          </a:prstGeom>
        </p:spPr>
      </p:pic>
      <p:pic>
        <p:nvPicPr>
          <p:cNvPr id="21" name="Image 20"/>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7477410" y="2413650"/>
            <a:ext cx="1796532" cy="691975"/>
          </a:xfrm>
          <a:prstGeom prst="rect">
            <a:avLst/>
          </a:prstGeom>
        </p:spPr>
      </p:pic>
      <p:pic>
        <p:nvPicPr>
          <p:cNvPr id="22" name="Image 21"/>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6248303" y="2874957"/>
            <a:ext cx="1643305" cy="632956"/>
          </a:xfrm>
          <a:prstGeom prst="rect">
            <a:avLst/>
          </a:prstGeom>
        </p:spPr>
      </p:pic>
      <p:pic>
        <p:nvPicPr>
          <p:cNvPr id="23" name="Image 22"/>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3277671" y="2408719"/>
            <a:ext cx="1643305" cy="632956"/>
          </a:xfrm>
          <a:prstGeom prst="rect">
            <a:avLst/>
          </a:prstGeom>
        </p:spPr>
      </p:pic>
      <p:pic>
        <p:nvPicPr>
          <p:cNvPr id="24" name="Image 23"/>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6">
                    <a14:imgEffect>
                      <a14:saturation sat="248000"/>
                    </a14:imgEffect>
                  </a14:imgLayer>
                </a14:imgProps>
              </a:ext>
              <a:ext uri="{28A0092B-C50C-407E-A947-70E740481C1C}">
                <a14:useLocalDpi xmlns:a14="http://schemas.microsoft.com/office/drawing/2010/main" val="0"/>
              </a:ext>
            </a:extLst>
          </a:blip>
          <a:stretch>
            <a:fillRect/>
          </a:stretch>
        </p:blipFill>
        <p:spPr>
          <a:xfrm>
            <a:off x="5073746" y="2729706"/>
            <a:ext cx="1643305" cy="632956"/>
          </a:xfrm>
          <a:prstGeom prst="rect">
            <a:avLst/>
          </a:prstGeom>
        </p:spPr>
      </p:pic>
      <p:pic>
        <p:nvPicPr>
          <p:cNvPr id="30" name="Image 2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2970" y="377440"/>
            <a:ext cx="902243" cy="1393964"/>
          </a:xfrm>
          <a:prstGeom prst="rect">
            <a:avLst/>
          </a:prstGeom>
        </p:spPr>
      </p:pic>
      <p:sp>
        <p:nvSpPr>
          <p:cNvPr id="31" name="Rectangle 30"/>
          <p:cNvSpPr/>
          <p:nvPr/>
        </p:nvSpPr>
        <p:spPr>
          <a:xfrm>
            <a:off x="2267612" y="1657210"/>
            <a:ext cx="221744" cy="162505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a:ln w="22225">
                <a:solidFill>
                  <a:schemeClr val="accent2"/>
                </a:solidFill>
                <a:prstDash val="solid"/>
              </a:ln>
              <a:solidFill>
                <a:schemeClr val="accent2">
                  <a:lumMod val="40000"/>
                  <a:lumOff val="60000"/>
                </a:schemeClr>
              </a:solidFill>
            </a:endParaRPr>
          </a:p>
        </p:txBody>
      </p:sp>
      <p:sp>
        <p:nvSpPr>
          <p:cNvPr id="5" name="Rectangle : coins arrondis 4"/>
          <p:cNvSpPr/>
          <p:nvPr/>
        </p:nvSpPr>
        <p:spPr>
          <a:xfrm>
            <a:off x="1704245" y="5631738"/>
            <a:ext cx="9180873" cy="984962"/>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fr-FR" sz="3200" dirty="0"/>
              <a:t>Les polluants issus des schistes </a:t>
            </a:r>
          </a:p>
          <a:p>
            <a:pPr algn="ctr"/>
            <a:r>
              <a:rPr lang="fr-FR" sz="3200" dirty="0"/>
              <a:t>entrent en contact avec la nappe</a:t>
            </a:r>
          </a:p>
        </p:txBody>
      </p:sp>
      <p:sp>
        <p:nvSpPr>
          <p:cNvPr id="2" name="Trapèze 1"/>
          <p:cNvSpPr/>
          <p:nvPr/>
        </p:nvSpPr>
        <p:spPr>
          <a:xfrm rot="10800000">
            <a:off x="4679221" y="1703276"/>
            <a:ext cx="3474178" cy="838200"/>
          </a:xfrm>
          <a:prstGeom prst="trapezoid">
            <a:avLst/>
          </a:prstGeom>
          <a:solidFill>
            <a:schemeClr val="bg2"/>
          </a:solidFill>
          <a:ln w="57150">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a:p>
        </p:txBody>
      </p:sp>
      <p:sp>
        <p:nvSpPr>
          <p:cNvPr id="3" name="Nuage 2"/>
          <p:cNvSpPr/>
          <p:nvPr/>
        </p:nvSpPr>
        <p:spPr>
          <a:xfrm>
            <a:off x="4812943" y="1903417"/>
            <a:ext cx="3297972" cy="837753"/>
          </a:xfrm>
          <a:prstGeom prst="cloud">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Légende : flèche vers le bas 3"/>
          <p:cNvSpPr/>
          <p:nvPr/>
        </p:nvSpPr>
        <p:spPr>
          <a:xfrm>
            <a:off x="3762239" y="51699"/>
            <a:ext cx="1888728" cy="1731273"/>
          </a:xfrm>
          <a:prstGeom prst="downArrowCallout">
            <a:avLst>
              <a:gd name="adj1" fmla="val 0"/>
              <a:gd name="adj2" fmla="val 31451"/>
              <a:gd name="adj3" fmla="val 25000"/>
              <a:gd name="adj4" fmla="val 649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3200" dirty="0"/>
              <a:t>Carrière</a:t>
            </a:r>
          </a:p>
        </p:txBody>
      </p:sp>
      <p:sp>
        <p:nvSpPr>
          <p:cNvPr id="8" name="Légende : flèche vers le bas 7"/>
          <p:cNvSpPr/>
          <p:nvPr/>
        </p:nvSpPr>
        <p:spPr>
          <a:xfrm>
            <a:off x="6103207" y="248232"/>
            <a:ext cx="3041302" cy="1662706"/>
          </a:xfrm>
          <a:prstGeom prst="downArrowCallout">
            <a:avLst>
              <a:gd name="adj1" fmla="val 25000"/>
              <a:gd name="adj2" fmla="val 25000"/>
              <a:gd name="adj3" fmla="val 25000"/>
              <a:gd name="adj4" fmla="val 35952"/>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2800" dirty="0"/>
              <a:t>Dépôt de schistes</a:t>
            </a:r>
          </a:p>
        </p:txBody>
      </p:sp>
      <p:cxnSp>
        <p:nvCxnSpPr>
          <p:cNvPr id="11" name="Connecteur droit 10"/>
          <p:cNvCxnSpPr>
            <a:stCxn id="4" idx="2"/>
          </p:cNvCxnSpPr>
          <p:nvPr/>
        </p:nvCxnSpPr>
        <p:spPr>
          <a:xfrm>
            <a:off x="4706604" y="1782972"/>
            <a:ext cx="220997" cy="86064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a:cxnSpLocks/>
          </p:cNvCxnSpPr>
          <p:nvPr/>
        </p:nvCxnSpPr>
        <p:spPr>
          <a:xfrm flipH="1">
            <a:off x="7957819" y="1728948"/>
            <a:ext cx="153097" cy="82455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numéro de diapositive 9"/>
          <p:cNvSpPr>
            <a:spLocks noGrp="1"/>
          </p:cNvSpPr>
          <p:nvPr>
            <p:ph type="sldNum" sz="quarter" idx="12"/>
          </p:nvPr>
        </p:nvSpPr>
        <p:spPr/>
        <p:txBody>
          <a:bodyPr/>
          <a:lstStyle/>
          <a:p>
            <a:fld id="{4DBB43F2-5F38-453C-B4D6-FA50B44E37D7}" type="slidenum">
              <a:rPr lang="fr-FR" smtClean="0"/>
              <a:t>77</a:t>
            </a:fld>
            <a:endParaRPr lang="fr-FR"/>
          </a:p>
        </p:txBody>
      </p:sp>
      <p:sp>
        <p:nvSpPr>
          <p:cNvPr id="12" name="Éclair 11"/>
          <p:cNvSpPr/>
          <p:nvPr/>
        </p:nvSpPr>
        <p:spPr>
          <a:xfrm rot="5805776">
            <a:off x="6615071" y="2339515"/>
            <a:ext cx="1053293" cy="800507"/>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Éclair 33"/>
          <p:cNvSpPr/>
          <p:nvPr/>
        </p:nvSpPr>
        <p:spPr>
          <a:xfrm>
            <a:off x="5334581" y="2401365"/>
            <a:ext cx="1053293" cy="800507"/>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p14="http://schemas.microsoft.com/office/powerpoint/2010/main">
        <mc:Choice Requires="p14">
          <p:contentPart p14:bwMode="auto" r:id="rId8">
            <p14:nvContentPartPr>
              <p14:cNvPr id="13" name="Encre 12"/>
              <p14:cNvContentPartPr/>
              <p14:nvPr/>
            </p14:nvContentPartPr>
            <p14:xfrm>
              <a:off x="5643120" y="2939400"/>
              <a:ext cx="1601640" cy="253080"/>
            </p14:xfrm>
          </p:contentPart>
        </mc:Choice>
        <mc:Fallback xmlns="">
          <p:pic>
            <p:nvPicPr>
              <p:cNvPr id="13" name="Encre 12"/>
              <p:cNvPicPr/>
              <p:nvPr/>
            </p:nvPicPr>
            <p:blipFill>
              <a:blip r:embed="rId10"/>
              <a:stretch>
                <a:fillRect/>
              </a:stretch>
            </p:blipFill>
            <p:spPr>
              <a:xfrm>
                <a:off x="5627280" y="2876040"/>
                <a:ext cx="163296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Encre 13"/>
              <p14:cNvContentPartPr/>
              <p14:nvPr/>
            </p14:nvContentPartPr>
            <p14:xfrm>
              <a:off x="6391200" y="2749680"/>
              <a:ext cx="190080" cy="179280"/>
            </p14:xfrm>
          </p:contentPart>
        </mc:Choice>
        <mc:Fallback xmlns="">
          <p:pic>
            <p:nvPicPr>
              <p:cNvPr id="14" name="Encre 13"/>
              <p:cNvPicPr/>
              <p:nvPr/>
            </p:nvPicPr>
            <p:blipFill>
              <a:blip r:embed="rId12"/>
              <a:stretch>
                <a:fillRect/>
              </a:stretch>
            </p:blipFill>
            <p:spPr>
              <a:xfrm>
                <a:off x="6375360" y="2686320"/>
                <a:ext cx="22140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Encre 14"/>
              <p14:cNvContentPartPr/>
              <p14:nvPr/>
            </p14:nvContentPartPr>
            <p14:xfrm>
              <a:off x="6159360" y="2833920"/>
              <a:ext cx="622080" cy="179640"/>
            </p14:xfrm>
          </p:contentPart>
        </mc:Choice>
        <mc:Fallback xmlns="">
          <p:pic>
            <p:nvPicPr>
              <p:cNvPr id="15" name="Encre 14"/>
              <p:cNvPicPr/>
              <p:nvPr/>
            </p:nvPicPr>
            <p:blipFill>
              <a:blip r:embed="rId14"/>
              <a:stretch>
                <a:fillRect/>
              </a:stretch>
            </p:blipFill>
            <p:spPr>
              <a:xfrm>
                <a:off x="6143520" y="2770560"/>
                <a:ext cx="65340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Encre 15"/>
              <p14:cNvContentPartPr/>
              <p14:nvPr/>
            </p14:nvContentPartPr>
            <p14:xfrm>
              <a:off x="7866120" y="3950640"/>
              <a:ext cx="360" cy="360"/>
            </p14:xfrm>
          </p:contentPart>
        </mc:Choice>
        <mc:Fallback xmlns="">
          <p:pic>
            <p:nvPicPr>
              <p:cNvPr id="16" name="Encre 15"/>
              <p:cNvPicPr/>
              <p:nvPr/>
            </p:nvPicPr>
            <p:blipFill>
              <a:blip r:embed="rId16"/>
              <a:stretch>
                <a:fillRect/>
              </a:stretch>
            </p:blipFill>
            <p:spPr>
              <a:xfrm>
                <a:off x="7850280" y="3887280"/>
                <a:ext cx="31680" cy="127080"/>
              </a:xfrm>
              <a:prstGeom prst="rect">
                <a:avLst/>
              </a:prstGeom>
            </p:spPr>
          </p:pic>
        </mc:Fallback>
      </mc:AlternateContent>
      <p:pic>
        <p:nvPicPr>
          <p:cNvPr id="36" name="Image 35"/>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456" y="349394"/>
            <a:ext cx="1433578" cy="1433578"/>
          </a:xfrm>
          <a:prstGeom prst="rect">
            <a:avLst/>
          </a:prstGeom>
        </p:spPr>
      </p:pic>
      <p:sp>
        <p:nvSpPr>
          <p:cNvPr id="37" name="Rectangle 36"/>
          <p:cNvSpPr/>
          <p:nvPr/>
        </p:nvSpPr>
        <p:spPr>
          <a:xfrm>
            <a:off x="1801506" y="4724707"/>
            <a:ext cx="8968398" cy="644456"/>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e 25"/>
          <p:cNvGrpSpPr/>
          <p:nvPr/>
        </p:nvGrpSpPr>
        <p:grpSpPr>
          <a:xfrm>
            <a:off x="1783555" y="2411763"/>
            <a:ext cx="8986349" cy="2947475"/>
            <a:chOff x="1800537" y="2408719"/>
            <a:chExt cx="9071536" cy="2947475"/>
          </a:xfrm>
        </p:grpSpPr>
        <p:sp>
          <p:nvSpPr>
            <p:cNvPr id="38" name="Rectangle 37"/>
            <p:cNvSpPr/>
            <p:nvPr/>
          </p:nvSpPr>
          <p:spPr>
            <a:xfrm>
              <a:off x="1800537" y="2408719"/>
              <a:ext cx="9071536" cy="2947475"/>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2590482" y="3685307"/>
              <a:ext cx="7059378" cy="523220"/>
            </a:xfrm>
            <a:prstGeom prst="rect">
              <a:avLst/>
            </a:prstGeom>
            <a:noFill/>
          </p:spPr>
          <p:txBody>
            <a:bodyPr wrap="square" rtlCol="0">
              <a:spAutoFit/>
            </a:bodyPr>
            <a:lstStyle/>
            <a:p>
              <a:pPr algn="ctr"/>
              <a:r>
                <a:rPr lang="fr-FR" sz="2800" dirty="0"/>
                <a:t>Remontée de la nappe phréatique</a:t>
              </a:r>
            </a:p>
          </p:txBody>
        </p:sp>
      </p:grpSp>
      <p:sp>
        <p:nvSpPr>
          <p:cNvPr id="27" name="Bulle narrative : rectangle à coins arrondis 26"/>
          <p:cNvSpPr/>
          <p:nvPr/>
        </p:nvSpPr>
        <p:spPr>
          <a:xfrm>
            <a:off x="9998437" y="1605767"/>
            <a:ext cx="1505262" cy="651004"/>
          </a:xfrm>
          <a:prstGeom prst="wedgeRoundRectCallout">
            <a:avLst>
              <a:gd name="adj1" fmla="val -216020"/>
              <a:gd name="adj2" fmla="val 102939"/>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a:t>Pollution</a:t>
            </a:r>
          </a:p>
        </p:txBody>
      </p:sp>
      <mc:AlternateContent xmlns:mc="http://schemas.openxmlformats.org/markup-compatibility/2006" xmlns:p14="http://schemas.microsoft.com/office/powerpoint/2010/main">
        <mc:Choice Requires="p14">
          <p:contentPart p14:bwMode="auto" r:id="rId18">
            <p14:nvContentPartPr>
              <p14:cNvPr id="39" name="Encre 38"/>
              <p14:cNvContentPartPr/>
              <p14:nvPr/>
            </p14:nvContentPartPr>
            <p14:xfrm>
              <a:off x="5143680" y="2788920"/>
              <a:ext cx="289800" cy="396720"/>
            </p14:xfrm>
          </p:contentPart>
        </mc:Choice>
        <mc:Fallback xmlns="">
          <p:pic>
            <p:nvPicPr>
              <p:cNvPr id="39" name="Encre 38"/>
              <p:cNvPicPr/>
              <p:nvPr/>
            </p:nvPicPr>
            <p:blipFill>
              <a:blip r:embed="rId19"/>
              <a:stretch>
                <a:fillRect/>
              </a:stretch>
            </p:blipFill>
            <p:spPr>
              <a:xfrm>
                <a:off x="5127840" y="2725560"/>
                <a:ext cx="321120" cy="523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0" name="Encre 39"/>
              <p14:cNvContentPartPr/>
              <p14:nvPr/>
            </p14:nvContentPartPr>
            <p14:xfrm>
              <a:off x="4442400" y="2849760"/>
              <a:ext cx="396720" cy="153000"/>
            </p14:xfrm>
          </p:contentPart>
        </mc:Choice>
        <mc:Fallback xmlns="">
          <p:pic>
            <p:nvPicPr>
              <p:cNvPr id="40" name="Encre 39"/>
              <p:cNvPicPr/>
              <p:nvPr/>
            </p:nvPicPr>
            <p:blipFill>
              <a:blip r:embed="rId21"/>
              <a:stretch>
                <a:fillRect/>
              </a:stretch>
            </p:blipFill>
            <p:spPr>
              <a:xfrm>
                <a:off x="4426560" y="2786400"/>
                <a:ext cx="42804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1" name="Encre 40"/>
              <p14:cNvContentPartPr/>
              <p14:nvPr/>
            </p14:nvContentPartPr>
            <p14:xfrm>
              <a:off x="3695760" y="2910960"/>
              <a:ext cx="625320" cy="251640"/>
            </p14:xfrm>
          </p:contentPart>
        </mc:Choice>
        <mc:Fallback xmlns="">
          <p:pic>
            <p:nvPicPr>
              <p:cNvPr id="41" name="Encre 40"/>
              <p:cNvPicPr/>
              <p:nvPr/>
            </p:nvPicPr>
            <p:blipFill>
              <a:blip r:embed="rId23"/>
              <a:stretch>
                <a:fillRect/>
              </a:stretch>
            </p:blipFill>
            <p:spPr>
              <a:xfrm>
                <a:off x="3679920" y="2847600"/>
                <a:ext cx="65664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2" name="Encre 41"/>
              <p14:cNvContentPartPr/>
              <p14:nvPr/>
            </p14:nvContentPartPr>
            <p14:xfrm>
              <a:off x="2811960" y="3055680"/>
              <a:ext cx="663120" cy="282240"/>
            </p14:xfrm>
          </p:contentPart>
        </mc:Choice>
        <mc:Fallback xmlns="">
          <p:pic>
            <p:nvPicPr>
              <p:cNvPr id="42" name="Encre 41"/>
              <p:cNvPicPr/>
              <p:nvPr/>
            </p:nvPicPr>
            <p:blipFill>
              <a:blip r:embed="rId25"/>
              <a:stretch>
                <a:fillRect/>
              </a:stretch>
            </p:blipFill>
            <p:spPr>
              <a:xfrm>
                <a:off x="2796120" y="2992320"/>
                <a:ext cx="694440" cy="4089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3" name="Encre 42"/>
              <p14:cNvContentPartPr/>
              <p14:nvPr/>
            </p14:nvContentPartPr>
            <p14:xfrm>
              <a:off x="2209680" y="2956680"/>
              <a:ext cx="770040" cy="518400"/>
            </p14:xfrm>
          </p:contentPart>
        </mc:Choice>
        <mc:Fallback xmlns="">
          <p:pic>
            <p:nvPicPr>
              <p:cNvPr id="43" name="Encre 42"/>
              <p:cNvPicPr/>
              <p:nvPr/>
            </p:nvPicPr>
            <p:blipFill>
              <a:blip r:embed="rId27"/>
              <a:stretch>
                <a:fillRect/>
              </a:stretch>
            </p:blipFill>
            <p:spPr>
              <a:xfrm>
                <a:off x="2193840" y="2893320"/>
                <a:ext cx="801360" cy="645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4" name="Encre 43"/>
              <p14:cNvContentPartPr/>
              <p14:nvPr/>
            </p14:nvContentPartPr>
            <p14:xfrm>
              <a:off x="4465440" y="3085920"/>
              <a:ext cx="823320" cy="198720"/>
            </p14:xfrm>
          </p:contentPart>
        </mc:Choice>
        <mc:Fallback xmlns="">
          <p:pic>
            <p:nvPicPr>
              <p:cNvPr id="44" name="Encre 43"/>
              <p:cNvPicPr/>
              <p:nvPr/>
            </p:nvPicPr>
            <p:blipFill>
              <a:blip r:embed="rId29"/>
              <a:stretch>
                <a:fillRect/>
              </a:stretch>
            </p:blipFill>
            <p:spPr>
              <a:xfrm>
                <a:off x="4449600" y="3022560"/>
                <a:ext cx="85464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5" name="Encre 44"/>
              <p14:cNvContentPartPr/>
              <p14:nvPr/>
            </p14:nvContentPartPr>
            <p14:xfrm>
              <a:off x="7856280" y="2994480"/>
              <a:ext cx="442440" cy="213840"/>
            </p14:xfrm>
          </p:contentPart>
        </mc:Choice>
        <mc:Fallback xmlns="">
          <p:pic>
            <p:nvPicPr>
              <p:cNvPr id="45" name="Encre 44"/>
              <p:cNvPicPr/>
              <p:nvPr/>
            </p:nvPicPr>
            <p:blipFill>
              <a:blip r:embed="rId31"/>
              <a:stretch>
                <a:fillRect/>
              </a:stretch>
            </p:blipFill>
            <p:spPr>
              <a:xfrm>
                <a:off x="7840440" y="2931120"/>
                <a:ext cx="47376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6" name="Encre 45"/>
              <p14:cNvContentPartPr/>
              <p14:nvPr/>
            </p14:nvContentPartPr>
            <p14:xfrm>
              <a:off x="7406640" y="2994480"/>
              <a:ext cx="442440" cy="244440"/>
            </p14:xfrm>
          </p:contentPart>
        </mc:Choice>
        <mc:Fallback xmlns="">
          <p:pic>
            <p:nvPicPr>
              <p:cNvPr id="46" name="Encre 45"/>
              <p:cNvPicPr/>
              <p:nvPr/>
            </p:nvPicPr>
            <p:blipFill>
              <a:blip r:embed="rId33"/>
              <a:stretch>
                <a:fillRect/>
              </a:stretch>
            </p:blipFill>
            <p:spPr>
              <a:xfrm>
                <a:off x="7390800" y="2931120"/>
                <a:ext cx="47376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7" name="Encre 46"/>
              <p14:cNvContentPartPr/>
              <p14:nvPr/>
            </p14:nvContentPartPr>
            <p14:xfrm>
              <a:off x="5920920" y="3405960"/>
              <a:ext cx="823320" cy="153000"/>
            </p14:xfrm>
          </p:contentPart>
        </mc:Choice>
        <mc:Fallback xmlns="">
          <p:pic>
            <p:nvPicPr>
              <p:cNvPr id="47" name="Encre 46"/>
              <p:cNvPicPr/>
              <p:nvPr/>
            </p:nvPicPr>
            <p:blipFill>
              <a:blip r:embed="rId35"/>
              <a:stretch>
                <a:fillRect/>
              </a:stretch>
            </p:blipFill>
            <p:spPr>
              <a:xfrm>
                <a:off x="5905080" y="3342600"/>
                <a:ext cx="854640" cy="279720"/>
              </a:xfrm>
              <a:prstGeom prst="rect">
                <a:avLst/>
              </a:prstGeom>
            </p:spPr>
          </p:pic>
        </mc:Fallback>
      </mc:AlternateContent>
    </p:spTree>
    <p:extLst>
      <p:ext uri="{BB962C8B-B14F-4D97-AF65-F5344CB8AC3E}">
        <p14:creationId xmlns:p14="http://schemas.microsoft.com/office/powerpoint/2010/main" val="35690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mph" presetSubtype="0" repeatCount="indefinite" fill="remove" grpId="0" nodeType="clickEffect">
                                  <p:stCondLst>
                                    <p:cond delay="0"/>
                                  </p:stCondLst>
                                  <p:childTnLst>
                                    <p:animClr clrSpc="rgb" dir="cw">
                                      <p:cBhvr override="childStyle">
                                        <p:cTn id="18" dur="250" autoRev="1" fill="remove"/>
                                        <p:tgtEl>
                                          <p:spTgt spid="34"/>
                                        </p:tgtEl>
                                        <p:attrNameLst>
                                          <p:attrName>style.color</p:attrName>
                                        </p:attrNameLst>
                                      </p:cBhvr>
                                      <p:to>
                                        <a:schemeClr val="bg1"/>
                                      </p:to>
                                    </p:animClr>
                                    <p:animClr clrSpc="rgb" dir="cw">
                                      <p:cBhvr>
                                        <p:cTn id="19" dur="250" autoRev="1" fill="remove"/>
                                        <p:tgtEl>
                                          <p:spTgt spid="34"/>
                                        </p:tgtEl>
                                        <p:attrNameLst>
                                          <p:attrName>fillcolor</p:attrName>
                                        </p:attrNameLst>
                                      </p:cBhvr>
                                      <p:to>
                                        <a:schemeClr val="bg1"/>
                                      </p:to>
                                    </p:animClr>
                                    <p:set>
                                      <p:cBhvr>
                                        <p:cTn id="20" dur="250" autoRev="1" fill="remove"/>
                                        <p:tgtEl>
                                          <p:spTgt spid="34"/>
                                        </p:tgtEl>
                                        <p:attrNameLst>
                                          <p:attrName>fill.type</p:attrName>
                                        </p:attrNameLst>
                                      </p:cBhvr>
                                      <p:to>
                                        <p:strVal val="solid"/>
                                      </p:to>
                                    </p:set>
                                    <p:set>
                                      <p:cBhvr>
                                        <p:cTn id="21" dur="250" autoRev="1" fill="remove"/>
                                        <p:tgtEl>
                                          <p:spTgt spid="34"/>
                                        </p:tgtEl>
                                        <p:attrNameLst>
                                          <p:attrName>fill.on</p:attrName>
                                        </p:attrNameLst>
                                      </p:cBhvr>
                                      <p:to>
                                        <p:strVal val="true"/>
                                      </p:to>
                                    </p:set>
                                  </p:childTnLst>
                                </p:cTn>
                              </p:par>
                              <p:par>
                                <p:cTn id="22" presetID="27" presetClass="emph" presetSubtype="0" repeatCount="indefinite" fill="remove" grpId="0" nodeType="withEffect">
                                  <p:stCondLst>
                                    <p:cond delay="0"/>
                                  </p:stCondLst>
                                  <p:childTnLst>
                                    <p:animClr clrSpc="rgb" dir="cw">
                                      <p:cBhvr override="childStyle">
                                        <p:cTn id="23" dur="250" autoRev="1" fill="remove"/>
                                        <p:tgtEl>
                                          <p:spTgt spid="12"/>
                                        </p:tgtEl>
                                        <p:attrNameLst>
                                          <p:attrName>style.color</p:attrName>
                                        </p:attrNameLst>
                                      </p:cBhvr>
                                      <p:to>
                                        <a:schemeClr val="bg1"/>
                                      </p:to>
                                    </p:animClr>
                                    <p:animClr clrSpc="rgb" dir="cw">
                                      <p:cBhvr>
                                        <p:cTn id="24" dur="250" autoRev="1" fill="remove"/>
                                        <p:tgtEl>
                                          <p:spTgt spid="12"/>
                                        </p:tgtEl>
                                        <p:attrNameLst>
                                          <p:attrName>fillcolor</p:attrName>
                                        </p:attrNameLst>
                                      </p:cBhvr>
                                      <p:to>
                                        <a:schemeClr val="bg1"/>
                                      </p:to>
                                    </p:animClr>
                                    <p:set>
                                      <p:cBhvr>
                                        <p:cTn id="25" dur="250" autoRev="1" fill="remove"/>
                                        <p:tgtEl>
                                          <p:spTgt spid="12"/>
                                        </p:tgtEl>
                                        <p:attrNameLst>
                                          <p:attrName>fill.type</p:attrName>
                                        </p:attrNameLst>
                                      </p:cBhvr>
                                      <p:to>
                                        <p:strVal val="solid"/>
                                      </p:to>
                                    </p:set>
                                    <p:set>
                                      <p:cBhvr>
                                        <p:cTn id="26" dur="250" autoRev="1" fill="remove"/>
                                        <p:tgtEl>
                                          <p:spTgt spid="12"/>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animBg="1"/>
      <p:bldP spid="12" grpId="0" animBg="1"/>
      <p:bldP spid="34" grpId="0" animBg="1"/>
      <p:bldP spid="2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666" y="249854"/>
            <a:ext cx="11160690" cy="4278094"/>
          </a:xfrm>
          <a:prstGeom prst="rect">
            <a:avLst/>
          </a:prstGeom>
        </p:spPr>
        <p:txBody>
          <a:bodyPr wrap="square">
            <a:spAutoFit/>
          </a:bodyPr>
          <a:lstStyle/>
          <a:p>
            <a:r>
              <a:rPr lang="fr-FR" sz="2800" b="1" dirty="0"/>
              <a:t>Un terril ou des schistes stockés au fond d’une carrière peuvent entrer en combustion et se comportent alors comme  </a:t>
            </a:r>
          </a:p>
          <a:p>
            <a:pPr algn="ctr"/>
            <a:r>
              <a:rPr lang="fr-FR" sz="4000" b="1" dirty="0">
                <a:solidFill>
                  <a:srgbClr val="FF0000"/>
                </a:solidFill>
                <a:effectLst>
                  <a:outerShdw blurRad="38100" dist="38100" dir="2700000" algn="tl">
                    <a:srgbClr val="000000">
                      <a:alpha val="43137"/>
                    </a:srgbClr>
                  </a:outerShdw>
                </a:effectLst>
              </a:rPr>
              <a:t>un</a:t>
            </a:r>
            <a:r>
              <a:rPr lang="fr-FR" sz="4000" dirty="0">
                <a:solidFill>
                  <a:srgbClr val="FF0000"/>
                </a:solidFill>
                <a:effectLst>
                  <a:outerShdw blurRad="38100" dist="38100" dir="2700000" algn="tl">
                    <a:srgbClr val="000000">
                      <a:alpha val="43137"/>
                    </a:srgbClr>
                  </a:outerShdw>
                </a:effectLst>
              </a:rPr>
              <a:t> </a:t>
            </a:r>
            <a:r>
              <a:rPr lang="fr-FR" sz="4000" b="1" dirty="0">
                <a:solidFill>
                  <a:srgbClr val="FF0000"/>
                </a:solidFill>
                <a:effectLst>
                  <a:outerShdw blurRad="38100" dist="38100" dir="2700000" algn="tl">
                    <a:srgbClr val="000000">
                      <a:alpha val="43137"/>
                    </a:srgbClr>
                  </a:outerShdw>
                </a:effectLst>
              </a:rPr>
              <a:t>réacteur chimique</a:t>
            </a:r>
            <a:r>
              <a:rPr lang="fr-FR" sz="3600" b="1" dirty="0">
                <a:effectLst>
                  <a:outerShdw blurRad="38100" dist="38100" dir="2700000" algn="tl">
                    <a:srgbClr val="000000">
                      <a:alpha val="43137"/>
                    </a:srgbClr>
                  </a:outerShdw>
                </a:effectLst>
              </a:rPr>
              <a:t> </a:t>
            </a:r>
          </a:p>
          <a:p>
            <a:r>
              <a:rPr lang="fr-FR" sz="2800" dirty="0"/>
              <a:t>capable de synthétiser des composés complexes et toxiques </a:t>
            </a:r>
          </a:p>
          <a:p>
            <a:endParaRPr lang="fr-FR" sz="2800" dirty="0"/>
          </a:p>
          <a:p>
            <a:r>
              <a:rPr lang="fr-FR" sz="3600" b="1" i="1" dirty="0">
                <a:solidFill>
                  <a:srgbClr val="FF0000"/>
                </a:solidFill>
              </a:rPr>
              <a:t>Ces phénomènes sont mal connus </a:t>
            </a:r>
          </a:p>
          <a:p>
            <a:r>
              <a:rPr lang="fr-FR" sz="2800" i="1" dirty="0"/>
              <a:t>et dépendent de la nature des matériaux stockés et des températures atteintes</a:t>
            </a:r>
          </a:p>
          <a:p>
            <a:endParaRPr lang="fr-FR" sz="2800" dirty="0"/>
          </a:p>
        </p:txBody>
      </p:sp>
      <p:sp>
        <p:nvSpPr>
          <p:cNvPr id="3" name="Rectangle 2"/>
          <p:cNvSpPr/>
          <p:nvPr/>
        </p:nvSpPr>
        <p:spPr>
          <a:xfrm>
            <a:off x="1528176" y="4888377"/>
            <a:ext cx="9464444" cy="1107543"/>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200" b="1" dirty="0">
                <a:solidFill>
                  <a:srgbClr val="FF0000"/>
                </a:solidFill>
              </a:rPr>
              <a:t>Les eaux de pluie ruissellent sur les terrils entrainant les polluants vers la nappe qui affleure</a:t>
            </a:r>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78</a:t>
            </a:fld>
            <a:endParaRPr lang="fr-FR" dirty="0"/>
          </a:p>
        </p:txBody>
      </p:sp>
    </p:spTree>
    <p:extLst>
      <p:ext uri="{BB962C8B-B14F-4D97-AF65-F5344CB8AC3E}">
        <p14:creationId xmlns:p14="http://schemas.microsoft.com/office/powerpoint/2010/main" val="114489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38202" y="5445278"/>
            <a:ext cx="11260899" cy="112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fr-FR" altLang="zh-CN" sz="2800" b="1" dirty="0">
                <a:solidFill>
                  <a:srgbClr val="FF0000"/>
                </a:solidFill>
                <a:latin typeface="Arial, sans-serif"/>
                <a:ea typeface="SimSun" panose="02010600030101010101" pitchFamily="2" charset="-122"/>
                <a:cs typeface="Times New Roman" panose="02020603050405020304" pitchFamily="18" charset="0"/>
              </a:rPr>
              <a:t>La carrière Simon </a:t>
            </a:r>
            <a:r>
              <a:rPr lang="fr-FR" altLang="zh-CN" sz="2800" dirty="0">
                <a:latin typeface="Arial, sans-serif"/>
                <a:ea typeface="SimSun" panose="02010600030101010101" pitchFamily="2" charset="-122"/>
                <a:cs typeface="Times New Roman" panose="02020603050405020304" pitchFamily="18" charset="0"/>
              </a:rPr>
              <a:t>a été pendant de nombreuses années utilisée par les HBL comme terril enterré</a:t>
            </a:r>
          </a:p>
          <a:p>
            <a:pPr algn="ctr" eaLnBrk="0" fontAlgn="base" hangingPunct="0">
              <a:spcBef>
                <a:spcPct val="0"/>
              </a:spcBef>
              <a:spcAft>
                <a:spcPct val="0"/>
              </a:spcAft>
            </a:pPr>
            <a:endParaRPr lang="fr-FR" altLang="zh-CN" sz="1100" dirty="0"/>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79</a:t>
            </a:fld>
            <a:endParaRPr lang="fr-FR" dirty="0"/>
          </a:p>
        </p:txBody>
      </p:sp>
      <p:pic>
        <p:nvPicPr>
          <p:cNvPr id="4" name="Picture 2" descr="&lt;br&gt;Schistier de la carrière Simon revégétalisé. - 35.8 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700" y="263419"/>
            <a:ext cx="9619989" cy="4809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204782" y="161031"/>
            <a:ext cx="9402480" cy="4267793"/>
          </a:xfrm>
          <a:prstGeom prst="rect">
            <a:avLst/>
          </a:prstGeom>
        </p:spPr>
      </p:pic>
      <p:sp>
        <p:nvSpPr>
          <p:cNvPr id="3" name="ZoneTexte 2"/>
          <p:cNvSpPr txBox="1"/>
          <p:nvPr/>
        </p:nvSpPr>
        <p:spPr>
          <a:xfrm>
            <a:off x="1114817" y="4646991"/>
            <a:ext cx="9582410" cy="1815882"/>
          </a:xfrm>
          <a:prstGeom prst="rect">
            <a:avLst/>
          </a:prstGeom>
          <a:solidFill>
            <a:schemeClr val="bg1"/>
          </a:solidFill>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b="1" dirty="0">
                <a:solidFill>
                  <a:srgbClr val="FF0000"/>
                </a:solidFill>
              </a:rPr>
              <a:t>La nappe phréatique n’est pas un lac souterrain </a:t>
            </a:r>
          </a:p>
          <a:p>
            <a:pPr algn="ctr"/>
            <a:r>
              <a:rPr lang="fr-FR" sz="2800" b="1" dirty="0">
                <a:solidFill>
                  <a:schemeClr val="tx1"/>
                </a:solidFill>
              </a:rPr>
              <a:t>mais l’eau est contenue dans la couche de grès poreux </a:t>
            </a:r>
          </a:p>
          <a:p>
            <a:pPr algn="ctr"/>
            <a:r>
              <a:rPr lang="fr-FR" sz="2400" i="1" dirty="0">
                <a:solidFill>
                  <a:schemeClr val="tx1"/>
                </a:solidFill>
              </a:rPr>
              <a:t>(Grès vosgien ou grès du Trias ou GTI) </a:t>
            </a:r>
          </a:p>
          <a:p>
            <a:pPr algn="ctr"/>
            <a:r>
              <a:rPr lang="fr-FR" sz="2800" b="1" dirty="0">
                <a:solidFill>
                  <a:schemeClr val="tx1"/>
                </a:solidFill>
              </a:rPr>
              <a:t>comme dans </a:t>
            </a:r>
            <a:r>
              <a:rPr lang="fr-FR" sz="2800" b="1" dirty="0">
                <a:solidFill>
                  <a:srgbClr val="FF0000"/>
                </a:solidFill>
              </a:rPr>
              <a:t>une vaste éponge</a:t>
            </a:r>
          </a:p>
        </p:txBody>
      </p:sp>
      <p:sp>
        <p:nvSpPr>
          <p:cNvPr id="4" name="Rectangle à coins arrondis 3"/>
          <p:cNvSpPr/>
          <p:nvPr/>
        </p:nvSpPr>
        <p:spPr>
          <a:xfrm>
            <a:off x="6146264" y="357218"/>
            <a:ext cx="3298127" cy="716671"/>
          </a:xfrm>
          <a:prstGeom prst="wedgeRoundRectCallout">
            <a:avLst>
              <a:gd name="adj1" fmla="val 7254"/>
              <a:gd name="adj2" fmla="val 32318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t>L’eau est contenue dans le grés Vosgien (l’éponge)</a:t>
            </a:r>
          </a:p>
        </p:txBody>
      </p:sp>
      <p:sp>
        <p:nvSpPr>
          <p:cNvPr id="5" name="Rectangle à coins arrondis 4"/>
          <p:cNvSpPr/>
          <p:nvPr/>
        </p:nvSpPr>
        <p:spPr>
          <a:xfrm>
            <a:off x="3767183" y="412594"/>
            <a:ext cx="1838131" cy="497149"/>
          </a:xfrm>
          <a:prstGeom prst="wedgeRoundRectCallout">
            <a:avLst>
              <a:gd name="adj1" fmla="val -151396"/>
              <a:gd name="adj2" fmla="val 43335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dirty="0">
                <a:solidFill>
                  <a:srgbClr val="FF0000"/>
                </a:solidFill>
              </a:rPr>
              <a:t>Nous sommes ICI</a:t>
            </a:r>
          </a:p>
        </p:txBody>
      </p:sp>
      <p:sp>
        <p:nvSpPr>
          <p:cNvPr id="6" name="Espace réservé du numéro de diapositive 5"/>
          <p:cNvSpPr>
            <a:spLocks noGrp="1"/>
          </p:cNvSpPr>
          <p:nvPr>
            <p:ph type="sldNum" sz="quarter" idx="12"/>
          </p:nvPr>
        </p:nvSpPr>
        <p:spPr/>
        <p:txBody>
          <a:bodyPr/>
          <a:lstStyle/>
          <a:p>
            <a:fld id="{7AA7205A-32C8-4B29-B2D9-1BB3C0E110DB}" type="slidenum">
              <a:rPr lang="fr-FR" smtClean="0"/>
              <a:t>8</a:t>
            </a:fld>
            <a:endParaRPr lang="fr-FR" dirty="0"/>
          </a:p>
        </p:txBody>
      </p:sp>
      <p:sp>
        <p:nvSpPr>
          <p:cNvPr id="11" name="Rectangle : coins arrondis 10"/>
          <p:cNvSpPr/>
          <p:nvPr/>
        </p:nvSpPr>
        <p:spPr>
          <a:xfrm>
            <a:off x="5229553" y="3321240"/>
            <a:ext cx="1435608" cy="174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dirty="0"/>
              <a:t>Eau propre</a:t>
            </a:r>
          </a:p>
        </p:txBody>
      </p:sp>
      <p:sp>
        <p:nvSpPr>
          <p:cNvPr id="12" name="Rectangle : coins arrondis 11"/>
          <p:cNvSpPr/>
          <p:nvPr/>
        </p:nvSpPr>
        <p:spPr>
          <a:xfrm>
            <a:off x="4105697" y="3943855"/>
            <a:ext cx="1435608" cy="2803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400" dirty="0"/>
              <a:t>Eau sale</a:t>
            </a:r>
          </a:p>
        </p:txBody>
      </p:sp>
      <p:pic>
        <p:nvPicPr>
          <p:cNvPr id="13" name="Image 12"/>
          <p:cNvPicPr>
            <a:picLocks noChangeAspect="1"/>
          </p:cNvPicPr>
          <p:nvPr/>
        </p:nvPicPr>
        <p:blipFill>
          <a:blip r:embed="rId4"/>
          <a:stretch>
            <a:fillRect/>
          </a:stretch>
        </p:blipFill>
        <p:spPr>
          <a:xfrm>
            <a:off x="9178386" y="2783248"/>
            <a:ext cx="1338911" cy="882975"/>
          </a:xfrm>
          <a:prstGeom prst="rect">
            <a:avLst/>
          </a:prstGeom>
        </p:spPr>
      </p:pic>
      <p:sp>
        <p:nvSpPr>
          <p:cNvPr id="10" name="Bulle narrative : rectangle à coins arrondis 9"/>
          <p:cNvSpPr/>
          <p:nvPr/>
        </p:nvSpPr>
        <p:spPr>
          <a:xfrm>
            <a:off x="9796130" y="3550600"/>
            <a:ext cx="574575" cy="387308"/>
          </a:xfrm>
          <a:prstGeom prst="wedgeRoundRectCallout">
            <a:avLst>
              <a:gd name="adj1" fmla="val -21734"/>
              <a:gd name="adj2" fmla="val -180136"/>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1600" dirty="0"/>
              <a:t>tôle</a:t>
            </a:r>
            <a:endParaRPr lang="fr-FR" dirty="0"/>
          </a:p>
        </p:txBody>
      </p:sp>
      <p:sp>
        <p:nvSpPr>
          <p:cNvPr id="8" name="Bulle narrative : rectangle à coins arrondis 7"/>
          <p:cNvSpPr/>
          <p:nvPr/>
        </p:nvSpPr>
        <p:spPr>
          <a:xfrm>
            <a:off x="8598195" y="3615306"/>
            <a:ext cx="846196" cy="322603"/>
          </a:xfrm>
          <a:prstGeom prst="wedgeRoundRectCallout">
            <a:avLst>
              <a:gd name="adj1" fmla="val 60175"/>
              <a:gd name="adj2" fmla="val -310147"/>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1600" dirty="0"/>
              <a:t>éponge</a:t>
            </a:r>
          </a:p>
        </p:txBody>
      </p:sp>
      <p:sp>
        <p:nvSpPr>
          <p:cNvPr id="14" name="Rectangle à coins arrondis 3"/>
          <p:cNvSpPr/>
          <p:nvPr/>
        </p:nvSpPr>
        <p:spPr>
          <a:xfrm>
            <a:off x="4269784" y="1270077"/>
            <a:ext cx="1919538" cy="963852"/>
          </a:xfrm>
          <a:prstGeom prst="wedgeRoundRectCallout">
            <a:avLst>
              <a:gd name="adj1" fmla="val 99423"/>
              <a:gd name="adj2" fmla="val 19640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dirty="0"/>
              <a:t>Couche imperméable (la tôle)</a:t>
            </a:r>
          </a:p>
        </p:txBody>
      </p:sp>
    </p:spTree>
    <p:extLst>
      <p:ext uri="{BB962C8B-B14F-4D97-AF65-F5344CB8AC3E}">
        <p14:creationId xmlns:p14="http://schemas.microsoft.com/office/powerpoint/2010/main" val="325663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971066" y="286418"/>
            <a:ext cx="9382734" cy="5001922"/>
          </a:xfrm>
          <a:prstGeom prst="rect">
            <a:avLst/>
          </a:prstGeom>
          <a:ln>
            <a:noFill/>
          </a:ln>
          <a:effectLst>
            <a:outerShdw blurRad="190500" algn="tl" rotWithShape="0">
              <a:srgbClr val="000000">
                <a:alpha val="70000"/>
              </a:srgbClr>
            </a:outerShdw>
          </a:effectLst>
        </p:spPr>
      </p:pic>
      <p:sp>
        <p:nvSpPr>
          <p:cNvPr id="3" name="ZoneTexte 2"/>
          <p:cNvSpPr txBox="1"/>
          <p:nvPr/>
        </p:nvSpPr>
        <p:spPr>
          <a:xfrm>
            <a:off x="1400368" y="5288340"/>
            <a:ext cx="9953431" cy="1569660"/>
          </a:xfrm>
          <a:prstGeom prst="rect">
            <a:avLst/>
          </a:prstGeom>
          <a:noFill/>
        </p:spPr>
        <p:txBody>
          <a:bodyPr wrap="square" rtlCol="0">
            <a:spAutoFit/>
          </a:bodyPr>
          <a:lstStyle/>
          <a:p>
            <a:pPr algn="ctr"/>
            <a:r>
              <a:rPr lang="fr-FR" sz="3200" b="1" dirty="0">
                <a:solidFill>
                  <a:srgbClr val="FF0000"/>
                </a:solidFill>
              </a:rPr>
              <a:t>Terril WENDEL à Petite Rosselle</a:t>
            </a:r>
            <a:br>
              <a:rPr lang="fr-FR" sz="3200" dirty="0">
                <a:solidFill>
                  <a:srgbClr val="FF0000"/>
                </a:solidFill>
              </a:rPr>
            </a:br>
            <a:r>
              <a:rPr lang="fr-FR" sz="3200" dirty="0"/>
              <a:t>Les eaux d’écoulement se retrouvent au fond de la carrière en contact avec la nappe phréatique</a:t>
            </a:r>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80</a:t>
            </a:fld>
            <a:endParaRPr lang="fr-FR" dirty="0"/>
          </a:p>
        </p:txBody>
      </p:sp>
    </p:spTree>
    <p:extLst>
      <p:ext uri="{BB962C8B-B14F-4D97-AF65-F5344CB8AC3E}">
        <p14:creationId xmlns:p14="http://schemas.microsoft.com/office/powerpoint/2010/main" val="223475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89140" y="286916"/>
            <a:ext cx="10872592" cy="2862322"/>
          </a:xfrm>
          <a:prstGeom prst="rect">
            <a:avLst/>
          </a:prstGeom>
          <a:noFill/>
        </p:spPr>
        <p:txBody>
          <a:bodyPr wrap="square" rtlCol="0">
            <a:spAutoFit/>
          </a:bodyPr>
          <a:lstStyle/>
          <a:p>
            <a:pPr algn="ctr"/>
            <a:r>
              <a:rPr lang="fr-FR" sz="3600" dirty="0"/>
              <a:t>Sur le site de l’ancienne cokerie de </a:t>
            </a:r>
            <a:r>
              <a:rPr lang="fr-FR" sz="3600" dirty="0" err="1"/>
              <a:t>Marienau</a:t>
            </a:r>
            <a:r>
              <a:rPr lang="fr-FR" sz="3600" dirty="0"/>
              <a:t>, les sols ont été dépollués mais les matières toxiques n’ont pas été évacuées, elles ont été stockées dans la zone dite du</a:t>
            </a:r>
          </a:p>
          <a:p>
            <a:pPr algn="ctr"/>
            <a:br>
              <a:rPr lang="fr-FR" sz="3600" dirty="0"/>
            </a:br>
            <a:endParaRPr lang="fr-FR" sz="3600" dirty="0"/>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81</a:t>
            </a:fld>
            <a:endParaRPr lang="fr-FR" dirty="0"/>
          </a:p>
        </p:txBody>
      </p:sp>
      <p:sp>
        <p:nvSpPr>
          <p:cNvPr id="4" name="ZoneTexte 3"/>
          <p:cNvSpPr txBox="1"/>
          <p:nvPr/>
        </p:nvSpPr>
        <p:spPr>
          <a:xfrm>
            <a:off x="901874" y="4337297"/>
            <a:ext cx="9883036" cy="1754326"/>
          </a:xfrm>
          <a:prstGeom prst="rect">
            <a:avLst/>
          </a:prstGeom>
          <a:noFill/>
        </p:spPr>
        <p:txBody>
          <a:bodyPr wrap="square" rtlCol="0">
            <a:spAutoFit/>
          </a:bodyPr>
          <a:lstStyle/>
          <a:p>
            <a:pPr algn="ctr"/>
            <a:r>
              <a:rPr lang="fr-FR" sz="3600" i="1" dirty="0"/>
              <a:t>Le traitement a consisté à faire un confinement dans un film en plastique étanche et à créer sur le dessus une couverture végétale</a:t>
            </a:r>
          </a:p>
        </p:txBody>
      </p:sp>
      <p:sp>
        <p:nvSpPr>
          <p:cNvPr id="5" name="ZoneTexte 4"/>
          <p:cNvSpPr txBox="1"/>
          <p:nvPr/>
        </p:nvSpPr>
        <p:spPr>
          <a:xfrm>
            <a:off x="2182585" y="2819940"/>
            <a:ext cx="7975600" cy="1015663"/>
          </a:xfrm>
          <a:prstGeom prst="rect">
            <a:avLst/>
          </a:prstGeom>
          <a:noFill/>
        </p:spPr>
        <p:txBody>
          <a:bodyPr wrap="square" rtlCol="0">
            <a:spAutoFit/>
          </a:bodyPr>
          <a:lstStyle/>
          <a:p>
            <a:pPr algn="ctr"/>
            <a:r>
              <a:rPr lang="fr-FR" sz="6000" dirty="0">
                <a:effectLst>
                  <a:outerShdw blurRad="38100" dist="38100" dir="2700000" algn="tl">
                    <a:srgbClr val="000000">
                      <a:alpha val="43137"/>
                    </a:srgbClr>
                  </a:outerShdw>
                </a:effectLst>
              </a:rPr>
              <a:t>«</a:t>
            </a:r>
            <a:r>
              <a:rPr lang="fr-FR" sz="6000" b="1" dirty="0">
                <a:solidFill>
                  <a:srgbClr val="FF0000"/>
                </a:solidFill>
                <a:effectLst>
                  <a:outerShdw blurRad="38100" dist="38100" dir="2700000" algn="tl">
                    <a:srgbClr val="000000">
                      <a:alpha val="43137"/>
                    </a:srgbClr>
                  </a:outerShdw>
                </a:effectLst>
              </a:rPr>
              <a:t> triangle de </a:t>
            </a:r>
            <a:r>
              <a:rPr lang="fr-FR" sz="6000" b="1" dirty="0" err="1">
                <a:solidFill>
                  <a:srgbClr val="FF0000"/>
                </a:solidFill>
                <a:effectLst>
                  <a:outerShdw blurRad="38100" dist="38100" dir="2700000" algn="tl">
                    <a:srgbClr val="000000">
                      <a:alpha val="43137"/>
                    </a:srgbClr>
                  </a:outerShdw>
                </a:effectLst>
              </a:rPr>
              <a:t>Marienau</a:t>
            </a:r>
            <a:r>
              <a:rPr lang="fr-FR" sz="6000" b="1" dirty="0">
                <a:solidFill>
                  <a:srgbClr val="FF0000"/>
                </a:solidFill>
                <a:effectLst>
                  <a:outerShdw blurRad="38100" dist="38100" dir="2700000" algn="tl">
                    <a:srgbClr val="000000">
                      <a:alpha val="43137"/>
                    </a:srgbClr>
                  </a:outerShdw>
                </a:effectLst>
              </a:rPr>
              <a:t> </a:t>
            </a:r>
            <a:r>
              <a:rPr lang="fr-FR" sz="6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649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053" y="1101013"/>
            <a:ext cx="8086091" cy="53385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53710" y="221640"/>
            <a:ext cx="650619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3600" b="1" kern="0" dirty="0">
                <a:latin typeface="Times New Roman" panose="02020603050405020304" pitchFamily="18" charset="0"/>
              </a:rPr>
              <a:t>Le triangle de </a:t>
            </a:r>
            <a:r>
              <a:rPr lang="fr-FR" sz="3600" b="1" kern="0" dirty="0" err="1">
                <a:latin typeface="Times New Roman" panose="02020603050405020304" pitchFamily="18" charset="0"/>
              </a:rPr>
              <a:t>Marienau</a:t>
            </a:r>
            <a:endParaRPr lang="fr-FR" sz="3600" b="1" kern="0" dirty="0">
              <a:latin typeface="Times New Roman" panose="02020603050405020304" pitchFamily="18" charset="0"/>
            </a:endParaRPr>
          </a:p>
        </p:txBody>
      </p:sp>
      <p:sp>
        <p:nvSpPr>
          <p:cNvPr id="3" name="Flèche vers le bas 2"/>
          <p:cNvSpPr/>
          <p:nvPr/>
        </p:nvSpPr>
        <p:spPr>
          <a:xfrm>
            <a:off x="6247280" y="867971"/>
            <a:ext cx="597159" cy="271467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82</a:t>
            </a:fld>
            <a:endParaRPr lang="fr-FR" dirty="0"/>
          </a:p>
        </p:txBody>
      </p:sp>
    </p:spTree>
    <p:extLst>
      <p:ext uri="{BB962C8B-B14F-4D97-AF65-F5344CB8AC3E}">
        <p14:creationId xmlns:p14="http://schemas.microsoft.com/office/powerpoint/2010/main" val="276728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4088" y="552450"/>
            <a:ext cx="10589712" cy="2308324"/>
          </a:xfrm>
          <a:prstGeom prst="rect">
            <a:avLst/>
          </a:prstGeom>
          <a:noFill/>
        </p:spPr>
        <p:txBody>
          <a:bodyPr wrap="square" rtlCol="0">
            <a:spAutoFit/>
          </a:bodyPr>
          <a:lstStyle/>
          <a:p>
            <a:r>
              <a:rPr lang="fr-FR" sz="3600" dirty="0"/>
              <a:t>Les matières polluantes sont séparées de la nappe par un film en matière synthétique </a:t>
            </a:r>
            <a:r>
              <a:rPr lang="fr-FR" sz="3600" dirty="0" err="1"/>
              <a:t>appellé</a:t>
            </a:r>
            <a:r>
              <a:rPr lang="fr-FR" sz="3600" dirty="0"/>
              <a:t> GEOMEMBRANE</a:t>
            </a:r>
          </a:p>
          <a:p>
            <a:endParaRPr lang="fr-FR" sz="3600" dirty="0"/>
          </a:p>
          <a:p>
            <a:endParaRPr lang="fr-FR" sz="3600" dirty="0"/>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83</a:t>
            </a:fld>
            <a:endParaRPr lang="fr-FR" dirty="0"/>
          </a:p>
        </p:txBody>
      </p:sp>
      <p:sp>
        <p:nvSpPr>
          <p:cNvPr id="4" name="ZoneTexte 3"/>
          <p:cNvSpPr txBox="1"/>
          <p:nvPr/>
        </p:nvSpPr>
        <p:spPr>
          <a:xfrm>
            <a:off x="764088" y="2709883"/>
            <a:ext cx="10872591" cy="1261884"/>
          </a:xfrm>
          <a:prstGeom prst="rect">
            <a:avLst/>
          </a:prstGeom>
          <a:noFill/>
        </p:spPr>
        <p:txBody>
          <a:bodyPr wrap="square" rtlCol="0">
            <a:spAutoFit/>
          </a:bodyPr>
          <a:lstStyle/>
          <a:p>
            <a:pPr algn="ctr"/>
            <a:r>
              <a:rPr lang="fr-FR" sz="4000" b="1" dirty="0">
                <a:solidFill>
                  <a:srgbClr val="FF0000"/>
                </a:solidFill>
              </a:rPr>
              <a:t>Cette géomembrane n’est pas éternelle</a:t>
            </a:r>
          </a:p>
          <a:p>
            <a:pPr algn="ctr"/>
            <a:r>
              <a:rPr lang="fr-FR" sz="3600" dirty="0"/>
              <a:t>Sa durée de vie est au plus de quelques dizaines d’années</a:t>
            </a:r>
          </a:p>
        </p:txBody>
      </p:sp>
      <p:sp>
        <p:nvSpPr>
          <p:cNvPr id="5" name="ZoneTexte 4"/>
          <p:cNvSpPr txBox="1"/>
          <p:nvPr/>
        </p:nvSpPr>
        <p:spPr>
          <a:xfrm>
            <a:off x="2717800" y="5523847"/>
            <a:ext cx="7645400" cy="646331"/>
          </a:xfrm>
          <a:prstGeom prst="rect">
            <a:avLst/>
          </a:prstGeom>
          <a:noFill/>
        </p:spPr>
        <p:txBody>
          <a:bodyPr wrap="square" rtlCol="0">
            <a:spAutoFit/>
          </a:bodyPr>
          <a:lstStyle/>
          <a:p>
            <a:pPr algn="ctr"/>
            <a:r>
              <a:rPr lang="fr-FR" sz="3600" b="1" i="1" dirty="0"/>
              <a:t>Que se passera  t’il d’ici 20 ou 30 ans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646" y="5088613"/>
            <a:ext cx="956242" cy="1516796"/>
          </a:xfrm>
          <a:prstGeom prst="rect">
            <a:avLst/>
          </a:prstGeom>
        </p:spPr>
      </p:pic>
    </p:spTree>
    <p:extLst>
      <p:ext uri="{BB962C8B-B14F-4D97-AF65-F5344CB8AC3E}">
        <p14:creationId xmlns:p14="http://schemas.microsoft.com/office/powerpoint/2010/main" val="337592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03367" y="163358"/>
            <a:ext cx="6774024"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400" b="1" dirty="0">
                <a:solidFill>
                  <a:srgbClr val="FF0000"/>
                </a:solidFill>
              </a:rPr>
              <a:t>Le gazomètre de </a:t>
            </a:r>
            <a:r>
              <a:rPr lang="fr-FR" sz="4400" b="1" dirty="0" err="1">
                <a:solidFill>
                  <a:srgbClr val="FF0000"/>
                </a:solidFill>
              </a:rPr>
              <a:t>Marienau</a:t>
            </a:r>
            <a:endParaRPr lang="fr-FR" sz="4400" b="1" dirty="0">
              <a:solidFill>
                <a:srgbClr val="FF0000"/>
              </a:solidFill>
            </a:endParaRPr>
          </a:p>
        </p:txBody>
      </p:sp>
      <p:grpSp>
        <p:nvGrpSpPr>
          <p:cNvPr id="9" name="Groupe 8"/>
          <p:cNvGrpSpPr/>
          <p:nvPr/>
        </p:nvGrpSpPr>
        <p:grpSpPr>
          <a:xfrm>
            <a:off x="3242145" y="1117447"/>
            <a:ext cx="5572071" cy="3669242"/>
            <a:chOff x="1972977" y="1117447"/>
            <a:chExt cx="5042873" cy="3317090"/>
          </a:xfrm>
        </p:grpSpPr>
        <p:pic>
          <p:nvPicPr>
            <p:cNvPr id="3" name="Image 2"/>
            <p:cNvPicPr>
              <a:picLocks noChangeAspect="1"/>
            </p:cNvPicPr>
            <p:nvPr/>
          </p:nvPicPr>
          <p:blipFill>
            <a:blip r:embed="rId3"/>
            <a:stretch>
              <a:fillRect/>
            </a:stretch>
          </p:blipFill>
          <p:spPr>
            <a:xfrm>
              <a:off x="1972977" y="1117447"/>
              <a:ext cx="5042873" cy="3317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Connecteur droit avec flèche 3"/>
            <p:cNvCxnSpPr>
              <a:cxnSpLocks/>
            </p:cNvCxnSpPr>
            <p:nvPr/>
          </p:nvCxnSpPr>
          <p:spPr>
            <a:xfrm flipV="1">
              <a:off x="3029251" y="2108200"/>
              <a:ext cx="3181049" cy="7440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4088578" y="1399836"/>
              <a:ext cx="1283521" cy="830997"/>
            </a:xfrm>
            <a:prstGeom prst="rect">
              <a:avLst/>
            </a:prstGeom>
            <a:noFill/>
          </p:spPr>
          <p:txBody>
            <a:bodyPr wrap="square" rtlCol="0">
              <a:spAutoFit/>
            </a:bodyPr>
            <a:lstStyle/>
            <a:p>
              <a:pPr algn="ctr"/>
              <a:r>
                <a:rPr lang="fr-FR" sz="2400" dirty="0"/>
                <a:t>75 m environ</a:t>
              </a:r>
            </a:p>
          </p:txBody>
        </p:sp>
      </p:grpSp>
      <p:sp>
        <p:nvSpPr>
          <p:cNvPr id="6" name="ZoneTexte 5"/>
          <p:cNvSpPr txBox="1"/>
          <p:nvPr/>
        </p:nvSpPr>
        <p:spPr>
          <a:xfrm>
            <a:off x="581356" y="4969252"/>
            <a:ext cx="10874115" cy="1569660"/>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200" dirty="0"/>
              <a:t>Dans un ancien GAZOMETRE, </a:t>
            </a:r>
            <a:r>
              <a:rPr lang="fr-FR" sz="3200" b="1" dirty="0">
                <a:solidFill>
                  <a:srgbClr val="FF0000"/>
                </a:solidFill>
              </a:rPr>
              <a:t>40 000 tonnes </a:t>
            </a:r>
            <a:r>
              <a:rPr lang="fr-FR" sz="3200" dirty="0"/>
              <a:t>de déchets toxiques, emballés dans une géomembrane sont stockés depuis </a:t>
            </a:r>
            <a:r>
              <a:rPr lang="fr-FR" sz="3200" b="1" dirty="0">
                <a:solidFill>
                  <a:srgbClr val="FF0000"/>
                </a:solidFill>
              </a:rPr>
              <a:t>plus de 25 ans</a:t>
            </a:r>
          </a:p>
        </p:txBody>
      </p:sp>
      <p:sp>
        <p:nvSpPr>
          <p:cNvPr id="7" name="Espace réservé du numéro de diapositive 6"/>
          <p:cNvSpPr>
            <a:spLocks noGrp="1"/>
          </p:cNvSpPr>
          <p:nvPr>
            <p:ph type="sldNum" sz="quarter" idx="12"/>
          </p:nvPr>
        </p:nvSpPr>
        <p:spPr/>
        <p:txBody>
          <a:bodyPr/>
          <a:lstStyle/>
          <a:p>
            <a:fld id="{7AA7205A-32C8-4B29-B2D9-1BB3C0E110DB}" type="slidenum">
              <a:rPr lang="fr-FR" smtClean="0"/>
              <a:t>84</a:t>
            </a:fld>
            <a:endParaRPr lang="fr-FR" dirty="0"/>
          </a:p>
        </p:txBody>
      </p:sp>
    </p:spTree>
    <p:extLst>
      <p:ext uri="{BB962C8B-B14F-4D97-AF65-F5344CB8AC3E}">
        <p14:creationId xmlns:p14="http://schemas.microsoft.com/office/powerpoint/2010/main" val="194129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4364611"/>
            <a:ext cx="9144000" cy="2422689"/>
          </a:xfrm>
          <a:prstGeom prst="rect">
            <a:avLst/>
          </a:prstGeom>
          <a:pattFill prst="pct30">
            <a:fgClr>
              <a:schemeClr val="accent2">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numéro de diapositive 26"/>
          <p:cNvSpPr>
            <a:spLocks noGrp="1"/>
          </p:cNvSpPr>
          <p:nvPr>
            <p:ph type="sldNum" sz="quarter" idx="12"/>
          </p:nvPr>
        </p:nvSpPr>
        <p:spPr/>
        <p:txBody>
          <a:bodyPr/>
          <a:lstStyle/>
          <a:p>
            <a:fld id="{C8447B19-8BA0-4BCE-935C-8E250E3097DA}" type="slidenum">
              <a:rPr lang="fr-FR" smtClean="0"/>
              <a:t>85</a:t>
            </a:fld>
            <a:endParaRPr lang="fr-FR"/>
          </a:p>
        </p:txBody>
      </p:sp>
      <p:grpSp>
        <p:nvGrpSpPr>
          <p:cNvPr id="5" name="Groupe 4"/>
          <p:cNvGrpSpPr/>
          <p:nvPr/>
        </p:nvGrpSpPr>
        <p:grpSpPr>
          <a:xfrm>
            <a:off x="7058670" y="1693470"/>
            <a:ext cx="2980680" cy="2441460"/>
            <a:chOff x="5467546" y="1699368"/>
            <a:chExt cx="2980680" cy="2441460"/>
          </a:xfrm>
        </p:grpSpPr>
        <p:pic>
          <p:nvPicPr>
            <p:cNvPr id="24" name="Image 23"/>
            <p:cNvPicPr>
              <a:picLocks noChangeAspect="1"/>
            </p:cNvPicPr>
            <p:nvPr/>
          </p:nvPicPr>
          <p:blipFill>
            <a:blip r:embed="rId3">
              <a:clrChange>
                <a:clrFrom>
                  <a:srgbClr val="FFFFFF"/>
                </a:clrFrom>
                <a:clrTo>
                  <a:srgbClr val="FFFFFF">
                    <a:alpha val="0"/>
                  </a:srgbClr>
                </a:clrTo>
              </a:clrChange>
            </a:blip>
            <a:stretch>
              <a:fillRect/>
            </a:stretch>
          </p:blipFill>
          <p:spPr>
            <a:xfrm rot="14706060">
              <a:off x="6226305" y="1514354"/>
              <a:ext cx="2036908" cy="2406935"/>
            </a:xfrm>
            <a:prstGeom prst="rect">
              <a:avLst/>
            </a:prstGeom>
          </p:spPr>
        </p:pic>
        <p:sp>
          <p:nvSpPr>
            <p:cNvPr id="8" name="Flèche courbée vers le bas 4"/>
            <p:cNvSpPr/>
            <p:nvPr/>
          </p:nvSpPr>
          <p:spPr>
            <a:xfrm flipH="1">
              <a:off x="5467546" y="2713936"/>
              <a:ext cx="1150070" cy="1426892"/>
            </a:xfrm>
            <a:custGeom>
              <a:avLst/>
              <a:gdLst>
                <a:gd name="connsiteX0" fmla="*/ 1297364 w 1602557"/>
                <a:gd name="connsiteY0" fmla="*/ 1220771 h 1220771"/>
                <a:gd name="connsiteX1" fmla="*/ 973996 w 1602557"/>
                <a:gd name="connsiteY1" fmla="*/ 915578 h 1220771"/>
                <a:gd name="connsiteX2" fmla="*/ 1126592 w 1602557"/>
                <a:gd name="connsiteY2" fmla="*/ 915578 h 1220771"/>
                <a:gd name="connsiteX3" fmla="*/ 572384 w 1602557"/>
                <a:gd name="connsiteY3" fmla="*/ 0 h 1220771"/>
                <a:gd name="connsiteX4" fmla="*/ 877577 w 1602557"/>
                <a:gd name="connsiteY4" fmla="*/ 0 h 1220771"/>
                <a:gd name="connsiteX5" fmla="*/ 1431785 w 1602557"/>
                <a:gd name="connsiteY5" fmla="*/ 915578 h 1220771"/>
                <a:gd name="connsiteX6" fmla="*/ 1584381 w 1602557"/>
                <a:gd name="connsiteY6" fmla="*/ 915578 h 1220771"/>
                <a:gd name="connsiteX7" fmla="*/ 1297364 w 1602557"/>
                <a:gd name="connsiteY7" fmla="*/ 1220771 h 1220771"/>
                <a:gd name="connsiteX0" fmla="*/ 724980 w 1602557"/>
                <a:gd name="connsiteY0" fmla="*/ 44182 h 1220771"/>
                <a:gd name="connsiteX1" fmla="*/ 305192 w 1602557"/>
                <a:gd name="connsiteY1" fmla="*/ 1220771 h 1220771"/>
                <a:gd name="connsiteX2" fmla="*/ 0 w 1602557"/>
                <a:gd name="connsiteY2" fmla="*/ 1220771 h 1220771"/>
                <a:gd name="connsiteX3" fmla="*/ 67397 w 1602557"/>
                <a:gd name="connsiteY3" fmla="*/ 646061 h 1220771"/>
                <a:gd name="connsiteX4" fmla="*/ 724981 w 1602557"/>
                <a:gd name="connsiteY4" fmla="*/ 44183 h 1220771"/>
                <a:gd name="connsiteX5" fmla="*/ 724980 w 1602557"/>
                <a:gd name="connsiteY5" fmla="*/ 44182 h 1220771"/>
                <a:gd name="connsiteX0" fmla="*/ 724980 w 1602557"/>
                <a:gd name="connsiteY0" fmla="*/ 44182 h 1220771"/>
                <a:gd name="connsiteX1" fmla="*/ 305192 w 1602557"/>
                <a:gd name="connsiteY1" fmla="*/ 1220771 h 1220771"/>
                <a:gd name="connsiteX2" fmla="*/ 0 w 1602557"/>
                <a:gd name="connsiteY2" fmla="*/ 1220771 h 1220771"/>
                <a:gd name="connsiteX3" fmla="*/ 572384 w 1602557"/>
                <a:gd name="connsiteY3" fmla="*/ 0 h 1220771"/>
                <a:gd name="connsiteX4" fmla="*/ 877577 w 1602557"/>
                <a:gd name="connsiteY4" fmla="*/ 0 h 1220771"/>
                <a:gd name="connsiteX5" fmla="*/ 1431785 w 1602557"/>
                <a:gd name="connsiteY5" fmla="*/ 915578 h 1220771"/>
                <a:gd name="connsiteX6" fmla="*/ 1584381 w 1602557"/>
                <a:gd name="connsiteY6" fmla="*/ 915578 h 1220771"/>
                <a:gd name="connsiteX7" fmla="*/ 1297364 w 1602557"/>
                <a:gd name="connsiteY7" fmla="*/ 1220771 h 1220771"/>
                <a:gd name="connsiteX8" fmla="*/ 973996 w 1602557"/>
                <a:gd name="connsiteY8" fmla="*/ 915578 h 1220771"/>
                <a:gd name="connsiteX9" fmla="*/ 1126592 w 1602557"/>
                <a:gd name="connsiteY9" fmla="*/ 915578 h 1220771"/>
                <a:gd name="connsiteX10" fmla="*/ 572384 w 1602557"/>
                <a:gd name="connsiteY10" fmla="*/ 0 h 1220771"/>
                <a:gd name="connsiteX0" fmla="*/ 1648233 w 1935250"/>
                <a:gd name="connsiteY0" fmla="*/ 1353508 h 1353508"/>
                <a:gd name="connsiteX1" fmla="*/ 1324865 w 1935250"/>
                <a:gd name="connsiteY1" fmla="*/ 1048315 h 1353508"/>
                <a:gd name="connsiteX2" fmla="*/ 1477461 w 1935250"/>
                <a:gd name="connsiteY2" fmla="*/ 1048315 h 1353508"/>
                <a:gd name="connsiteX3" fmla="*/ 923253 w 1935250"/>
                <a:gd name="connsiteY3" fmla="*/ 132737 h 1353508"/>
                <a:gd name="connsiteX4" fmla="*/ 1228446 w 1935250"/>
                <a:gd name="connsiteY4" fmla="*/ 132737 h 1353508"/>
                <a:gd name="connsiteX5" fmla="*/ 1782654 w 1935250"/>
                <a:gd name="connsiteY5" fmla="*/ 1048315 h 1353508"/>
                <a:gd name="connsiteX6" fmla="*/ 1935250 w 1935250"/>
                <a:gd name="connsiteY6" fmla="*/ 1048315 h 1353508"/>
                <a:gd name="connsiteX7" fmla="*/ 1648233 w 1935250"/>
                <a:gd name="connsiteY7" fmla="*/ 1353508 h 1353508"/>
                <a:gd name="connsiteX0" fmla="*/ 1075849 w 1935250"/>
                <a:gd name="connsiteY0" fmla="*/ 176919 h 1353508"/>
                <a:gd name="connsiteX1" fmla="*/ 656061 w 1935250"/>
                <a:gd name="connsiteY1" fmla="*/ 1353508 h 1353508"/>
                <a:gd name="connsiteX2" fmla="*/ 350869 w 1935250"/>
                <a:gd name="connsiteY2" fmla="*/ 1353508 h 1353508"/>
                <a:gd name="connsiteX3" fmla="*/ 3486 w 1935250"/>
                <a:gd name="connsiteY3" fmla="*/ 316885 h 1353508"/>
                <a:gd name="connsiteX4" fmla="*/ 1075850 w 1935250"/>
                <a:gd name="connsiteY4" fmla="*/ 176920 h 1353508"/>
                <a:gd name="connsiteX5" fmla="*/ 1075849 w 1935250"/>
                <a:gd name="connsiteY5" fmla="*/ 176919 h 1353508"/>
                <a:gd name="connsiteX0" fmla="*/ 1075849 w 1935250"/>
                <a:gd name="connsiteY0" fmla="*/ 176919 h 1353508"/>
                <a:gd name="connsiteX1" fmla="*/ 656061 w 1935250"/>
                <a:gd name="connsiteY1" fmla="*/ 1353508 h 1353508"/>
                <a:gd name="connsiteX2" fmla="*/ 350869 w 1935250"/>
                <a:gd name="connsiteY2" fmla="*/ 1353508 h 1353508"/>
                <a:gd name="connsiteX3" fmla="*/ 923253 w 1935250"/>
                <a:gd name="connsiteY3" fmla="*/ 132737 h 1353508"/>
                <a:gd name="connsiteX4" fmla="*/ 1228446 w 1935250"/>
                <a:gd name="connsiteY4" fmla="*/ 132737 h 1353508"/>
                <a:gd name="connsiteX5" fmla="*/ 1782654 w 1935250"/>
                <a:gd name="connsiteY5" fmla="*/ 1048315 h 1353508"/>
                <a:gd name="connsiteX6" fmla="*/ 1935250 w 1935250"/>
                <a:gd name="connsiteY6" fmla="*/ 1048315 h 1353508"/>
                <a:gd name="connsiteX7" fmla="*/ 1648233 w 1935250"/>
                <a:gd name="connsiteY7" fmla="*/ 1353508 h 1353508"/>
                <a:gd name="connsiteX8" fmla="*/ 1324865 w 1935250"/>
                <a:gd name="connsiteY8" fmla="*/ 1048315 h 1353508"/>
                <a:gd name="connsiteX9" fmla="*/ 1477461 w 1935250"/>
                <a:gd name="connsiteY9" fmla="*/ 1048315 h 1353508"/>
                <a:gd name="connsiteX10" fmla="*/ 923253 w 1935250"/>
                <a:gd name="connsiteY10" fmla="*/ 132737 h 1353508"/>
                <a:gd name="connsiteX0" fmla="*/ 1648233 w 1935250"/>
                <a:gd name="connsiteY0" fmla="*/ 1353508 h 1353508"/>
                <a:gd name="connsiteX1" fmla="*/ 1324865 w 1935250"/>
                <a:gd name="connsiteY1" fmla="*/ 1048315 h 1353508"/>
                <a:gd name="connsiteX2" fmla="*/ 1477461 w 1935250"/>
                <a:gd name="connsiteY2" fmla="*/ 1048315 h 1353508"/>
                <a:gd name="connsiteX3" fmla="*/ 923253 w 1935250"/>
                <a:gd name="connsiteY3" fmla="*/ 132737 h 1353508"/>
                <a:gd name="connsiteX4" fmla="*/ 1228446 w 1935250"/>
                <a:gd name="connsiteY4" fmla="*/ 132737 h 1353508"/>
                <a:gd name="connsiteX5" fmla="*/ 1782654 w 1935250"/>
                <a:gd name="connsiteY5" fmla="*/ 1048315 h 1353508"/>
                <a:gd name="connsiteX6" fmla="*/ 1935250 w 1935250"/>
                <a:gd name="connsiteY6" fmla="*/ 1048315 h 1353508"/>
                <a:gd name="connsiteX7" fmla="*/ 1648233 w 1935250"/>
                <a:gd name="connsiteY7" fmla="*/ 1353508 h 1353508"/>
                <a:gd name="connsiteX0" fmla="*/ 1075849 w 1935250"/>
                <a:gd name="connsiteY0" fmla="*/ 176919 h 1353508"/>
                <a:gd name="connsiteX1" fmla="*/ 656061 w 1935250"/>
                <a:gd name="connsiteY1" fmla="*/ 1353508 h 1353508"/>
                <a:gd name="connsiteX2" fmla="*/ 350869 w 1935250"/>
                <a:gd name="connsiteY2" fmla="*/ 1353508 h 1353508"/>
                <a:gd name="connsiteX3" fmla="*/ 3486 w 1935250"/>
                <a:gd name="connsiteY3" fmla="*/ 316885 h 1353508"/>
                <a:gd name="connsiteX4" fmla="*/ 1075850 w 1935250"/>
                <a:gd name="connsiteY4" fmla="*/ 176920 h 1353508"/>
                <a:gd name="connsiteX5" fmla="*/ 1075849 w 1935250"/>
                <a:gd name="connsiteY5" fmla="*/ 176919 h 1353508"/>
                <a:gd name="connsiteX0" fmla="*/ 1075849 w 1935250"/>
                <a:gd name="connsiteY0" fmla="*/ 176919 h 1353508"/>
                <a:gd name="connsiteX1" fmla="*/ 213001 w 1935250"/>
                <a:gd name="connsiteY1" fmla="*/ 580510 h 1353508"/>
                <a:gd name="connsiteX2" fmla="*/ 350869 w 1935250"/>
                <a:gd name="connsiteY2" fmla="*/ 1353508 h 1353508"/>
                <a:gd name="connsiteX3" fmla="*/ 923253 w 1935250"/>
                <a:gd name="connsiteY3" fmla="*/ 132737 h 1353508"/>
                <a:gd name="connsiteX4" fmla="*/ 1228446 w 1935250"/>
                <a:gd name="connsiteY4" fmla="*/ 132737 h 1353508"/>
                <a:gd name="connsiteX5" fmla="*/ 1782654 w 1935250"/>
                <a:gd name="connsiteY5" fmla="*/ 1048315 h 1353508"/>
                <a:gd name="connsiteX6" fmla="*/ 1935250 w 1935250"/>
                <a:gd name="connsiteY6" fmla="*/ 1048315 h 1353508"/>
                <a:gd name="connsiteX7" fmla="*/ 1648233 w 1935250"/>
                <a:gd name="connsiteY7" fmla="*/ 1353508 h 1353508"/>
                <a:gd name="connsiteX8" fmla="*/ 1324865 w 1935250"/>
                <a:gd name="connsiteY8" fmla="*/ 1048315 h 1353508"/>
                <a:gd name="connsiteX9" fmla="*/ 1477461 w 1935250"/>
                <a:gd name="connsiteY9" fmla="*/ 1048315 h 1353508"/>
                <a:gd name="connsiteX10" fmla="*/ 923253 w 1935250"/>
                <a:gd name="connsiteY10" fmla="*/ 132737 h 1353508"/>
                <a:gd name="connsiteX0" fmla="*/ 1435232 w 1722249"/>
                <a:gd name="connsiteY0" fmla="*/ 1288721 h 1288721"/>
                <a:gd name="connsiteX1" fmla="*/ 1111864 w 1722249"/>
                <a:gd name="connsiteY1" fmla="*/ 983528 h 1288721"/>
                <a:gd name="connsiteX2" fmla="*/ 1264460 w 1722249"/>
                <a:gd name="connsiteY2" fmla="*/ 983528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0" fmla="*/ 862848 w 1722249"/>
                <a:gd name="connsiteY0" fmla="*/ 112132 h 1288721"/>
                <a:gd name="connsiteX1" fmla="*/ 443060 w 1722249"/>
                <a:gd name="connsiteY1" fmla="*/ 1288721 h 1288721"/>
                <a:gd name="connsiteX2" fmla="*/ 137868 w 1722249"/>
                <a:gd name="connsiteY2" fmla="*/ 1288721 h 1288721"/>
                <a:gd name="connsiteX3" fmla="*/ 129850 w 1722249"/>
                <a:gd name="connsiteY3" fmla="*/ 393500 h 1288721"/>
                <a:gd name="connsiteX4" fmla="*/ 862849 w 1722249"/>
                <a:gd name="connsiteY4" fmla="*/ 112133 h 1288721"/>
                <a:gd name="connsiteX5" fmla="*/ 862848 w 1722249"/>
                <a:gd name="connsiteY5" fmla="*/ 112132 h 1288721"/>
                <a:gd name="connsiteX0" fmla="*/ 862848 w 1722249"/>
                <a:gd name="connsiteY0" fmla="*/ 112132 h 1288721"/>
                <a:gd name="connsiteX1" fmla="*/ 0 w 1722249"/>
                <a:gd name="connsiteY1" fmla="*/ 515723 h 1288721"/>
                <a:gd name="connsiteX2" fmla="*/ 137868 w 1722249"/>
                <a:gd name="connsiteY2" fmla="*/ 1288721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8" fmla="*/ 1111864 w 1722249"/>
                <a:gd name="connsiteY8" fmla="*/ 983528 h 1288721"/>
                <a:gd name="connsiteX9" fmla="*/ 1264460 w 1722249"/>
                <a:gd name="connsiteY9" fmla="*/ 983528 h 1288721"/>
                <a:gd name="connsiteX10" fmla="*/ 710252 w 1722249"/>
                <a:gd name="connsiteY10" fmla="*/ 67950 h 1288721"/>
                <a:gd name="connsiteX0" fmla="*/ 1435232 w 1722249"/>
                <a:gd name="connsiteY0" fmla="*/ 1288721 h 1288721"/>
                <a:gd name="connsiteX1" fmla="*/ 1111864 w 1722249"/>
                <a:gd name="connsiteY1" fmla="*/ 983528 h 1288721"/>
                <a:gd name="connsiteX2" fmla="*/ 1264460 w 1722249"/>
                <a:gd name="connsiteY2" fmla="*/ 983528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0" fmla="*/ 862848 w 1722249"/>
                <a:gd name="connsiteY0" fmla="*/ 112132 h 1288721"/>
                <a:gd name="connsiteX1" fmla="*/ 443060 w 1722249"/>
                <a:gd name="connsiteY1" fmla="*/ 1288721 h 1288721"/>
                <a:gd name="connsiteX2" fmla="*/ 137868 w 1722249"/>
                <a:gd name="connsiteY2" fmla="*/ 1288721 h 1288721"/>
                <a:gd name="connsiteX3" fmla="*/ 129850 w 1722249"/>
                <a:gd name="connsiteY3" fmla="*/ 393500 h 1288721"/>
                <a:gd name="connsiteX4" fmla="*/ 862849 w 1722249"/>
                <a:gd name="connsiteY4" fmla="*/ 112133 h 1288721"/>
                <a:gd name="connsiteX5" fmla="*/ 862848 w 1722249"/>
                <a:gd name="connsiteY5" fmla="*/ 112132 h 1288721"/>
                <a:gd name="connsiteX0" fmla="*/ 825141 w 1722249"/>
                <a:gd name="connsiteY0" fmla="*/ 357229 h 1288721"/>
                <a:gd name="connsiteX1" fmla="*/ 0 w 1722249"/>
                <a:gd name="connsiteY1" fmla="*/ 515723 h 1288721"/>
                <a:gd name="connsiteX2" fmla="*/ 137868 w 1722249"/>
                <a:gd name="connsiteY2" fmla="*/ 1288721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8" fmla="*/ 1111864 w 1722249"/>
                <a:gd name="connsiteY8" fmla="*/ 983528 h 1288721"/>
                <a:gd name="connsiteX9" fmla="*/ 1264460 w 1722249"/>
                <a:gd name="connsiteY9" fmla="*/ 983528 h 1288721"/>
                <a:gd name="connsiteX10" fmla="*/ 710252 w 1722249"/>
                <a:gd name="connsiteY10" fmla="*/ 67950 h 1288721"/>
                <a:gd name="connsiteX0" fmla="*/ 1435232 w 1722249"/>
                <a:gd name="connsiteY0" fmla="*/ 1288721 h 1288721"/>
                <a:gd name="connsiteX1" fmla="*/ 1111864 w 1722249"/>
                <a:gd name="connsiteY1" fmla="*/ 983528 h 1288721"/>
                <a:gd name="connsiteX2" fmla="*/ 1264460 w 1722249"/>
                <a:gd name="connsiteY2" fmla="*/ 983528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0" fmla="*/ 862848 w 1722249"/>
                <a:gd name="connsiteY0" fmla="*/ 112132 h 1288721"/>
                <a:gd name="connsiteX1" fmla="*/ 443060 w 1722249"/>
                <a:gd name="connsiteY1" fmla="*/ 1288721 h 1288721"/>
                <a:gd name="connsiteX2" fmla="*/ 137868 w 1722249"/>
                <a:gd name="connsiteY2" fmla="*/ 1288721 h 1288721"/>
                <a:gd name="connsiteX3" fmla="*/ 129850 w 1722249"/>
                <a:gd name="connsiteY3" fmla="*/ 393500 h 1288721"/>
                <a:gd name="connsiteX4" fmla="*/ 862849 w 1722249"/>
                <a:gd name="connsiteY4" fmla="*/ 112133 h 1288721"/>
                <a:gd name="connsiteX5" fmla="*/ 862848 w 1722249"/>
                <a:gd name="connsiteY5" fmla="*/ 112132 h 1288721"/>
                <a:gd name="connsiteX0" fmla="*/ 853421 w 1722249"/>
                <a:gd name="connsiteY0" fmla="*/ 112132 h 1288721"/>
                <a:gd name="connsiteX1" fmla="*/ 0 w 1722249"/>
                <a:gd name="connsiteY1" fmla="*/ 515723 h 1288721"/>
                <a:gd name="connsiteX2" fmla="*/ 137868 w 1722249"/>
                <a:gd name="connsiteY2" fmla="*/ 1288721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8" fmla="*/ 1111864 w 1722249"/>
                <a:gd name="connsiteY8" fmla="*/ 983528 h 1288721"/>
                <a:gd name="connsiteX9" fmla="*/ 1264460 w 1722249"/>
                <a:gd name="connsiteY9" fmla="*/ 983528 h 1288721"/>
                <a:gd name="connsiteX10" fmla="*/ 710252 w 1722249"/>
                <a:gd name="connsiteY10" fmla="*/ 67950 h 1288721"/>
                <a:gd name="connsiteX0" fmla="*/ 1435232 w 1722249"/>
                <a:gd name="connsiteY0" fmla="*/ 1447015 h 1447015"/>
                <a:gd name="connsiteX1" fmla="*/ 1111864 w 1722249"/>
                <a:gd name="connsiteY1" fmla="*/ 1141822 h 1447015"/>
                <a:gd name="connsiteX2" fmla="*/ 1264460 w 1722249"/>
                <a:gd name="connsiteY2" fmla="*/ 1141822 h 1447015"/>
                <a:gd name="connsiteX3" fmla="*/ 710252 w 1722249"/>
                <a:gd name="connsiteY3" fmla="*/ 226244 h 1447015"/>
                <a:gd name="connsiteX4" fmla="*/ 1015445 w 1722249"/>
                <a:gd name="connsiteY4" fmla="*/ 226244 h 1447015"/>
                <a:gd name="connsiteX5" fmla="*/ 1569653 w 1722249"/>
                <a:gd name="connsiteY5" fmla="*/ 1141822 h 1447015"/>
                <a:gd name="connsiteX6" fmla="*/ 1722249 w 1722249"/>
                <a:gd name="connsiteY6" fmla="*/ 1141822 h 1447015"/>
                <a:gd name="connsiteX7" fmla="*/ 1435232 w 1722249"/>
                <a:gd name="connsiteY7" fmla="*/ 1447015 h 1447015"/>
                <a:gd name="connsiteX0" fmla="*/ 862848 w 1722249"/>
                <a:gd name="connsiteY0" fmla="*/ 270426 h 1447015"/>
                <a:gd name="connsiteX1" fmla="*/ 443060 w 1722249"/>
                <a:gd name="connsiteY1" fmla="*/ 1447015 h 1447015"/>
                <a:gd name="connsiteX2" fmla="*/ 137868 w 1722249"/>
                <a:gd name="connsiteY2" fmla="*/ 1447015 h 1447015"/>
                <a:gd name="connsiteX3" fmla="*/ 129850 w 1722249"/>
                <a:gd name="connsiteY3" fmla="*/ 551794 h 1447015"/>
                <a:gd name="connsiteX4" fmla="*/ 862849 w 1722249"/>
                <a:gd name="connsiteY4" fmla="*/ 270427 h 1447015"/>
                <a:gd name="connsiteX5" fmla="*/ 862848 w 1722249"/>
                <a:gd name="connsiteY5" fmla="*/ 270426 h 1447015"/>
                <a:gd name="connsiteX0" fmla="*/ 853421 w 1722249"/>
                <a:gd name="connsiteY0" fmla="*/ 270426 h 1447015"/>
                <a:gd name="connsiteX1" fmla="*/ 0 w 1722249"/>
                <a:gd name="connsiteY1" fmla="*/ 674017 h 1447015"/>
                <a:gd name="connsiteX2" fmla="*/ 137868 w 1722249"/>
                <a:gd name="connsiteY2" fmla="*/ 1447015 h 1447015"/>
                <a:gd name="connsiteX3" fmla="*/ 710252 w 1722249"/>
                <a:gd name="connsiteY3" fmla="*/ 226244 h 1447015"/>
                <a:gd name="connsiteX4" fmla="*/ 1194555 w 1722249"/>
                <a:gd name="connsiteY4" fmla="*/ 0 h 1447015"/>
                <a:gd name="connsiteX5" fmla="*/ 1569653 w 1722249"/>
                <a:gd name="connsiteY5" fmla="*/ 1141822 h 1447015"/>
                <a:gd name="connsiteX6" fmla="*/ 1722249 w 1722249"/>
                <a:gd name="connsiteY6" fmla="*/ 1141822 h 1447015"/>
                <a:gd name="connsiteX7" fmla="*/ 1435232 w 1722249"/>
                <a:gd name="connsiteY7" fmla="*/ 1447015 h 1447015"/>
                <a:gd name="connsiteX8" fmla="*/ 1111864 w 1722249"/>
                <a:gd name="connsiteY8" fmla="*/ 1141822 h 1447015"/>
                <a:gd name="connsiteX9" fmla="*/ 1264460 w 1722249"/>
                <a:gd name="connsiteY9" fmla="*/ 1141822 h 1447015"/>
                <a:gd name="connsiteX10" fmla="*/ 710252 w 1722249"/>
                <a:gd name="connsiteY10" fmla="*/ 226244 h 1447015"/>
                <a:gd name="connsiteX0" fmla="*/ 1435232 w 1722249"/>
                <a:gd name="connsiteY0" fmla="*/ 1288721 h 1288721"/>
                <a:gd name="connsiteX1" fmla="*/ 1111864 w 1722249"/>
                <a:gd name="connsiteY1" fmla="*/ 983528 h 1288721"/>
                <a:gd name="connsiteX2" fmla="*/ 1264460 w 1722249"/>
                <a:gd name="connsiteY2" fmla="*/ 983528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0" fmla="*/ 862848 w 1722249"/>
                <a:gd name="connsiteY0" fmla="*/ 112132 h 1288721"/>
                <a:gd name="connsiteX1" fmla="*/ 443060 w 1722249"/>
                <a:gd name="connsiteY1" fmla="*/ 1288721 h 1288721"/>
                <a:gd name="connsiteX2" fmla="*/ 137868 w 1722249"/>
                <a:gd name="connsiteY2" fmla="*/ 1288721 h 1288721"/>
                <a:gd name="connsiteX3" fmla="*/ 129850 w 1722249"/>
                <a:gd name="connsiteY3" fmla="*/ 393500 h 1288721"/>
                <a:gd name="connsiteX4" fmla="*/ 862849 w 1722249"/>
                <a:gd name="connsiteY4" fmla="*/ 112133 h 1288721"/>
                <a:gd name="connsiteX5" fmla="*/ 862848 w 1722249"/>
                <a:gd name="connsiteY5" fmla="*/ 112132 h 1288721"/>
                <a:gd name="connsiteX0" fmla="*/ 853421 w 1722249"/>
                <a:gd name="connsiteY0" fmla="*/ 112132 h 1288721"/>
                <a:gd name="connsiteX1" fmla="*/ 0 w 1722249"/>
                <a:gd name="connsiteY1" fmla="*/ 515723 h 1288721"/>
                <a:gd name="connsiteX2" fmla="*/ 137868 w 1722249"/>
                <a:gd name="connsiteY2" fmla="*/ 1288721 h 1288721"/>
                <a:gd name="connsiteX3" fmla="*/ 710252 w 1722249"/>
                <a:gd name="connsiteY3" fmla="*/ 67950 h 1288721"/>
                <a:gd name="connsiteX4" fmla="*/ 1006019 w 1722249"/>
                <a:gd name="connsiteY4" fmla="*/ 49096 h 1288721"/>
                <a:gd name="connsiteX5" fmla="*/ 1569653 w 1722249"/>
                <a:gd name="connsiteY5" fmla="*/ 983528 h 1288721"/>
                <a:gd name="connsiteX6" fmla="*/ 1722249 w 1722249"/>
                <a:gd name="connsiteY6" fmla="*/ 983528 h 1288721"/>
                <a:gd name="connsiteX7" fmla="*/ 1435232 w 1722249"/>
                <a:gd name="connsiteY7" fmla="*/ 1288721 h 1288721"/>
                <a:gd name="connsiteX8" fmla="*/ 1111864 w 1722249"/>
                <a:gd name="connsiteY8" fmla="*/ 983528 h 1288721"/>
                <a:gd name="connsiteX9" fmla="*/ 1264460 w 1722249"/>
                <a:gd name="connsiteY9" fmla="*/ 983528 h 1288721"/>
                <a:gd name="connsiteX10" fmla="*/ 710252 w 1722249"/>
                <a:gd name="connsiteY10" fmla="*/ 67950 h 1288721"/>
                <a:gd name="connsiteX0" fmla="*/ 1520073 w 1807090"/>
                <a:gd name="connsiteY0" fmla="*/ 1540280 h 1540280"/>
                <a:gd name="connsiteX1" fmla="*/ 1196705 w 1807090"/>
                <a:gd name="connsiteY1" fmla="*/ 1235087 h 1540280"/>
                <a:gd name="connsiteX2" fmla="*/ 1349301 w 1807090"/>
                <a:gd name="connsiteY2" fmla="*/ 1235087 h 1540280"/>
                <a:gd name="connsiteX3" fmla="*/ 795093 w 1807090"/>
                <a:gd name="connsiteY3" fmla="*/ 319509 h 1540280"/>
                <a:gd name="connsiteX4" fmla="*/ 1100286 w 1807090"/>
                <a:gd name="connsiteY4" fmla="*/ 319509 h 1540280"/>
                <a:gd name="connsiteX5" fmla="*/ 1654494 w 1807090"/>
                <a:gd name="connsiteY5" fmla="*/ 1235087 h 1540280"/>
                <a:gd name="connsiteX6" fmla="*/ 1807090 w 1807090"/>
                <a:gd name="connsiteY6" fmla="*/ 1235087 h 1540280"/>
                <a:gd name="connsiteX7" fmla="*/ 1520073 w 1807090"/>
                <a:gd name="connsiteY7" fmla="*/ 1540280 h 1540280"/>
                <a:gd name="connsiteX0" fmla="*/ 947689 w 1807090"/>
                <a:gd name="connsiteY0" fmla="*/ 363691 h 1540280"/>
                <a:gd name="connsiteX1" fmla="*/ 0 w 1807090"/>
                <a:gd name="connsiteY1" fmla="*/ 182820 h 1540280"/>
                <a:gd name="connsiteX2" fmla="*/ 222709 w 1807090"/>
                <a:gd name="connsiteY2" fmla="*/ 1540280 h 1540280"/>
                <a:gd name="connsiteX3" fmla="*/ 214691 w 1807090"/>
                <a:gd name="connsiteY3" fmla="*/ 645059 h 1540280"/>
                <a:gd name="connsiteX4" fmla="*/ 947690 w 1807090"/>
                <a:gd name="connsiteY4" fmla="*/ 363692 h 1540280"/>
                <a:gd name="connsiteX5" fmla="*/ 947689 w 1807090"/>
                <a:gd name="connsiteY5" fmla="*/ 363691 h 1540280"/>
                <a:gd name="connsiteX0" fmla="*/ 938262 w 1807090"/>
                <a:gd name="connsiteY0" fmla="*/ 363691 h 1540280"/>
                <a:gd name="connsiteX1" fmla="*/ 84841 w 1807090"/>
                <a:gd name="connsiteY1" fmla="*/ 767282 h 1540280"/>
                <a:gd name="connsiteX2" fmla="*/ 222709 w 1807090"/>
                <a:gd name="connsiteY2" fmla="*/ 1540280 h 1540280"/>
                <a:gd name="connsiteX3" fmla="*/ 795093 w 1807090"/>
                <a:gd name="connsiteY3" fmla="*/ 319509 h 1540280"/>
                <a:gd name="connsiteX4" fmla="*/ 1090860 w 1807090"/>
                <a:gd name="connsiteY4" fmla="*/ 300655 h 1540280"/>
                <a:gd name="connsiteX5" fmla="*/ 1654494 w 1807090"/>
                <a:gd name="connsiteY5" fmla="*/ 1235087 h 1540280"/>
                <a:gd name="connsiteX6" fmla="*/ 1807090 w 1807090"/>
                <a:gd name="connsiteY6" fmla="*/ 1235087 h 1540280"/>
                <a:gd name="connsiteX7" fmla="*/ 1520073 w 1807090"/>
                <a:gd name="connsiteY7" fmla="*/ 1540280 h 1540280"/>
                <a:gd name="connsiteX8" fmla="*/ 1196705 w 1807090"/>
                <a:gd name="connsiteY8" fmla="*/ 1235087 h 1540280"/>
                <a:gd name="connsiteX9" fmla="*/ 1349301 w 1807090"/>
                <a:gd name="connsiteY9" fmla="*/ 1235087 h 1540280"/>
                <a:gd name="connsiteX10" fmla="*/ 795093 w 1807090"/>
                <a:gd name="connsiteY10" fmla="*/ 319509 h 154028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222709 w 1807090"/>
                <a:gd name="connsiteY2" fmla="*/ 1892360 h 1892360"/>
                <a:gd name="connsiteX3" fmla="*/ 214691 w 1807090"/>
                <a:gd name="connsiteY3" fmla="*/ 997139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84841 w 1807090"/>
                <a:gd name="connsiteY1" fmla="*/ 1119362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279270 w 1807090"/>
                <a:gd name="connsiteY2" fmla="*/ 723436 h 1892360"/>
                <a:gd name="connsiteX3" fmla="*/ 214691 w 1807090"/>
                <a:gd name="connsiteY3" fmla="*/ 997139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84841 w 1807090"/>
                <a:gd name="connsiteY1" fmla="*/ 1119362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279270 w 1807090"/>
                <a:gd name="connsiteY2" fmla="*/ 723436 h 1892360"/>
                <a:gd name="connsiteX3" fmla="*/ 214691 w 1807090"/>
                <a:gd name="connsiteY3" fmla="*/ 997139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989814 w 1807090"/>
                <a:gd name="connsiteY1" fmla="*/ 789424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279270 w 1807090"/>
                <a:gd name="connsiteY2" fmla="*/ 723436 h 1892360"/>
                <a:gd name="connsiteX3" fmla="*/ 865141 w 1807090"/>
                <a:gd name="connsiteY3" fmla="*/ 657774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989814 w 1807090"/>
                <a:gd name="connsiteY1" fmla="*/ 789424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854305 w 1807090"/>
                <a:gd name="connsiteY2" fmla="*/ 695156 h 1892360"/>
                <a:gd name="connsiteX3" fmla="*/ 865141 w 1807090"/>
                <a:gd name="connsiteY3" fmla="*/ 657774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989814 w 1807090"/>
                <a:gd name="connsiteY1" fmla="*/ 789424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344498 w 1631515"/>
                <a:gd name="connsiteY0" fmla="*/ 1892360 h 1892360"/>
                <a:gd name="connsiteX1" fmla="*/ 1021130 w 1631515"/>
                <a:gd name="connsiteY1" fmla="*/ 1587167 h 1892360"/>
                <a:gd name="connsiteX2" fmla="*/ 1173726 w 1631515"/>
                <a:gd name="connsiteY2" fmla="*/ 1587167 h 1892360"/>
                <a:gd name="connsiteX3" fmla="*/ 619518 w 1631515"/>
                <a:gd name="connsiteY3" fmla="*/ 671589 h 1892360"/>
                <a:gd name="connsiteX4" fmla="*/ 924711 w 1631515"/>
                <a:gd name="connsiteY4" fmla="*/ 671589 h 1892360"/>
                <a:gd name="connsiteX5" fmla="*/ 1478919 w 1631515"/>
                <a:gd name="connsiteY5" fmla="*/ 1587167 h 1892360"/>
                <a:gd name="connsiteX6" fmla="*/ 1631515 w 1631515"/>
                <a:gd name="connsiteY6" fmla="*/ 1587167 h 1892360"/>
                <a:gd name="connsiteX7" fmla="*/ 1344498 w 1631515"/>
                <a:gd name="connsiteY7" fmla="*/ 1892360 h 1892360"/>
                <a:gd name="connsiteX0" fmla="*/ 772114 w 1631515"/>
                <a:gd name="connsiteY0" fmla="*/ 715771 h 1892360"/>
                <a:gd name="connsiteX1" fmla="*/ 635130 w 1631515"/>
                <a:gd name="connsiteY1" fmla="*/ 723437 h 1892360"/>
                <a:gd name="connsiteX2" fmla="*/ 678730 w 1631515"/>
                <a:gd name="connsiteY2" fmla="*/ 695156 h 1892360"/>
                <a:gd name="connsiteX3" fmla="*/ 689566 w 1631515"/>
                <a:gd name="connsiteY3" fmla="*/ 657774 h 1892360"/>
                <a:gd name="connsiteX4" fmla="*/ 772115 w 1631515"/>
                <a:gd name="connsiteY4" fmla="*/ 715772 h 1892360"/>
                <a:gd name="connsiteX5" fmla="*/ 772114 w 1631515"/>
                <a:gd name="connsiteY5" fmla="*/ 715771 h 1892360"/>
                <a:gd name="connsiteX0" fmla="*/ 762687 w 1631515"/>
                <a:gd name="connsiteY0" fmla="*/ 715771 h 1892360"/>
                <a:gd name="connsiteX1" fmla="*/ 814239 w 1631515"/>
                <a:gd name="connsiteY1" fmla="*/ 789424 h 1892360"/>
                <a:gd name="connsiteX2" fmla="*/ 0 w 1631515"/>
                <a:gd name="connsiteY2" fmla="*/ 214389 h 1892360"/>
                <a:gd name="connsiteX3" fmla="*/ 619518 w 1631515"/>
                <a:gd name="connsiteY3" fmla="*/ 671589 h 1892360"/>
                <a:gd name="connsiteX4" fmla="*/ 915285 w 1631515"/>
                <a:gd name="connsiteY4" fmla="*/ 652735 h 1892360"/>
                <a:gd name="connsiteX5" fmla="*/ 1478919 w 1631515"/>
                <a:gd name="connsiteY5" fmla="*/ 1587167 h 1892360"/>
                <a:gd name="connsiteX6" fmla="*/ 1631515 w 1631515"/>
                <a:gd name="connsiteY6" fmla="*/ 1587167 h 1892360"/>
                <a:gd name="connsiteX7" fmla="*/ 1344498 w 1631515"/>
                <a:gd name="connsiteY7" fmla="*/ 1892360 h 1892360"/>
                <a:gd name="connsiteX8" fmla="*/ 1021130 w 1631515"/>
                <a:gd name="connsiteY8" fmla="*/ 1587167 h 1892360"/>
                <a:gd name="connsiteX9" fmla="*/ 1173726 w 1631515"/>
                <a:gd name="connsiteY9" fmla="*/ 1587167 h 1892360"/>
                <a:gd name="connsiteX10" fmla="*/ 619518 w 1631515"/>
                <a:gd name="connsiteY10" fmla="*/ 671589 h 1892360"/>
                <a:gd name="connsiteX0" fmla="*/ 827377 w 1114394"/>
                <a:gd name="connsiteY0" fmla="*/ 1478378 h 1478378"/>
                <a:gd name="connsiteX1" fmla="*/ 504009 w 1114394"/>
                <a:gd name="connsiteY1" fmla="*/ 1173185 h 1478378"/>
                <a:gd name="connsiteX2" fmla="*/ 656605 w 1114394"/>
                <a:gd name="connsiteY2" fmla="*/ 1173185 h 1478378"/>
                <a:gd name="connsiteX3" fmla="*/ 102397 w 1114394"/>
                <a:gd name="connsiteY3" fmla="*/ 257607 h 1478378"/>
                <a:gd name="connsiteX4" fmla="*/ 407590 w 1114394"/>
                <a:gd name="connsiteY4" fmla="*/ 257607 h 1478378"/>
                <a:gd name="connsiteX5" fmla="*/ 961798 w 1114394"/>
                <a:gd name="connsiteY5" fmla="*/ 1173185 h 1478378"/>
                <a:gd name="connsiteX6" fmla="*/ 1114394 w 1114394"/>
                <a:gd name="connsiteY6" fmla="*/ 1173185 h 1478378"/>
                <a:gd name="connsiteX7" fmla="*/ 827377 w 1114394"/>
                <a:gd name="connsiteY7" fmla="*/ 1478378 h 1478378"/>
                <a:gd name="connsiteX0" fmla="*/ 254993 w 1114394"/>
                <a:gd name="connsiteY0" fmla="*/ 301789 h 1478378"/>
                <a:gd name="connsiteX1" fmla="*/ 118009 w 1114394"/>
                <a:gd name="connsiteY1" fmla="*/ 309455 h 1478378"/>
                <a:gd name="connsiteX2" fmla="*/ 161609 w 1114394"/>
                <a:gd name="connsiteY2" fmla="*/ 281174 h 1478378"/>
                <a:gd name="connsiteX3" fmla="*/ 172445 w 1114394"/>
                <a:gd name="connsiteY3" fmla="*/ 243792 h 1478378"/>
                <a:gd name="connsiteX4" fmla="*/ 254994 w 1114394"/>
                <a:gd name="connsiteY4" fmla="*/ 301790 h 1478378"/>
                <a:gd name="connsiteX5" fmla="*/ 254993 w 1114394"/>
                <a:gd name="connsiteY5" fmla="*/ 301789 h 1478378"/>
                <a:gd name="connsiteX0" fmla="*/ 245566 w 1114394"/>
                <a:gd name="connsiteY0" fmla="*/ 301789 h 1478378"/>
                <a:gd name="connsiteX1" fmla="*/ 297118 w 1114394"/>
                <a:gd name="connsiteY1" fmla="*/ 375442 h 1478378"/>
                <a:gd name="connsiteX2" fmla="*/ 303011 w 1114394"/>
                <a:gd name="connsiteY2" fmla="*/ 375443 h 1478378"/>
                <a:gd name="connsiteX3" fmla="*/ 102397 w 1114394"/>
                <a:gd name="connsiteY3" fmla="*/ 257607 h 1478378"/>
                <a:gd name="connsiteX4" fmla="*/ 398164 w 1114394"/>
                <a:gd name="connsiteY4" fmla="*/ 238753 h 1478378"/>
                <a:gd name="connsiteX5" fmla="*/ 961798 w 1114394"/>
                <a:gd name="connsiteY5" fmla="*/ 1173185 h 1478378"/>
                <a:gd name="connsiteX6" fmla="*/ 1114394 w 1114394"/>
                <a:gd name="connsiteY6" fmla="*/ 1173185 h 1478378"/>
                <a:gd name="connsiteX7" fmla="*/ 827377 w 1114394"/>
                <a:gd name="connsiteY7" fmla="*/ 1478378 h 1478378"/>
                <a:gd name="connsiteX8" fmla="*/ 504009 w 1114394"/>
                <a:gd name="connsiteY8" fmla="*/ 1173185 h 1478378"/>
                <a:gd name="connsiteX9" fmla="*/ 656605 w 1114394"/>
                <a:gd name="connsiteY9" fmla="*/ 1173185 h 1478378"/>
                <a:gd name="connsiteX10" fmla="*/ 102397 w 1114394"/>
                <a:gd name="connsiteY10" fmla="*/ 257607 h 147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94" h="1478378" stroke="0" extrusionOk="0">
                  <a:moveTo>
                    <a:pt x="827377" y="1478378"/>
                  </a:moveTo>
                  <a:lnTo>
                    <a:pt x="504009" y="1173185"/>
                  </a:lnTo>
                  <a:lnTo>
                    <a:pt x="656605" y="1173185"/>
                  </a:lnTo>
                  <a:cubicBezTo>
                    <a:pt x="591353" y="634192"/>
                    <a:pt x="363403" y="257607"/>
                    <a:pt x="102397" y="257607"/>
                  </a:cubicBezTo>
                  <a:lnTo>
                    <a:pt x="407590" y="257607"/>
                  </a:lnTo>
                  <a:cubicBezTo>
                    <a:pt x="668596" y="257607"/>
                    <a:pt x="896547" y="634192"/>
                    <a:pt x="961798" y="1173185"/>
                  </a:cubicBezTo>
                  <a:lnTo>
                    <a:pt x="1114394" y="1173185"/>
                  </a:lnTo>
                  <a:lnTo>
                    <a:pt x="827377" y="1478378"/>
                  </a:lnTo>
                  <a:close/>
                </a:path>
                <a:path w="1114394" h="1478378" fill="darkenLess" stroke="0" extrusionOk="0">
                  <a:moveTo>
                    <a:pt x="254993" y="301789"/>
                  </a:moveTo>
                  <a:cubicBezTo>
                    <a:pt x="6957" y="448117"/>
                    <a:pt x="118009" y="-239417"/>
                    <a:pt x="118009" y="309455"/>
                  </a:cubicBezTo>
                  <a:lnTo>
                    <a:pt x="161609" y="281174"/>
                  </a:lnTo>
                  <a:cubicBezTo>
                    <a:pt x="161609" y="80707"/>
                    <a:pt x="128195" y="420654"/>
                    <a:pt x="172445" y="243792"/>
                  </a:cubicBezTo>
                  <a:cubicBezTo>
                    <a:pt x="298577" y="-260348"/>
                    <a:pt x="-3234" y="149449"/>
                    <a:pt x="254994" y="301790"/>
                  </a:cubicBezTo>
                  <a:lnTo>
                    <a:pt x="254993" y="301789"/>
                  </a:lnTo>
                  <a:close/>
                </a:path>
                <a:path w="1114394" h="1478378" fill="none" extrusionOk="0">
                  <a:moveTo>
                    <a:pt x="245566" y="301789"/>
                  </a:moveTo>
                  <a:cubicBezTo>
                    <a:pt x="-2470" y="448117"/>
                    <a:pt x="297118" y="-173430"/>
                    <a:pt x="297118" y="375442"/>
                  </a:cubicBezTo>
                  <a:lnTo>
                    <a:pt x="303011" y="375443"/>
                  </a:lnTo>
                  <a:cubicBezTo>
                    <a:pt x="303011" y="-298770"/>
                    <a:pt x="-213722" y="257607"/>
                    <a:pt x="102397" y="257607"/>
                  </a:cubicBezTo>
                  <a:lnTo>
                    <a:pt x="398164" y="238753"/>
                  </a:lnTo>
                  <a:cubicBezTo>
                    <a:pt x="659170" y="238753"/>
                    <a:pt x="896547" y="634192"/>
                    <a:pt x="961798" y="1173185"/>
                  </a:cubicBezTo>
                  <a:lnTo>
                    <a:pt x="1114394" y="1173185"/>
                  </a:lnTo>
                  <a:lnTo>
                    <a:pt x="827377" y="1478378"/>
                  </a:lnTo>
                  <a:lnTo>
                    <a:pt x="504009" y="1173185"/>
                  </a:lnTo>
                  <a:lnTo>
                    <a:pt x="656605" y="1173185"/>
                  </a:lnTo>
                  <a:cubicBezTo>
                    <a:pt x="591353" y="634192"/>
                    <a:pt x="363403" y="257607"/>
                    <a:pt x="102397" y="257607"/>
                  </a:cubicBezTo>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4" name="Rogner un rectangle avec un coin du même côté 3"/>
          <p:cNvSpPr/>
          <p:nvPr/>
        </p:nvSpPr>
        <p:spPr>
          <a:xfrm flipV="1">
            <a:off x="3117129" y="4086728"/>
            <a:ext cx="5806911" cy="1465660"/>
          </a:xfrm>
          <a:custGeom>
            <a:avLst/>
            <a:gdLst>
              <a:gd name="connsiteX0" fmla="*/ 244282 w 5778630"/>
              <a:gd name="connsiteY0" fmla="*/ 0 h 1465660"/>
              <a:gd name="connsiteX1" fmla="*/ 5534348 w 5778630"/>
              <a:gd name="connsiteY1" fmla="*/ 0 h 1465660"/>
              <a:gd name="connsiteX2" fmla="*/ 5778630 w 5778630"/>
              <a:gd name="connsiteY2" fmla="*/ 244282 h 1465660"/>
              <a:gd name="connsiteX3" fmla="*/ 5778630 w 5778630"/>
              <a:gd name="connsiteY3" fmla="*/ 1465660 h 1465660"/>
              <a:gd name="connsiteX4" fmla="*/ 5778630 w 5778630"/>
              <a:gd name="connsiteY4" fmla="*/ 1465660 h 1465660"/>
              <a:gd name="connsiteX5" fmla="*/ 0 w 5778630"/>
              <a:gd name="connsiteY5" fmla="*/ 1465660 h 1465660"/>
              <a:gd name="connsiteX6" fmla="*/ 0 w 5778630"/>
              <a:gd name="connsiteY6" fmla="*/ 1465660 h 1465660"/>
              <a:gd name="connsiteX7" fmla="*/ 0 w 5778630"/>
              <a:gd name="connsiteY7" fmla="*/ 244282 h 1465660"/>
              <a:gd name="connsiteX8" fmla="*/ 244282 w 5778630"/>
              <a:gd name="connsiteY8" fmla="*/ 0 h 1465660"/>
              <a:gd name="connsiteX0" fmla="*/ 244282 w 5778630"/>
              <a:gd name="connsiteY0" fmla="*/ 0 h 1465660"/>
              <a:gd name="connsiteX1" fmla="*/ 5534348 w 5778630"/>
              <a:gd name="connsiteY1" fmla="*/ 0 h 1465660"/>
              <a:gd name="connsiteX2" fmla="*/ 5731496 w 5778630"/>
              <a:gd name="connsiteY2" fmla="*/ 602500 h 1465660"/>
              <a:gd name="connsiteX3" fmla="*/ 5778630 w 5778630"/>
              <a:gd name="connsiteY3" fmla="*/ 1465660 h 1465660"/>
              <a:gd name="connsiteX4" fmla="*/ 5778630 w 5778630"/>
              <a:gd name="connsiteY4" fmla="*/ 1465660 h 1465660"/>
              <a:gd name="connsiteX5" fmla="*/ 0 w 5778630"/>
              <a:gd name="connsiteY5" fmla="*/ 1465660 h 1465660"/>
              <a:gd name="connsiteX6" fmla="*/ 0 w 5778630"/>
              <a:gd name="connsiteY6" fmla="*/ 1465660 h 1465660"/>
              <a:gd name="connsiteX7" fmla="*/ 0 w 5778630"/>
              <a:gd name="connsiteY7" fmla="*/ 244282 h 1465660"/>
              <a:gd name="connsiteX8" fmla="*/ 244282 w 5778630"/>
              <a:gd name="connsiteY8" fmla="*/ 0 h 1465660"/>
              <a:gd name="connsiteX0" fmla="*/ 272563 w 5806911"/>
              <a:gd name="connsiteY0" fmla="*/ 0 h 1465660"/>
              <a:gd name="connsiteX1" fmla="*/ 5562629 w 5806911"/>
              <a:gd name="connsiteY1" fmla="*/ 0 h 1465660"/>
              <a:gd name="connsiteX2" fmla="*/ 5759777 w 5806911"/>
              <a:gd name="connsiteY2" fmla="*/ 602500 h 1465660"/>
              <a:gd name="connsiteX3" fmla="*/ 5806911 w 5806911"/>
              <a:gd name="connsiteY3" fmla="*/ 1465660 h 1465660"/>
              <a:gd name="connsiteX4" fmla="*/ 5806911 w 5806911"/>
              <a:gd name="connsiteY4" fmla="*/ 1465660 h 1465660"/>
              <a:gd name="connsiteX5" fmla="*/ 28281 w 5806911"/>
              <a:gd name="connsiteY5" fmla="*/ 1465660 h 1465660"/>
              <a:gd name="connsiteX6" fmla="*/ 28281 w 5806911"/>
              <a:gd name="connsiteY6" fmla="*/ 1465660 h 1465660"/>
              <a:gd name="connsiteX7" fmla="*/ 0 w 5806911"/>
              <a:gd name="connsiteY7" fmla="*/ 649634 h 1465660"/>
              <a:gd name="connsiteX8" fmla="*/ 272563 w 5806911"/>
              <a:gd name="connsiteY8" fmla="*/ 0 h 1465660"/>
              <a:gd name="connsiteX0" fmla="*/ 272563 w 5806911"/>
              <a:gd name="connsiteY0" fmla="*/ 0 h 1465660"/>
              <a:gd name="connsiteX1" fmla="*/ 5562629 w 5806911"/>
              <a:gd name="connsiteY1" fmla="*/ 0 h 1465660"/>
              <a:gd name="connsiteX2" fmla="*/ 5750350 w 5806911"/>
              <a:gd name="connsiteY2" fmla="*/ 743902 h 1465660"/>
              <a:gd name="connsiteX3" fmla="*/ 5806911 w 5806911"/>
              <a:gd name="connsiteY3" fmla="*/ 1465660 h 1465660"/>
              <a:gd name="connsiteX4" fmla="*/ 5806911 w 5806911"/>
              <a:gd name="connsiteY4" fmla="*/ 1465660 h 1465660"/>
              <a:gd name="connsiteX5" fmla="*/ 28281 w 5806911"/>
              <a:gd name="connsiteY5" fmla="*/ 1465660 h 1465660"/>
              <a:gd name="connsiteX6" fmla="*/ 28281 w 5806911"/>
              <a:gd name="connsiteY6" fmla="*/ 1465660 h 1465660"/>
              <a:gd name="connsiteX7" fmla="*/ 0 w 5806911"/>
              <a:gd name="connsiteY7" fmla="*/ 649634 h 1465660"/>
              <a:gd name="connsiteX8" fmla="*/ 272563 w 5806911"/>
              <a:gd name="connsiteY8" fmla="*/ 0 h 146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6911" h="1465660">
                <a:moveTo>
                  <a:pt x="272563" y="0"/>
                </a:moveTo>
                <a:lnTo>
                  <a:pt x="5562629" y="0"/>
                </a:lnTo>
                <a:lnTo>
                  <a:pt x="5750350" y="743902"/>
                </a:lnTo>
                <a:lnTo>
                  <a:pt x="5806911" y="1465660"/>
                </a:lnTo>
                <a:lnTo>
                  <a:pt x="5806911" y="1465660"/>
                </a:lnTo>
                <a:lnTo>
                  <a:pt x="28281" y="1465660"/>
                </a:lnTo>
                <a:lnTo>
                  <a:pt x="28281" y="1465660"/>
                </a:lnTo>
                <a:lnTo>
                  <a:pt x="0" y="649634"/>
                </a:lnTo>
                <a:lnTo>
                  <a:pt x="272563" y="0"/>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orme libre 11"/>
          <p:cNvSpPr/>
          <p:nvPr/>
        </p:nvSpPr>
        <p:spPr>
          <a:xfrm>
            <a:off x="3117128" y="4194928"/>
            <a:ext cx="5816340" cy="1357460"/>
          </a:xfrm>
          <a:custGeom>
            <a:avLst/>
            <a:gdLst>
              <a:gd name="connsiteX0" fmla="*/ 84841 w 5825765"/>
              <a:gd name="connsiteY0" fmla="*/ 84841 h 1357460"/>
              <a:gd name="connsiteX1" fmla="*/ 131975 w 5825765"/>
              <a:gd name="connsiteY1" fmla="*/ 113121 h 1357460"/>
              <a:gd name="connsiteX2" fmla="*/ 245097 w 5825765"/>
              <a:gd name="connsiteY2" fmla="*/ 141402 h 1357460"/>
              <a:gd name="connsiteX3" fmla="*/ 386499 w 5825765"/>
              <a:gd name="connsiteY3" fmla="*/ 131975 h 1357460"/>
              <a:gd name="connsiteX4" fmla="*/ 424206 w 5825765"/>
              <a:gd name="connsiteY4" fmla="*/ 122548 h 1357460"/>
              <a:gd name="connsiteX5" fmla="*/ 480767 w 5825765"/>
              <a:gd name="connsiteY5" fmla="*/ 84841 h 1357460"/>
              <a:gd name="connsiteX6" fmla="*/ 1357460 w 5825765"/>
              <a:gd name="connsiteY6" fmla="*/ 84841 h 1357460"/>
              <a:gd name="connsiteX7" fmla="*/ 1451728 w 5825765"/>
              <a:gd name="connsiteY7" fmla="*/ 47134 h 1357460"/>
              <a:gd name="connsiteX8" fmla="*/ 1602557 w 5825765"/>
              <a:gd name="connsiteY8" fmla="*/ 37707 h 1357460"/>
              <a:gd name="connsiteX9" fmla="*/ 1659118 w 5825765"/>
              <a:gd name="connsiteY9" fmla="*/ 47134 h 1357460"/>
              <a:gd name="connsiteX10" fmla="*/ 1734532 w 5825765"/>
              <a:gd name="connsiteY10" fmla="*/ 65987 h 1357460"/>
              <a:gd name="connsiteX11" fmla="*/ 2450969 w 5825765"/>
              <a:gd name="connsiteY11" fmla="*/ 56561 h 1357460"/>
              <a:gd name="connsiteX12" fmla="*/ 2507530 w 5825765"/>
              <a:gd name="connsiteY12" fmla="*/ 37707 h 1357460"/>
              <a:gd name="connsiteX13" fmla="*/ 3186260 w 5825765"/>
              <a:gd name="connsiteY13" fmla="*/ 28280 h 1357460"/>
              <a:gd name="connsiteX14" fmla="*/ 3252248 w 5825765"/>
              <a:gd name="connsiteY14" fmla="*/ 18853 h 1357460"/>
              <a:gd name="connsiteX15" fmla="*/ 3403076 w 5825765"/>
              <a:gd name="connsiteY15" fmla="*/ 0 h 1357460"/>
              <a:gd name="connsiteX16" fmla="*/ 3582186 w 5825765"/>
              <a:gd name="connsiteY16" fmla="*/ 9427 h 1357460"/>
              <a:gd name="connsiteX17" fmla="*/ 3667027 w 5825765"/>
              <a:gd name="connsiteY17" fmla="*/ 47134 h 1357460"/>
              <a:gd name="connsiteX18" fmla="*/ 4100660 w 5825765"/>
              <a:gd name="connsiteY18" fmla="*/ 65987 h 1357460"/>
              <a:gd name="connsiteX19" fmla="*/ 4675695 w 5825765"/>
              <a:gd name="connsiteY19" fmla="*/ 65987 h 1357460"/>
              <a:gd name="connsiteX20" fmla="*/ 4741683 w 5825765"/>
              <a:gd name="connsiteY20" fmla="*/ 113121 h 1357460"/>
              <a:gd name="connsiteX21" fmla="*/ 4826524 w 5825765"/>
              <a:gd name="connsiteY21" fmla="*/ 131975 h 1357460"/>
              <a:gd name="connsiteX22" fmla="*/ 5071621 w 5825765"/>
              <a:gd name="connsiteY22" fmla="*/ 122548 h 1357460"/>
              <a:gd name="connsiteX23" fmla="*/ 5109328 w 5825765"/>
              <a:gd name="connsiteY23" fmla="*/ 94268 h 1357460"/>
              <a:gd name="connsiteX24" fmla="*/ 5137608 w 5825765"/>
              <a:gd name="connsiteY24" fmla="*/ 84841 h 1357460"/>
              <a:gd name="connsiteX25" fmla="*/ 5165889 w 5825765"/>
              <a:gd name="connsiteY25" fmla="*/ 65987 h 1357460"/>
              <a:gd name="connsiteX26" fmla="*/ 5363852 w 5825765"/>
              <a:gd name="connsiteY26" fmla="*/ 47134 h 1357460"/>
              <a:gd name="connsiteX27" fmla="*/ 5542961 w 5825765"/>
              <a:gd name="connsiteY27" fmla="*/ 37707 h 1357460"/>
              <a:gd name="connsiteX28" fmla="*/ 5637229 w 5825765"/>
              <a:gd name="connsiteY28" fmla="*/ 56561 h 1357460"/>
              <a:gd name="connsiteX29" fmla="*/ 5759777 w 5825765"/>
              <a:gd name="connsiteY29" fmla="*/ 65987 h 1357460"/>
              <a:gd name="connsiteX30" fmla="*/ 5816338 w 5825765"/>
              <a:gd name="connsiteY30" fmla="*/ 113121 h 1357460"/>
              <a:gd name="connsiteX31" fmla="*/ 5825765 w 5825765"/>
              <a:gd name="connsiteY31" fmla="*/ 160256 h 1357460"/>
              <a:gd name="connsiteX32" fmla="*/ 5816338 w 5825765"/>
              <a:gd name="connsiteY32" fmla="*/ 207390 h 1357460"/>
              <a:gd name="connsiteX33" fmla="*/ 5788058 w 5825765"/>
              <a:gd name="connsiteY33" fmla="*/ 292231 h 1357460"/>
              <a:gd name="connsiteX34" fmla="*/ 5778631 w 5825765"/>
              <a:gd name="connsiteY34" fmla="*/ 320511 h 1357460"/>
              <a:gd name="connsiteX35" fmla="*/ 5769204 w 5825765"/>
              <a:gd name="connsiteY35" fmla="*/ 348792 h 1357460"/>
              <a:gd name="connsiteX36" fmla="*/ 5759777 w 5825765"/>
              <a:gd name="connsiteY36" fmla="*/ 518474 h 1357460"/>
              <a:gd name="connsiteX37" fmla="*/ 5750351 w 5825765"/>
              <a:gd name="connsiteY37" fmla="*/ 584462 h 1357460"/>
              <a:gd name="connsiteX38" fmla="*/ 5740924 w 5825765"/>
              <a:gd name="connsiteY38" fmla="*/ 848412 h 1357460"/>
              <a:gd name="connsiteX39" fmla="*/ 5731497 w 5825765"/>
              <a:gd name="connsiteY39" fmla="*/ 886119 h 1357460"/>
              <a:gd name="connsiteX40" fmla="*/ 5684363 w 5825765"/>
              <a:gd name="connsiteY40" fmla="*/ 942680 h 1357460"/>
              <a:gd name="connsiteX41" fmla="*/ 5656083 w 5825765"/>
              <a:gd name="connsiteY41" fmla="*/ 1027521 h 1357460"/>
              <a:gd name="connsiteX42" fmla="*/ 5637229 w 5825765"/>
              <a:gd name="connsiteY42" fmla="*/ 1084082 h 1357460"/>
              <a:gd name="connsiteX43" fmla="*/ 5608949 w 5825765"/>
              <a:gd name="connsiteY43" fmla="*/ 1121790 h 1357460"/>
              <a:gd name="connsiteX44" fmla="*/ 5542961 w 5825765"/>
              <a:gd name="connsiteY44" fmla="*/ 1178350 h 1357460"/>
              <a:gd name="connsiteX45" fmla="*/ 5524107 w 5825765"/>
              <a:gd name="connsiteY45" fmla="*/ 1216058 h 1357460"/>
              <a:gd name="connsiteX46" fmla="*/ 5467546 w 5825765"/>
              <a:gd name="connsiteY46" fmla="*/ 1244338 h 1357460"/>
              <a:gd name="connsiteX47" fmla="*/ 5448693 w 5825765"/>
              <a:gd name="connsiteY47" fmla="*/ 1272618 h 1357460"/>
              <a:gd name="connsiteX48" fmla="*/ 5458120 w 5825765"/>
              <a:gd name="connsiteY48" fmla="*/ 1300899 h 1357460"/>
              <a:gd name="connsiteX49" fmla="*/ 5401559 w 5825765"/>
              <a:gd name="connsiteY49" fmla="*/ 1319752 h 1357460"/>
              <a:gd name="connsiteX50" fmla="*/ 5335571 w 5825765"/>
              <a:gd name="connsiteY50" fmla="*/ 1310326 h 1357460"/>
              <a:gd name="connsiteX51" fmla="*/ 5297864 w 5825765"/>
              <a:gd name="connsiteY51" fmla="*/ 1300899 h 1357460"/>
              <a:gd name="connsiteX52" fmla="*/ 5241303 w 5825765"/>
              <a:gd name="connsiteY52" fmla="*/ 1291472 h 1357460"/>
              <a:gd name="connsiteX53" fmla="*/ 5194169 w 5825765"/>
              <a:gd name="connsiteY53" fmla="*/ 1300899 h 1357460"/>
              <a:gd name="connsiteX54" fmla="*/ 4251489 w 5825765"/>
              <a:gd name="connsiteY54" fmla="*/ 1329179 h 1357460"/>
              <a:gd name="connsiteX55" fmla="*/ 1696825 w 5825765"/>
              <a:gd name="connsiteY55" fmla="*/ 1319752 h 1357460"/>
              <a:gd name="connsiteX56" fmla="*/ 631596 w 5825765"/>
              <a:gd name="connsiteY56" fmla="*/ 1319752 h 1357460"/>
              <a:gd name="connsiteX57" fmla="*/ 509048 w 5825765"/>
              <a:gd name="connsiteY57" fmla="*/ 1348033 h 1357460"/>
              <a:gd name="connsiteX58" fmla="*/ 480767 w 5825765"/>
              <a:gd name="connsiteY58" fmla="*/ 1357460 h 1357460"/>
              <a:gd name="connsiteX59" fmla="*/ 377072 w 5825765"/>
              <a:gd name="connsiteY59" fmla="*/ 1348033 h 1357460"/>
              <a:gd name="connsiteX60" fmla="*/ 367645 w 5825765"/>
              <a:gd name="connsiteY60" fmla="*/ 1319752 h 1357460"/>
              <a:gd name="connsiteX61" fmla="*/ 339365 w 5825765"/>
              <a:gd name="connsiteY61" fmla="*/ 1291472 h 1357460"/>
              <a:gd name="connsiteX62" fmla="*/ 311085 w 5825765"/>
              <a:gd name="connsiteY62" fmla="*/ 1206631 h 1357460"/>
              <a:gd name="connsiteX63" fmla="*/ 301658 w 5825765"/>
              <a:gd name="connsiteY63" fmla="*/ 1178350 h 1357460"/>
              <a:gd name="connsiteX64" fmla="*/ 273377 w 5825765"/>
              <a:gd name="connsiteY64" fmla="*/ 1168924 h 1357460"/>
              <a:gd name="connsiteX65" fmla="*/ 245097 w 5825765"/>
              <a:gd name="connsiteY65" fmla="*/ 1112363 h 1357460"/>
              <a:gd name="connsiteX66" fmla="*/ 235670 w 5825765"/>
              <a:gd name="connsiteY66" fmla="*/ 1084082 h 1357460"/>
              <a:gd name="connsiteX67" fmla="*/ 216817 w 5825765"/>
              <a:gd name="connsiteY67" fmla="*/ 1055802 h 1357460"/>
              <a:gd name="connsiteX68" fmla="*/ 207390 w 5825765"/>
              <a:gd name="connsiteY68" fmla="*/ 1027521 h 1357460"/>
              <a:gd name="connsiteX69" fmla="*/ 179109 w 5825765"/>
              <a:gd name="connsiteY69" fmla="*/ 1008668 h 1357460"/>
              <a:gd name="connsiteX70" fmla="*/ 141402 w 5825765"/>
              <a:gd name="connsiteY70" fmla="*/ 952107 h 1357460"/>
              <a:gd name="connsiteX71" fmla="*/ 113122 w 5825765"/>
              <a:gd name="connsiteY71" fmla="*/ 895546 h 1357460"/>
              <a:gd name="connsiteX72" fmla="*/ 84841 w 5825765"/>
              <a:gd name="connsiteY72" fmla="*/ 876693 h 1357460"/>
              <a:gd name="connsiteX73" fmla="*/ 65988 w 5825765"/>
              <a:gd name="connsiteY73" fmla="*/ 820132 h 1357460"/>
              <a:gd name="connsiteX74" fmla="*/ 56561 w 5825765"/>
              <a:gd name="connsiteY74" fmla="*/ 791851 h 1357460"/>
              <a:gd name="connsiteX75" fmla="*/ 18854 w 5825765"/>
              <a:gd name="connsiteY75" fmla="*/ 716437 h 1357460"/>
              <a:gd name="connsiteX76" fmla="*/ 0 w 5825765"/>
              <a:gd name="connsiteY76" fmla="*/ 659876 h 1357460"/>
              <a:gd name="connsiteX77" fmla="*/ 9427 w 5825765"/>
              <a:gd name="connsiteY77" fmla="*/ 235670 h 1357460"/>
              <a:gd name="connsiteX78" fmla="*/ 37707 w 5825765"/>
              <a:gd name="connsiteY78" fmla="*/ 216816 h 1357460"/>
              <a:gd name="connsiteX79" fmla="*/ 94268 w 5825765"/>
              <a:gd name="connsiteY79" fmla="*/ 169682 h 1357460"/>
              <a:gd name="connsiteX80" fmla="*/ 84841 w 5825765"/>
              <a:gd name="connsiteY80" fmla="*/ 84841 h 13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825765" h="1357460">
                <a:moveTo>
                  <a:pt x="84841" y="84841"/>
                </a:moveTo>
                <a:cubicBezTo>
                  <a:pt x="100552" y="94268"/>
                  <a:pt x="115295" y="105539"/>
                  <a:pt x="131975" y="113121"/>
                </a:cubicBezTo>
                <a:cubicBezTo>
                  <a:pt x="175220" y="132778"/>
                  <a:pt x="199179" y="133749"/>
                  <a:pt x="245097" y="141402"/>
                </a:cubicBezTo>
                <a:cubicBezTo>
                  <a:pt x="292231" y="138260"/>
                  <a:pt x="339520" y="136920"/>
                  <a:pt x="386499" y="131975"/>
                </a:cubicBezTo>
                <a:cubicBezTo>
                  <a:pt x="399384" y="130619"/>
                  <a:pt x="412618" y="128342"/>
                  <a:pt x="424206" y="122548"/>
                </a:cubicBezTo>
                <a:cubicBezTo>
                  <a:pt x="444473" y="112414"/>
                  <a:pt x="480767" y="84841"/>
                  <a:pt x="480767" y="84841"/>
                </a:cubicBezTo>
                <a:cubicBezTo>
                  <a:pt x="838903" y="95375"/>
                  <a:pt x="950666" y="103616"/>
                  <a:pt x="1357460" y="84841"/>
                </a:cubicBezTo>
                <a:cubicBezTo>
                  <a:pt x="1498518" y="78331"/>
                  <a:pt x="1345925" y="63004"/>
                  <a:pt x="1451728" y="47134"/>
                </a:cubicBezTo>
                <a:cubicBezTo>
                  <a:pt x="1501545" y="39662"/>
                  <a:pt x="1552281" y="40849"/>
                  <a:pt x="1602557" y="37707"/>
                </a:cubicBezTo>
                <a:cubicBezTo>
                  <a:pt x="1621411" y="40849"/>
                  <a:pt x="1640429" y="43129"/>
                  <a:pt x="1659118" y="47134"/>
                </a:cubicBezTo>
                <a:cubicBezTo>
                  <a:pt x="1684454" y="52563"/>
                  <a:pt x="1734532" y="65987"/>
                  <a:pt x="1734532" y="65987"/>
                </a:cubicBezTo>
                <a:cubicBezTo>
                  <a:pt x="1973344" y="62845"/>
                  <a:pt x="2212296" y="65293"/>
                  <a:pt x="2450969" y="56561"/>
                </a:cubicBezTo>
                <a:cubicBezTo>
                  <a:pt x="2470829" y="55834"/>
                  <a:pt x="2487658" y="37983"/>
                  <a:pt x="2507530" y="37707"/>
                </a:cubicBezTo>
                <a:lnTo>
                  <a:pt x="3186260" y="28280"/>
                </a:lnTo>
                <a:cubicBezTo>
                  <a:pt x="3208256" y="25138"/>
                  <a:pt x="3230151" y="21179"/>
                  <a:pt x="3252248" y="18853"/>
                </a:cubicBezTo>
                <a:cubicBezTo>
                  <a:pt x="3397378" y="3577"/>
                  <a:pt x="3322122" y="20239"/>
                  <a:pt x="3403076" y="0"/>
                </a:cubicBezTo>
                <a:cubicBezTo>
                  <a:pt x="3462779" y="3142"/>
                  <a:pt x="3522948" y="1349"/>
                  <a:pt x="3582186" y="9427"/>
                </a:cubicBezTo>
                <a:cubicBezTo>
                  <a:pt x="3763120" y="34099"/>
                  <a:pt x="3360946" y="33827"/>
                  <a:pt x="3667027" y="47134"/>
                </a:cubicBezTo>
                <a:lnTo>
                  <a:pt x="4100660" y="65987"/>
                </a:lnTo>
                <a:cubicBezTo>
                  <a:pt x="4210010" y="63384"/>
                  <a:pt x="4521608" y="45889"/>
                  <a:pt x="4675695" y="65987"/>
                </a:cubicBezTo>
                <a:cubicBezTo>
                  <a:pt x="4722880" y="72141"/>
                  <a:pt x="4705786" y="92609"/>
                  <a:pt x="4741683" y="113121"/>
                </a:cubicBezTo>
                <a:cubicBezTo>
                  <a:pt x="4748852" y="117218"/>
                  <a:pt x="4823675" y="131405"/>
                  <a:pt x="4826524" y="131975"/>
                </a:cubicBezTo>
                <a:cubicBezTo>
                  <a:pt x="4908223" y="128833"/>
                  <a:pt x="4990579" y="133354"/>
                  <a:pt x="5071621" y="122548"/>
                </a:cubicBezTo>
                <a:cubicBezTo>
                  <a:pt x="5087194" y="120472"/>
                  <a:pt x="5095687" y="102063"/>
                  <a:pt x="5109328" y="94268"/>
                </a:cubicBezTo>
                <a:cubicBezTo>
                  <a:pt x="5117955" y="89338"/>
                  <a:pt x="5128720" y="89285"/>
                  <a:pt x="5137608" y="84841"/>
                </a:cubicBezTo>
                <a:cubicBezTo>
                  <a:pt x="5147742" y="79774"/>
                  <a:pt x="5154713" y="67850"/>
                  <a:pt x="5165889" y="65987"/>
                </a:cubicBezTo>
                <a:cubicBezTo>
                  <a:pt x="5231273" y="55090"/>
                  <a:pt x="5297864" y="53418"/>
                  <a:pt x="5363852" y="47134"/>
                </a:cubicBezTo>
                <a:cubicBezTo>
                  <a:pt x="5486022" y="22700"/>
                  <a:pt x="5426271" y="24741"/>
                  <a:pt x="5542961" y="37707"/>
                </a:cubicBezTo>
                <a:cubicBezTo>
                  <a:pt x="5579271" y="46785"/>
                  <a:pt x="5597307" y="52359"/>
                  <a:pt x="5637229" y="56561"/>
                </a:cubicBezTo>
                <a:cubicBezTo>
                  <a:pt x="5677974" y="60850"/>
                  <a:pt x="5718928" y="62845"/>
                  <a:pt x="5759777" y="65987"/>
                </a:cubicBezTo>
                <a:cubicBezTo>
                  <a:pt x="5776018" y="76814"/>
                  <a:pt x="5807265" y="94975"/>
                  <a:pt x="5816338" y="113121"/>
                </a:cubicBezTo>
                <a:cubicBezTo>
                  <a:pt x="5823504" y="127452"/>
                  <a:pt x="5822623" y="144544"/>
                  <a:pt x="5825765" y="160256"/>
                </a:cubicBezTo>
                <a:cubicBezTo>
                  <a:pt x="5822623" y="175967"/>
                  <a:pt x="5820554" y="191932"/>
                  <a:pt x="5816338" y="207390"/>
                </a:cubicBezTo>
                <a:cubicBezTo>
                  <a:pt x="5816337" y="207394"/>
                  <a:pt x="5792772" y="278090"/>
                  <a:pt x="5788058" y="292231"/>
                </a:cubicBezTo>
                <a:lnTo>
                  <a:pt x="5778631" y="320511"/>
                </a:lnTo>
                <a:lnTo>
                  <a:pt x="5769204" y="348792"/>
                </a:lnTo>
                <a:cubicBezTo>
                  <a:pt x="5766062" y="405353"/>
                  <a:pt x="5764294" y="462007"/>
                  <a:pt x="5759777" y="518474"/>
                </a:cubicBezTo>
                <a:cubicBezTo>
                  <a:pt x="5758005" y="540623"/>
                  <a:pt x="5751619" y="562279"/>
                  <a:pt x="5750351" y="584462"/>
                </a:cubicBezTo>
                <a:cubicBezTo>
                  <a:pt x="5745329" y="672358"/>
                  <a:pt x="5746416" y="760544"/>
                  <a:pt x="5740924" y="848412"/>
                </a:cubicBezTo>
                <a:cubicBezTo>
                  <a:pt x="5740116" y="861343"/>
                  <a:pt x="5736601" y="874211"/>
                  <a:pt x="5731497" y="886119"/>
                </a:cubicBezTo>
                <a:cubicBezTo>
                  <a:pt x="5721653" y="909087"/>
                  <a:pt x="5701351" y="925692"/>
                  <a:pt x="5684363" y="942680"/>
                </a:cubicBezTo>
                <a:lnTo>
                  <a:pt x="5656083" y="1027521"/>
                </a:lnTo>
                <a:cubicBezTo>
                  <a:pt x="5656083" y="1027522"/>
                  <a:pt x="5637230" y="1084081"/>
                  <a:pt x="5637229" y="1084082"/>
                </a:cubicBezTo>
                <a:cubicBezTo>
                  <a:pt x="5627802" y="1096651"/>
                  <a:pt x="5620059" y="1110680"/>
                  <a:pt x="5608949" y="1121790"/>
                </a:cubicBezTo>
                <a:cubicBezTo>
                  <a:pt x="5551943" y="1178796"/>
                  <a:pt x="5610542" y="1088242"/>
                  <a:pt x="5542961" y="1178350"/>
                </a:cubicBezTo>
                <a:cubicBezTo>
                  <a:pt x="5534529" y="1189592"/>
                  <a:pt x="5533103" y="1205262"/>
                  <a:pt x="5524107" y="1216058"/>
                </a:cubicBezTo>
                <a:cubicBezTo>
                  <a:pt x="5510051" y="1232926"/>
                  <a:pt x="5486848" y="1237904"/>
                  <a:pt x="5467546" y="1244338"/>
                </a:cubicBezTo>
                <a:cubicBezTo>
                  <a:pt x="5461262" y="1253765"/>
                  <a:pt x="5450555" y="1261443"/>
                  <a:pt x="5448693" y="1272618"/>
                </a:cubicBezTo>
                <a:cubicBezTo>
                  <a:pt x="5447060" y="1282420"/>
                  <a:pt x="5465146" y="1293873"/>
                  <a:pt x="5458120" y="1300899"/>
                </a:cubicBezTo>
                <a:cubicBezTo>
                  <a:pt x="5444067" y="1314952"/>
                  <a:pt x="5401559" y="1319752"/>
                  <a:pt x="5401559" y="1319752"/>
                </a:cubicBezTo>
                <a:cubicBezTo>
                  <a:pt x="5379563" y="1316610"/>
                  <a:pt x="5357432" y="1314301"/>
                  <a:pt x="5335571" y="1310326"/>
                </a:cubicBezTo>
                <a:cubicBezTo>
                  <a:pt x="5322824" y="1308008"/>
                  <a:pt x="5310568" y="1303440"/>
                  <a:pt x="5297864" y="1300899"/>
                </a:cubicBezTo>
                <a:cubicBezTo>
                  <a:pt x="5279121" y="1297150"/>
                  <a:pt x="5260157" y="1294614"/>
                  <a:pt x="5241303" y="1291472"/>
                </a:cubicBezTo>
                <a:cubicBezTo>
                  <a:pt x="5225592" y="1294614"/>
                  <a:pt x="5210112" y="1299305"/>
                  <a:pt x="5194169" y="1300899"/>
                </a:cubicBezTo>
                <a:cubicBezTo>
                  <a:pt x="4832169" y="1337098"/>
                  <a:pt x="4712476" y="1323032"/>
                  <a:pt x="4251489" y="1329179"/>
                </a:cubicBezTo>
                <a:lnTo>
                  <a:pt x="1696825" y="1319752"/>
                </a:lnTo>
                <a:cubicBezTo>
                  <a:pt x="95110" y="1319752"/>
                  <a:pt x="2870346" y="1352675"/>
                  <a:pt x="631596" y="1319752"/>
                </a:cubicBezTo>
                <a:cubicBezTo>
                  <a:pt x="545933" y="1331990"/>
                  <a:pt x="586689" y="1322152"/>
                  <a:pt x="509048" y="1348033"/>
                </a:cubicBezTo>
                <a:lnTo>
                  <a:pt x="480767" y="1357460"/>
                </a:lnTo>
                <a:cubicBezTo>
                  <a:pt x="446202" y="1354318"/>
                  <a:pt x="409998" y="1359009"/>
                  <a:pt x="377072" y="1348033"/>
                </a:cubicBezTo>
                <a:cubicBezTo>
                  <a:pt x="367645" y="1344891"/>
                  <a:pt x="373157" y="1328020"/>
                  <a:pt x="367645" y="1319752"/>
                </a:cubicBezTo>
                <a:cubicBezTo>
                  <a:pt x="360250" y="1308660"/>
                  <a:pt x="348792" y="1300899"/>
                  <a:pt x="339365" y="1291472"/>
                </a:cubicBezTo>
                <a:lnTo>
                  <a:pt x="311085" y="1206631"/>
                </a:lnTo>
                <a:cubicBezTo>
                  <a:pt x="307943" y="1197204"/>
                  <a:pt x="311085" y="1181492"/>
                  <a:pt x="301658" y="1178350"/>
                </a:cubicBezTo>
                <a:lnTo>
                  <a:pt x="273377" y="1168924"/>
                </a:lnTo>
                <a:cubicBezTo>
                  <a:pt x="249687" y="1097845"/>
                  <a:pt x="281642" y="1185452"/>
                  <a:pt x="245097" y="1112363"/>
                </a:cubicBezTo>
                <a:cubicBezTo>
                  <a:pt x="240653" y="1103475"/>
                  <a:pt x="240114" y="1092970"/>
                  <a:pt x="235670" y="1084082"/>
                </a:cubicBezTo>
                <a:cubicBezTo>
                  <a:pt x="230603" y="1073949"/>
                  <a:pt x="221884" y="1065935"/>
                  <a:pt x="216817" y="1055802"/>
                </a:cubicBezTo>
                <a:cubicBezTo>
                  <a:pt x="212373" y="1046914"/>
                  <a:pt x="213598" y="1035280"/>
                  <a:pt x="207390" y="1027521"/>
                </a:cubicBezTo>
                <a:cubicBezTo>
                  <a:pt x="200312" y="1018674"/>
                  <a:pt x="188536" y="1014952"/>
                  <a:pt x="179109" y="1008668"/>
                </a:cubicBezTo>
                <a:cubicBezTo>
                  <a:pt x="166540" y="989814"/>
                  <a:pt x="148568" y="973603"/>
                  <a:pt x="141402" y="952107"/>
                </a:cubicBezTo>
                <a:cubicBezTo>
                  <a:pt x="133735" y="929108"/>
                  <a:pt x="131394" y="913818"/>
                  <a:pt x="113122" y="895546"/>
                </a:cubicBezTo>
                <a:cubicBezTo>
                  <a:pt x="105111" y="887535"/>
                  <a:pt x="94268" y="882977"/>
                  <a:pt x="84841" y="876693"/>
                </a:cubicBezTo>
                <a:lnTo>
                  <a:pt x="65988" y="820132"/>
                </a:lnTo>
                <a:cubicBezTo>
                  <a:pt x="62846" y="810705"/>
                  <a:pt x="61005" y="800739"/>
                  <a:pt x="56561" y="791851"/>
                </a:cubicBezTo>
                <a:cubicBezTo>
                  <a:pt x="43992" y="766713"/>
                  <a:pt x="27742" y="743100"/>
                  <a:pt x="18854" y="716437"/>
                </a:cubicBezTo>
                <a:lnTo>
                  <a:pt x="0" y="659876"/>
                </a:lnTo>
                <a:cubicBezTo>
                  <a:pt x="3142" y="518474"/>
                  <a:pt x="-2567" y="376597"/>
                  <a:pt x="9427" y="235670"/>
                </a:cubicBezTo>
                <a:cubicBezTo>
                  <a:pt x="10388" y="224381"/>
                  <a:pt x="29003" y="224069"/>
                  <a:pt x="37707" y="216816"/>
                </a:cubicBezTo>
                <a:cubicBezTo>
                  <a:pt x="110290" y="156330"/>
                  <a:pt x="24054" y="216493"/>
                  <a:pt x="94268" y="169682"/>
                </a:cubicBezTo>
                <a:lnTo>
                  <a:pt x="84841" y="84841"/>
                </a:lnTo>
                <a:close/>
              </a:path>
            </a:pathLst>
          </a:custGeom>
          <a:pattFill prst="lgConfetti">
            <a:fgClr>
              <a:srgbClr val="C0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1579051" y="5176614"/>
            <a:ext cx="2460395" cy="461665"/>
          </a:xfrm>
          <a:prstGeom prst="rect">
            <a:avLst/>
          </a:prstGeom>
          <a:noFill/>
        </p:spPr>
        <p:txBody>
          <a:bodyPr wrap="square" rtlCol="0">
            <a:spAutoFit/>
          </a:bodyPr>
          <a:lstStyle/>
          <a:p>
            <a:r>
              <a:rPr lang="fr-FR" sz="2400" b="1" dirty="0"/>
              <a:t>SOL en grès</a:t>
            </a:r>
          </a:p>
        </p:txBody>
      </p:sp>
      <p:grpSp>
        <p:nvGrpSpPr>
          <p:cNvPr id="2" name="Groupe 1"/>
          <p:cNvGrpSpPr/>
          <p:nvPr/>
        </p:nvGrpSpPr>
        <p:grpSpPr>
          <a:xfrm>
            <a:off x="1841500" y="1900777"/>
            <a:ext cx="4376478" cy="2476415"/>
            <a:chOff x="317500" y="1900776"/>
            <a:chExt cx="4376478" cy="2476415"/>
          </a:xfrm>
        </p:grpSpPr>
        <p:sp>
          <p:nvSpPr>
            <p:cNvPr id="7" name="Pensées 6"/>
            <p:cNvSpPr/>
            <p:nvPr/>
          </p:nvSpPr>
          <p:spPr>
            <a:xfrm>
              <a:off x="317500" y="1900776"/>
              <a:ext cx="4018828" cy="1248823"/>
            </a:xfrm>
            <a:prstGeom prst="cloudCallout">
              <a:avLst>
                <a:gd name="adj1" fmla="val 44118"/>
                <a:gd name="adj2" fmla="val -13032"/>
              </a:avLst>
            </a:prstGeom>
            <a:solidFill>
              <a:schemeClr val="accent2">
                <a:lumMod val="40000"/>
                <a:lumOff val="60000"/>
              </a:schemeClr>
            </a:solid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dirty="0"/>
                <a:t>Déchets pollués</a:t>
              </a:r>
              <a:endParaRPr lang="fr-FR" sz="2400" b="1" dirty="0"/>
            </a:p>
          </p:txBody>
        </p:sp>
        <p:sp>
          <p:nvSpPr>
            <p:cNvPr id="14" name="Flèche courbée vers le bas 4"/>
            <p:cNvSpPr/>
            <p:nvPr/>
          </p:nvSpPr>
          <p:spPr>
            <a:xfrm>
              <a:off x="1733500" y="2777026"/>
              <a:ext cx="2960478" cy="1600165"/>
            </a:xfrm>
            <a:custGeom>
              <a:avLst/>
              <a:gdLst>
                <a:gd name="connsiteX0" fmla="*/ 1297364 w 1602557"/>
                <a:gd name="connsiteY0" fmla="*/ 1220771 h 1220771"/>
                <a:gd name="connsiteX1" fmla="*/ 973996 w 1602557"/>
                <a:gd name="connsiteY1" fmla="*/ 915578 h 1220771"/>
                <a:gd name="connsiteX2" fmla="*/ 1126592 w 1602557"/>
                <a:gd name="connsiteY2" fmla="*/ 915578 h 1220771"/>
                <a:gd name="connsiteX3" fmla="*/ 572384 w 1602557"/>
                <a:gd name="connsiteY3" fmla="*/ 0 h 1220771"/>
                <a:gd name="connsiteX4" fmla="*/ 877577 w 1602557"/>
                <a:gd name="connsiteY4" fmla="*/ 0 h 1220771"/>
                <a:gd name="connsiteX5" fmla="*/ 1431785 w 1602557"/>
                <a:gd name="connsiteY5" fmla="*/ 915578 h 1220771"/>
                <a:gd name="connsiteX6" fmla="*/ 1584381 w 1602557"/>
                <a:gd name="connsiteY6" fmla="*/ 915578 h 1220771"/>
                <a:gd name="connsiteX7" fmla="*/ 1297364 w 1602557"/>
                <a:gd name="connsiteY7" fmla="*/ 1220771 h 1220771"/>
                <a:gd name="connsiteX0" fmla="*/ 724980 w 1602557"/>
                <a:gd name="connsiteY0" fmla="*/ 44182 h 1220771"/>
                <a:gd name="connsiteX1" fmla="*/ 305192 w 1602557"/>
                <a:gd name="connsiteY1" fmla="*/ 1220771 h 1220771"/>
                <a:gd name="connsiteX2" fmla="*/ 0 w 1602557"/>
                <a:gd name="connsiteY2" fmla="*/ 1220771 h 1220771"/>
                <a:gd name="connsiteX3" fmla="*/ 67397 w 1602557"/>
                <a:gd name="connsiteY3" fmla="*/ 646061 h 1220771"/>
                <a:gd name="connsiteX4" fmla="*/ 724981 w 1602557"/>
                <a:gd name="connsiteY4" fmla="*/ 44183 h 1220771"/>
                <a:gd name="connsiteX5" fmla="*/ 724980 w 1602557"/>
                <a:gd name="connsiteY5" fmla="*/ 44182 h 1220771"/>
                <a:gd name="connsiteX0" fmla="*/ 724980 w 1602557"/>
                <a:gd name="connsiteY0" fmla="*/ 44182 h 1220771"/>
                <a:gd name="connsiteX1" fmla="*/ 305192 w 1602557"/>
                <a:gd name="connsiteY1" fmla="*/ 1220771 h 1220771"/>
                <a:gd name="connsiteX2" fmla="*/ 0 w 1602557"/>
                <a:gd name="connsiteY2" fmla="*/ 1220771 h 1220771"/>
                <a:gd name="connsiteX3" fmla="*/ 572384 w 1602557"/>
                <a:gd name="connsiteY3" fmla="*/ 0 h 1220771"/>
                <a:gd name="connsiteX4" fmla="*/ 877577 w 1602557"/>
                <a:gd name="connsiteY4" fmla="*/ 0 h 1220771"/>
                <a:gd name="connsiteX5" fmla="*/ 1431785 w 1602557"/>
                <a:gd name="connsiteY5" fmla="*/ 915578 h 1220771"/>
                <a:gd name="connsiteX6" fmla="*/ 1584381 w 1602557"/>
                <a:gd name="connsiteY6" fmla="*/ 915578 h 1220771"/>
                <a:gd name="connsiteX7" fmla="*/ 1297364 w 1602557"/>
                <a:gd name="connsiteY7" fmla="*/ 1220771 h 1220771"/>
                <a:gd name="connsiteX8" fmla="*/ 973996 w 1602557"/>
                <a:gd name="connsiteY8" fmla="*/ 915578 h 1220771"/>
                <a:gd name="connsiteX9" fmla="*/ 1126592 w 1602557"/>
                <a:gd name="connsiteY9" fmla="*/ 915578 h 1220771"/>
                <a:gd name="connsiteX10" fmla="*/ 572384 w 1602557"/>
                <a:gd name="connsiteY10" fmla="*/ 0 h 1220771"/>
                <a:gd name="connsiteX0" fmla="*/ 1648233 w 1935250"/>
                <a:gd name="connsiteY0" fmla="*/ 1353508 h 1353508"/>
                <a:gd name="connsiteX1" fmla="*/ 1324865 w 1935250"/>
                <a:gd name="connsiteY1" fmla="*/ 1048315 h 1353508"/>
                <a:gd name="connsiteX2" fmla="*/ 1477461 w 1935250"/>
                <a:gd name="connsiteY2" fmla="*/ 1048315 h 1353508"/>
                <a:gd name="connsiteX3" fmla="*/ 923253 w 1935250"/>
                <a:gd name="connsiteY3" fmla="*/ 132737 h 1353508"/>
                <a:gd name="connsiteX4" fmla="*/ 1228446 w 1935250"/>
                <a:gd name="connsiteY4" fmla="*/ 132737 h 1353508"/>
                <a:gd name="connsiteX5" fmla="*/ 1782654 w 1935250"/>
                <a:gd name="connsiteY5" fmla="*/ 1048315 h 1353508"/>
                <a:gd name="connsiteX6" fmla="*/ 1935250 w 1935250"/>
                <a:gd name="connsiteY6" fmla="*/ 1048315 h 1353508"/>
                <a:gd name="connsiteX7" fmla="*/ 1648233 w 1935250"/>
                <a:gd name="connsiteY7" fmla="*/ 1353508 h 1353508"/>
                <a:gd name="connsiteX0" fmla="*/ 1075849 w 1935250"/>
                <a:gd name="connsiteY0" fmla="*/ 176919 h 1353508"/>
                <a:gd name="connsiteX1" fmla="*/ 656061 w 1935250"/>
                <a:gd name="connsiteY1" fmla="*/ 1353508 h 1353508"/>
                <a:gd name="connsiteX2" fmla="*/ 350869 w 1935250"/>
                <a:gd name="connsiteY2" fmla="*/ 1353508 h 1353508"/>
                <a:gd name="connsiteX3" fmla="*/ 3486 w 1935250"/>
                <a:gd name="connsiteY3" fmla="*/ 316885 h 1353508"/>
                <a:gd name="connsiteX4" fmla="*/ 1075850 w 1935250"/>
                <a:gd name="connsiteY4" fmla="*/ 176920 h 1353508"/>
                <a:gd name="connsiteX5" fmla="*/ 1075849 w 1935250"/>
                <a:gd name="connsiteY5" fmla="*/ 176919 h 1353508"/>
                <a:gd name="connsiteX0" fmla="*/ 1075849 w 1935250"/>
                <a:gd name="connsiteY0" fmla="*/ 176919 h 1353508"/>
                <a:gd name="connsiteX1" fmla="*/ 656061 w 1935250"/>
                <a:gd name="connsiteY1" fmla="*/ 1353508 h 1353508"/>
                <a:gd name="connsiteX2" fmla="*/ 350869 w 1935250"/>
                <a:gd name="connsiteY2" fmla="*/ 1353508 h 1353508"/>
                <a:gd name="connsiteX3" fmla="*/ 923253 w 1935250"/>
                <a:gd name="connsiteY3" fmla="*/ 132737 h 1353508"/>
                <a:gd name="connsiteX4" fmla="*/ 1228446 w 1935250"/>
                <a:gd name="connsiteY4" fmla="*/ 132737 h 1353508"/>
                <a:gd name="connsiteX5" fmla="*/ 1782654 w 1935250"/>
                <a:gd name="connsiteY5" fmla="*/ 1048315 h 1353508"/>
                <a:gd name="connsiteX6" fmla="*/ 1935250 w 1935250"/>
                <a:gd name="connsiteY6" fmla="*/ 1048315 h 1353508"/>
                <a:gd name="connsiteX7" fmla="*/ 1648233 w 1935250"/>
                <a:gd name="connsiteY7" fmla="*/ 1353508 h 1353508"/>
                <a:gd name="connsiteX8" fmla="*/ 1324865 w 1935250"/>
                <a:gd name="connsiteY8" fmla="*/ 1048315 h 1353508"/>
                <a:gd name="connsiteX9" fmla="*/ 1477461 w 1935250"/>
                <a:gd name="connsiteY9" fmla="*/ 1048315 h 1353508"/>
                <a:gd name="connsiteX10" fmla="*/ 923253 w 1935250"/>
                <a:gd name="connsiteY10" fmla="*/ 132737 h 1353508"/>
                <a:gd name="connsiteX0" fmla="*/ 1648233 w 1935250"/>
                <a:gd name="connsiteY0" fmla="*/ 1353508 h 1353508"/>
                <a:gd name="connsiteX1" fmla="*/ 1324865 w 1935250"/>
                <a:gd name="connsiteY1" fmla="*/ 1048315 h 1353508"/>
                <a:gd name="connsiteX2" fmla="*/ 1477461 w 1935250"/>
                <a:gd name="connsiteY2" fmla="*/ 1048315 h 1353508"/>
                <a:gd name="connsiteX3" fmla="*/ 923253 w 1935250"/>
                <a:gd name="connsiteY3" fmla="*/ 132737 h 1353508"/>
                <a:gd name="connsiteX4" fmla="*/ 1228446 w 1935250"/>
                <a:gd name="connsiteY4" fmla="*/ 132737 h 1353508"/>
                <a:gd name="connsiteX5" fmla="*/ 1782654 w 1935250"/>
                <a:gd name="connsiteY5" fmla="*/ 1048315 h 1353508"/>
                <a:gd name="connsiteX6" fmla="*/ 1935250 w 1935250"/>
                <a:gd name="connsiteY6" fmla="*/ 1048315 h 1353508"/>
                <a:gd name="connsiteX7" fmla="*/ 1648233 w 1935250"/>
                <a:gd name="connsiteY7" fmla="*/ 1353508 h 1353508"/>
                <a:gd name="connsiteX0" fmla="*/ 1075849 w 1935250"/>
                <a:gd name="connsiteY0" fmla="*/ 176919 h 1353508"/>
                <a:gd name="connsiteX1" fmla="*/ 656061 w 1935250"/>
                <a:gd name="connsiteY1" fmla="*/ 1353508 h 1353508"/>
                <a:gd name="connsiteX2" fmla="*/ 350869 w 1935250"/>
                <a:gd name="connsiteY2" fmla="*/ 1353508 h 1353508"/>
                <a:gd name="connsiteX3" fmla="*/ 3486 w 1935250"/>
                <a:gd name="connsiteY3" fmla="*/ 316885 h 1353508"/>
                <a:gd name="connsiteX4" fmla="*/ 1075850 w 1935250"/>
                <a:gd name="connsiteY4" fmla="*/ 176920 h 1353508"/>
                <a:gd name="connsiteX5" fmla="*/ 1075849 w 1935250"/>
                <a:gd name="connsiteY5" fmla="*/ 176919 h 1353508"/>
                <a:gd name="connsiteX0" fmla="*/ 1075849 w 1935250"/>
                <a:gd name="connsiteY0" fmla="*/ 176919 h 1353508"/>
                <a:gd name="connsiteX1" fmla="*/ 213001 w 1935250"/>
                <a:gd name="connsiteY1" fmla="*/ 580510 h 1353508"/>
                <a:gd name="connsiteX2" fmla="*/ 350869 w 1935250"/>
                <a:gd name="connsiteY2" fmla="*/ 1353508 h 1353508"/>
                <a:gd name="connsiteX3" fmla="*/ 923253 w 1935250"/>
                <a:gd name="connsiteY3" fmla="*/ 132737 h 1353508"/>
                <a:gd name="connsiteX4" fmla="*/ 1228446 w 1935250"/>
                <a:gd name="connsiteY4" fmla="*/ 132737 h 1353508"/>
                <a:gd name="connsiteX5" fmla="*/ 1782654 w 1935250"/>
                <a:gd name="connsiteY5" fmla="*/ 1048315 h 1353508"/>
                <a:gd name="connsiteX6" fmla="*/ 1935250 w 1935250"/>
                <a:gd name="connsiteY6" fmla="*/ 1048315 h 1353508"/>
                <a:gd name="connsiteX7" fmla="*/ 1648233 w 1935250"/>
                <a:gd name="connsiteY7" fmla="*/ 1353508 h 1353508"/>
                <a:gd name="connsiteX8" fmla="*/ 1324865 w 1935250"/>
                <a:gd name="connsiteY8" fmla="*/ 1048315 h 1353508"/>
                <a:gd name="connsiteX9" fmla="*/ 1477461 w 1935250"/>
                <a:gd name="connsiteY9" fmla="*/ 1048315 h 1353508"/>
                <a:gd name="connsiteX10" fmla="*/ 923253 w 1935250"/>
                <a:gd name="connsiteY10" fmla="*/ 132737 h 1353508"/>
                <a:gd name="connsiteX0" fmla="*/ 1435232 w 1722249"/>
                <a:gd name="connsiteY0" fmla="*/ 1288721 h 1288721"/>
                <a:gd name="connsiteX1" fmla="*/ 1111864 w 1722249"/>
                <a:gd name="connsiteY1" fmla="*/ 983528 h 1288721"/>
                <a:gd name="connsiteX2" fmla="*/ 1264460 w 1722249"/>
                <a:gd name="connsiteY2" fmla="*/ 983528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0" fmla="*/ 862848 w 1722249"/>
                <a:gd name="connsiteY0" fmla="*/ 112132 h 1288721"/>
                <a:gd name="connsiteX1" fmla="*/ 443060 w 1722249"/>
                <a:gd name="connsiteY1" fmla="*/ 1288721 h 1288721"/>
                <a:gd name="connsiteX2" fmla="*/ 137868 w 1722249"/>
                <a:gd name="connsiteY2" fmla="*/ 1288721 h 1288721"/>
                <a:gd name="connsiteX3" fmla="*/ 129850 w 1722249"/>
                <a:gd name="connsiteY3" fmla="*/ 393500 h 1288721"/>
                <a:gd name="connsiteX4" fmla="*/ 862849 w 1722249"/>
                <a:gd name="connsiteY4" fmla="*/ 112133 h 1288721"/>
                <a:gd name="connsiteX5" fmla="*/ 862848 w 1722249"/>
                <a:gd name="connsiteY5" fmla="*/ 112132 h 1288721"/>
                <a:gd name="connsiteX0" fmla="*/ 862848 w 1722249"/>
                <a:gd name="connsiteY0" fmla="*/ 112132 h 1288721"/>
                <a:gd name="connsiteX1" fmla="*/ 0 w 1722249"/>
                <a:gd name="connsiteY1" fmla="*/ 515723 h 1288721"/>
                <a:gd name="connsiteX2" fmla="*/ 137868 w 1722249"/>
                <a:gd name="connsiteY2" fmla="*/ 1288721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8" fmla="*/ 1111864 w 1722249"/>
                <a:gd name="connsiteY8" fmla="*/ 983528 h 1288721"/>
                <a:gd name="connsiteX9" fmla="*/ 1264460 w 1722249"/>
                <a:gd name="connsiteY9" fmla="*/ 983528 h 1288721"/>
                <a:gd name="connsiteX10" fmla="*/ 710252 w 1722249"/>
                <a:gd name="connsiteY10" fmla="*/ 67950 h 1288721"/>
                <a:gd name="connsiteX0" fmla="*/ 1435232 w 1722249"/>
                <a:gd name="connsiteY0" fmla="*/ 1288721 h 1288721"/>
                <a:gd name="connsiteX1" fmla="*/ 1111864 w 1722249"/>
                <a:gd name="connsiteY1" fmla="*/ 983528 h 1288721"/>
                <a:gd name="connsiteX2" fmla="*/ 1264460 w 1722249"/>
                <a:gd name="connsiteY2" fmla="*/ 983528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0" fmla="*/ 862848 w 1722249"/>
                <a:gd name="connsiteY0" fmla="*/ 112132 h 1288721"/>
                <a:gd name="connsiteX1" fmla="*/ 443060 w 1722249"/>
                <a:gd name="connsiteY1" fmla="*/ 1288721 h 1288721"/>
                <a:gd name="connsiteX2" fmla="*/ 137868 w 1722249"/>
                <a:gd name="connsiteY2" fmla="*/ 1288721 h 1288721"/>
                <a:gd name="connsiteX3" fmla="*/ 129850 w 1722249"/>
                <a:gd name="connsiteY3" fmla="*/ 393500 h 1288721"/>
                <a:gd name="connsiteX4" fmla="*/ 862849 w 1722249"/>
                <a:gd name="connsiteY4" fmla="*/ 112133 h 1288721"/>
                <a:gd name="connsiteX5" fmla="*/ 862848 w 1722249"/>
                <a:gd name="connsiteY5" fmla="*/ 112132 h 1288721"/>
                <a:gd name="connsiteX0" fmla="*/ 825141 w 1722249"/>
                <a:gd name="connsiteY0" fmla="*/ 357229 h 1288721"/>
                <a:gd name="connsiteX1" fmla="*/ 0 w 1722249"/>
                <a:gd name="connsiteY1" fmla="*/ 515723 h 1288721"/>
                <a:gd name="connsiteX2" fmla="*/ 137868 w 1722249"/>
                <a:gd name="connsiteY2" fmla="*/ 1288721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8" fmla="*/ 1111864 w 1722249"/>
                <a:gd name="connsiteY8" fmla="*/ 983528 h 1288721"/>
                <a:gd name="connsiteX9" fmla="*/ 1264460 w 1722249"/>
                <a:gd name="connsiteY9" fmla="*/ 983528 h 1288721"/>
                <a:gd name="connsiteX10" fmla="*/ 710252 w 1722249"/>
                <a:gd name="connsiteY10" fmla="*/ 67950 h 1288721"/>
                <a:gd name="connsiteX0" fmla="*/ 1435232 w 1722249"/>
                <a:gd name="connsiteY0" fmla="*/ 1288721 h 1288721"/>
                <a:gd name="connsiteX1" fmla="*/ 1111864 w 1722249"/>
                <a:gd name="connsiteY1" fmla="*/ 983528 h 1288721"/>
                <a:gd name="connsiteX2" fmla="*/ 1264460 w 1722249"/>
                <a:gd name="connsiteY2" fmla="*/ 983528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0" fmla="*/ 862848 w 1722249"/>
                <a:gd name="connsiteY0" fmla="*/ 112132 h 1288721"/>
                <a:gd name="connsiteX1" fmla="*/ 443060 w 1722249"/>
                <a:gd name="connsiteY1" fmla="*/ 1288721 h 1288721"/>
                <a:gd name="connsiteX2" fmla="*/ 137868 w 1722249"/>
                <a:gd name="connsiteY2" fmla="*/ 1288721 h 1288721"/>
                <a:gd name="connsiteX3" fmla="*/ 129850 w 1722249"/>
                <a:gd name="connsiteY3" fmla="*/ 393500 h 1288721"/>
                <a:gd name="connsiteX4" fmla="*/ 862849 w 1722249"/>
                <a:gd name="connsiteY4" fmla="*/ 112133 h 1288721"/>
                <a:gd name="connsiteX5" fmla="*/ 862848 w 1722249"/>
                <a:gd name="connsiteY5" fmla="*/ 112132 h 1288721"/>
                <a:gd name="connsiteX0" fmla="*/ 853421 w 1722249"/>
                <a:gd name="connsiteY0" fmla="*/ 112132 h 1288721"/>
                <a:gd name="connsiteX1" fmla="*/ 0 w 1722249"/>
                <a:gd name="connsiteY1" fmla="*/ 515723 h 1288721"/>
                <a:gd name="connsiteX2" fmla="*/ 137868 w 1722249"/>
                <a:gd name="connsiteY2" fmla="*/ 1288721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8" fmla="*/ 1111864 w 1722249"/>
                <a:gd name="connsiteY8" fmla="*/ 983528 h 1288721"/>
                <a:gd name="connsiteX9" fmla="*/ 1264460 w 1722249"/>
                <a:gd name="connsiteY9" fmla="*/ 983528 h 1288721"/>
                <a:gd name="connsiteX10" fmla="*/ 710252 w 1722249"/>
                <a:gd name="connsiteY10" fmla="*/ 67950 h 1288721"/>
                <a:gd name="connsiteX0" fmla="*/ 1435232 w 1722249"/>
                <a:gd name="connsiteY0" fmla="*/ 1447015 h 1447015"/>
                <a:gd name="connsiteX1" fmla="*/ 1111864 w 1722249"/>
                <a:gd name="connsiteY1" fmla="*/ 1141822 h 1447015"/>
                <a:gd name="connsiteX2" fmla="*/ 1264460 w 1722249"/>
                <a:gd name="connsiteY2" fmla="*/ 1141822 h 1447015"/>
                <a:gd name="connsiteX3" fmla="*/ 710252 w 1722249"/>
                <a:gd name="connsiteY3" fmla="*/ 226244 h 1447015"/>
                <a:gd name="connsiteX4" fmla="*/ 1015445 w 1722249"/>
                <a:gd name="connsiteY4" fmla="*/ 226244 h 1447015"/>
                <a:gd name="connsiteX5" fmla="*/ 1569653 w 1722249"/>
                <a:gd name="connsiteY5" fmla="*/ 1141822 h 1447015"/>
                <a:gd name="connsiteX6" fmla="*/ 1722249 w 1722249"/>
                <a:gd name="connsiteY6" fmla="*/ 1141822 h 1447015"/>
                <a:gd name="connsiteX7" fmla="*/ 1435232 w 1722249"/>
                <a:gd name="connsiteY7" fmla="*/ 1447015 h 1447015"/>
                <a:gd name="connsiteX0" fmla="*/ 862848 w 1722249"/>
                <a:gd name="connsiteY0" fmla="*/ 270426 h 1447015"/>
                <a:gd name="connsiteX1" fmla="*/ 443060 w 1722249"/>
                <a:gd name="connsiteY1" fmla="*/ 1447015 h 1447015"/>
                <a:gd name="connsiteX2" fmla="*/ 137868 w 1722249"/>
                <a:gd name="connsiteY2" fmla="*/ 1447015 h 1447015"/>
                <a:gd name="connsiteX3" fmla="*/ 129850 w 1722249"/>
                <a:gd name="connsiteY3" fmla="*/ 551794 h 1447015"/>
                <a:gd name="connsiteX4" fmla="*/ 862849 w 1722249"/>
                <a:gd name="connsiteY4" fmla="*/ 270427 h 1447015"/>
                <a:gd name="connsiteX5" fmla="*/ 862848 w 1722249"/>
                <a:gd name="connsiteY5" fmla="*/ 270426 h 1447015"/>
                <a:gd name="connsiteX0" fmla="*/ 853421 w 1722249"/>
                <a:gd name="connsiteY0" fmla="*/ 270426 h 1447015"/>
                <a:gd name="connsiteX1" fmla="*/ 0 w 1722249"/>
                <a:gd name="connsiteY1" fmla="*/ 674017 h 1447015"/>
                <a:gd name="connsiteX2" fmla="*/ 137868 w 1722249"/>
                <a:gd name="connsiteY2" fmla="*/ 1447015 h 1447015"/>
                <a:gd name="connsiteX3" fmla="*/ 710252 w 1722249"/>
                <a:gd name="connsiteY3" fmla="*/ 226244 h 1447015"/>
                <a:gd name="connsiteX4" fmla="*/ 1194555 w 1722249"/>
                <a:gd name="connsiteY4" fmla="*/ 0 h 1447015"/>
                <a:gd name="connsiteX5" fmla="*/ 1569653 w 1722249"/>
                <a:gd name="connsiteY5" fmla="*/ 1141822 h 1447015"/>
                <a:gd name="connsiteX6" fmla="*/ 1722249 w 1722249"/>
                <a:gd name="connsiteY6" fmla="*/ 1141822 h 1447015"/>
                <a:gd name="connsiteX7" fmla="*/ 1435232 w 1722249"/>
                <a:gd name="connsiteY7" fmla="*/ 1447015 h 1447015"/>
                <a:gd name="connsiteX8" fmla="*/ 1111864 w 1722249"/>
                <a:gd name="connsiteY8" fmla="*/ 1141822 h 1447015"/>
                <a:gd name="connsiteX9" fmla="*/ 1264460 w 1722249"/>
                <a:gd name="connsiteY9" fmla="*/ 1141822 h 1447015"/>
                <a:gd name="connsiteX10" fmla="*/ 710252 w 1722249"/>
                <a:gd name="connsiteY10" fmla="*/ 226244 h 1447015"/>
                <a:gd name="connsiteX0" fmla="*/ 1435232 w 1722249"/>
                <a:gd name="connsiteY0" fmla="*/ 1288721 h 1288721"/>
                <a:gd name="connsiteX1" fmla="*/ 1111864 w 1722249"/>
                <a:gd name="connsiteY1" fmla="*/ 983528 h 1288721"/>
                <a:gd name="connsiteX2" fmla="*/ 1264460 w 1722249"/>
                <a:gd name="connsiteY2" fmla="*/ 983528 h 1288721"/>
                <a:gd name="connsiteX3" fmla="*/ 710252 w 1722249"/>
                <a:gd name="connsiteY3" fmla="*/ 67950 h 1288721"/>
                <a:gd name="connsiteX4" fmla="*/ 1015445 w 1722249"/>
                <a:gd name="connsiteY4" fmla="*/ 67950 h 1288721"/>
                <a:gd name="connsiteX5" fmla="*/ 1569653 w 1722249"/>
                <a:gd name="connsiteY5" fmla="*/ 983528 h 1288721"/>
                <a:gd name="connsiteX6" fmla="*/ 1722249 w 1722249"/>
                <a:gd name="connsiteY6" fmla="*/ 983528 h 1288721"/>
                <a:gd name="connsiteX7" fmla="*/ 1435232 w 1722249"/>
                <a:gd name="connsiteY7" fmla="*/ 1288721 h 1288721"/>
                <a:gd name="connsiteX0" fmla="*/ 862848 w 1722249"/>
                <a:gd name="connsiteY0" fmla="*/ 112132 h 1288721"/>
                <a:gd name="connsiteX1" fmla="*/ 443060 w 1722249"/>
                <a:gd name="connsiteY1" fmla="*/ 1288721 h 1288721"/>
                <a:gd name="connsiteX2" fmla="*/ 137868 w 1722249"/>
                <a:gd name="connsiteY2" fmla="*/ 1288721 h 1288721"/>
                <a:gd name="connsiteX3" fmla="*/ 129850 w 1722249"/>
                <a:gd name="connsiteY3" fmla="*/ 393500 h 1288721"/>
                <a:gd name="connsiteX4" fmla="*/ 862849 w 1722249"/>
                <a:gd name="connsiteY4" fmla="*/ 112133 h 1288721"/>
                <a:gd name="connsiteX5" fmla="*/ 862848 w 1722249"/>
                <a:gd name="connsiteY5" fmla="*/ 112132 h 1288721"/>
                <a:gd name="connsiteX0" fmla="*/ 853421 w 1722249"/>
                <a:gd name="connsiteY0" fmla="*/ 112132 h 1288721"/>
                <a:gd name="connsiteX1" fmla="*/ 0 w 1722249"/>
                <a:gd name="connsiteY1" fmla="*/ 515723 h 1288721"/>
                <a:gd name="connsiteX2" fmla="*/ 137868 w 1722249"/>
                <a:gd name="connsiteY2" fmla="*/ 1288721 h 1288721"/>
                <a:gd name="connsiteX3" fmla="*/ 710252 w 1722249"/>
                <a:gd name="connsiteY3" fmla="*/ 67950 h 1288721"/>
                <a:gd name="connsiteX4" fmla="*/ 1006019 w 1722249"/>
                <a:gd name="connsiteY4" fmla="*/ 49096 h 1288721"/>
                <a:gd name="connsiteX5" fmla="*/ 1569653 w 1722249"/>
                <a:gd name="connsiteY5" fmla="*/ 983528 h 1288721"/>
                <a:gd name="connsiteX6" fmla="*/ 1722249 w 1722249"/>
                <a:gd name="connsiteY6" fmla="*/ 983528 h 1288721"/>
                <a:gd name="connsiteX7" fmla="*/ 1435232 w 1722249"/>
                <a:gd name="connsiteY7" fmla="*/ 1288721 h 1288721"/>
                <a:gd name="connsiteX8" fmla="*/ 1111864 w 1722249"/>
                <a:gd name="connsiteY8" fmla="*/ 983528 h 1288721"/>
                <a:gd name="connsiteX9" fmla="*/ 1264460 w 1722249"/>
                <a:gd name="connsiteY9" fmla="*/ 983528 h 1288721"/>
                <a:gd name="connsiteX10" fmla="*/ 710252 w 1722249"/>
                <a:gd name="connsiteY10" fmla="*/ 67950 h 1288721"/>
                <a:gd name="connsiteX0" fmla="*/ 1520073 w 1807090"/>
                <a:gd name="connsiteY0" fmla="*/ 1540280 h 1540280"/>
                <a:gd name="connsiteX1" fmla="*/ 1196705 w 1807090"/>
                <a:gd name="connsiteY1" fmla="*/ 1235087 h 1540280"/>
                <a:gd name="connsiteX2" fmla="*/ 1349301 w 1807090"/>
                <a:gd name="connsiteY2" fmla="*/ 1235087 h 1540280"/>
                <a:gd name="connsiteX3" fmla="*/ 795093 w 1807090"/>
                <a:gd name="connsiteY3" fmla="*/ 319509 h 1540280"/>
                <a:gd name="connsiteX4" fmla="*/ 1100286 w 1807090"/>
                <a:gd name="connsiteY4" fmla="*/ 319509 h 1540280"/>
                <a:gd name="connsiteX5" fmla="*/ 1654494 w 1807090"/>
                <a:gd name="connsiteY5" fmla="*/ 1235087 h 1540280"/>
                <a:gd name="connsiteX6" fmla="*/ 1807090 w 1807090"/>
                <a:gd name="connsiteY6" fmla="*/ 1235087 h 1540280"/>
                <a:gd name="connsiteX7" fmla="*/ 1520073 w 1807090"/>
                <a:gd name="connsiteY7" fmla="*/ 1540280 h 1540280"/>
                <a:gd name="connsiteX0" fmla="*/ 947689 w 1807090"/>
                <a:gd name="connsiteY0" fmla="*/ 363691 h 1540280"/>
                <a:gd name="connsiteX1" fmla="*/ 0 w 1807090"/>
                <a:gd name="connsiteY1" fmla="*/ 182820 h 1540280"/>
                <a:gd name="connsiteX2" fmla="*/ 222709 w 1807090"/>
                <a:gd name="connsiteY2" fmla="*/ 1540280 h 1540280"/>
                <a:gd name="connsiteX3" fmla="*/ 214691 w 1807090"/>
                <a:gd name="connsiteY3" fmla="*/ 645059 h 1540280"/>
                <a:gd name="connsiteX4" fmla="*/ 947690 w 1807090"/>
                <a:gd name="connsiteY4" fmla="*/ 363692 h 1540280"/>
                <a:gd name="connsiteX5" fmla="*/ 947689 w 1807090"/>
                <a:gd name="connsiteY5" fmla="*/ 363691 h 1540280"/>
                <a:gd name="connsiteX0" fmla="*/ 938262 w 1807090"/>
                <a:gd name="connsiteY0" fmla="*/ 363691 h 1540280"/>
                <a:gd name="connsiteX1" fmla="*/ 84841 w 1807090"/>
                <a:gd name="connsiteY1" fmla="*/ 767282 h 1540280"/>
                <a:gd name="connsiteX2" fmla="*/ 222709 w 1807090"/>
                <a:gd name="connsiteY2" fmla="*/ 1540280 h 1540280"/>
                <a:gd name="connsiteX3" fmla="*/ 795093 w 1807090"/>
                <a:gd name="connsiteY3" fmla="*/ 319509 h 1540280"/>
                <a:gd name="connsiteX4" fmla="*/ 1090860 w 1807090"/>
                <a:gd name="connsiteY4" fmla="*/ 300655 h 1540280"/>
                <a:gd name="connsiteX5" fmla="*/ 1654494 w 1807090"/>
                <a:gd name="connsiteY5" fmla="*/ 1235087 h 1540280"/>
                <a:gd name="connsiteX6" fmla="*/ 1807090 w 1807090"/>
                <a:gd name="connsiteY6" fmla="*/ 1235087 h 1540280"/>
                <a:gd name="connsiteX7" fmla="*/ 1520073 w 1807090"/>
                <a:gd name="connsiteY7" fmla="*/ 1540280 h 1540280"/>
                <a:gd name="connsiteX8" fmla="*/ 1196705 w 1807090"/>
                <a:gd name="connsiteY8" fmla="*/ 1235087 h 1540280"/>
                <a:gd name="connsiteX9" fmla="*/ 1349301 w 1807090"/>
                <a:gd name="connsiteY9" fmla="*/ 1235087 h 1540280"/>
                <a:gd name="connsiteX10" fmla="*/ 795093 w 1807090"/>
                <a:gd name="connsiteY10" fmla="*/ 319509 h 154028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222709 w 1807090"/>
                <a:gd name="connsiteY2" fmla="*/ 1892360 h 1892360"/>
                <a:gd name="connsiteX3" fmla="*/ 214691 w 1807090"/>
                <a:gd name="connsiteY3" fmla="*/ 997139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84841 w 1807090"/>
                <a:gd name="connsiteY1" fmla="*/ 1119362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279270 w 1807090"/>
                <a:gd name="connsiteY2" fmla="*/ 723436 h 1892360"/>
                <a:gd name="connsiteX3" fmla="*/ 214691 w 1807090"/>
                <a:gd name="connsiteY3" fmla="*/ 997139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84841 w 1807090"/>
                <a:gd name="connsiteY1" fmla="*/ 1119362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279270 w 1807090"/>
                <a:gd name="connsiteY2" fmla="*/ 723436 h 1892360"/>
                <a:gd name="connsiteX3" fmla="*/ 214691 w 1807090"/>
                <a:gd name="connsiteY3" fmla="*/ 997139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989814 w 1807090"/>
                <a:gd name="connsiteY1" fmla="*/ 789424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279270 w 1807090"/>
                <a:gd name="connsiteY2" fmla="*/ 723436 h 1892360"/>
                <a:gd name="connsiteX3" fmla="*/ 865141 w 1807090"/>
                <a:gd name="connsiteY3" fmla="*/ 657774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989814 w 1807090"/>
                <a:gd name="connsiteY1" fmla="*/ 789424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520073 w 1807090"/>
                <a:gd name="connsiteY0" fmla="*/ 1892360 h 1892360"/>
                <a:gd name="connsiteX1" fmla="*/ 1196705 w 1807090"/>
                <a:gd name="connsiteY1" fmla="*/ 1587167 h 1892360"/>
                <a:gd name="connsiteX2" fmla="*/ 1349301 w 1807090"/>
                <a:gd name="connsiteY2" fmla="*/ 1587167 h 1892360"/>
                <a:gd name="connsiteX3" fmla="*/ 795093 w 1807090"/>
                <a:gd name="connsiteY3" fmla="*/ 671589 h 1892360"/>
                <a:gd name="connsiteX4" fmla="*/ 1100286 w 1807090"/>
                <a:gd name="connsiteY4" fmla="*/ 671589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0" fmla="*/ 947689 w 1807090"/>
                <a:gd name="connsiteY0" fmla="*/ 715771 h 1892360"/>
                <a:gd name="connsiteX1" fmla="*/ 0 w 1807090"/>
                <a:gd name="connsiteY1" fmla="*/ 534900 h 1892360"/>
                <a:gd name="connsiteX2" fmla="*/ 854305 w 1807090"/>
                <a:gd name="connsiteY2" fmla="*/ 695156 h 1892360"/>
                <a:gd name="connsiteX3" fmla="*/ 865141 w 1807090"/>
                <a:gd name="connsiteY3" fmla="*/ 657774 h 1892360"/>
                <a:gd name="connsiteX4" fmla="*/ 947690 w 1807090"/>
                <a:gd name="connsiteY4" fmla="*/ 715772 h 1892360"/>
                <a:gd name="connsiteX5" fmla="*/ 947689 w 1807090"/>
                <a:gd name="connsiteY5" fmla="*/ 715771 h 1892360"/>
                <a:gd name="connsiteX0" fmla="*/ 938262 w 1807090"/>
                <a:gd name="connsiteY0" fmla="*/ 715771 h 1892360"/>
                <a:gd name="connsiteX1" fmla="*/ 989814 w 1807090"/>
                <a:gd name="connsiteY1" fmla="*/ 789424 h 1892360"/>
                <a:gd name="connsiteX2" fmla="*/ 175575 w 1807090"/>
                <a:gd name="connsiteY2" fmla="*/ 214389 h 1892360"/>
                <a:gd name="connsiteX3" fmla="*/ 795093 w 1807090"/>
                <a:gd name="connsiteY3" fmla="*/ 671589 h 1892360"/>
                <a:gd name="connsiteX4" fmla="*/ 1090860 w 1807090"/>
                <a:gd name="connsiteY4" fmla="*/ 652735 h 1892360"/>
                <a:gd name="connsiteX5" fmla="*/ 1654494 w 1807090"/>
                <a:gd name="connsiteY5" fmla="*/ 1587167 h 1892360"/>
                <a:gd name="connsiteX6" fmla="*/ 1807090 w 1807090"/>
                <a:gd name="connsiteY6" fmla="*/ 1587167 h 1892360"/>
                <a:gd name="connsiteX7" fmla="*/ 1520073 w 1807090"/>
                <a:gd name="connsiteY7" fmla="*/ 1892360 h 1892360"/>
                <a:gd name="connsiteX8" fmla="*/ 1196705 w 1807090"/>
                <a:gd name="connsiteY8" fmla="*/ 1587167 h 1892360"/>
                <a:gd name="connsiteX9" fmla="*/ 1349301 w 1807090"/>
                <a:gd name="connsiteY9" fmla="*/ 1587167 h 1892360"/>
                <a:gd name="connsiteX10" fmla="*/ 795093 w 1807090"/>
                <a:gd name="connsiteY10" fmla="*/ 671589 h 1892360"/>
                <a:gd name="connsiteX0" fmla="*/ 1344498 w 1631515"/>
                <a:gd name="connsiteY0" fmla="*/ 1892360 h 1892360"/>
                <a:gd name="connsiteX1" fmla="*/ 1021130 w 1631515"/>
                <a:gd name="connsiteY1" fmla="*/ 1587167 h 1892360"/>
                <a:gd name="connsiteX2" fmla="*/ 1173726 w 1631515"/>
                <a:gd name="connsiteY2" fmla="*/ 1587167 h 1892360"/>
                <a:gd name="connsiteX3" fmla="*/ 619518 w 1631515"/>
                <a:gd name="connsiteY3" fmla="*/ 671589 h 1892360"/>
                <a:gd name="connsiteX4" fmla="*/ 924711 w 1631515"/>
                <a:gd name="connsiteY4" fmla="*/ 671589 h 1892360"/>
                <a:gd name="connsiteX5" fmla="*/ 1478919 w 1631515"/>
                <a:gd name="connsiteY5" fmla="*/ 1587167 h 1892360"/>
                <a:gd name="connsiteX6" fmla="*/ 1631515 w 1631515"/>
                <a:gd name="connsiteY6" fmla="*/ 1587167 h 1892360"/>
                <a:gd name="connsiteX7" fmla="*/ 1344498 w 1631515"/>
                <a:gd name="connsiteY7" fmla="*/ 1892360 h 1892360"/>
                <a:gd name="connsiteX0" fmla="*/ 772114 w 1631515"/>
                <a:gd name="connsiteY0" fmla="*/ 715771 h 1892360"/>
                <a:gd name="connsiteX1" fmla="*/ 635130 w 1631515"/>
                <a:gd name="connsiteY1" fmla="*/ 723437 h 1892360"/>
                <a:gd name="connsiteX2" fmla="*/ 678730 w 1631515"/>
                <a:gd name="connsiteY2" fmla="*/ 695156 h 1892360"/>
                <a:gd name="connsiteX3" fmla="*/ 689566 w 1631515"/>
                <a:gd name="connsiteY3" fmla="*/ 657774 h 1892360"/>
                <a:gd name="connsiteX4" fmla="*/ 772115 w 1631515"/>
                <a:gd name="connsiteY4" fmla="*/ 715772 h 1892360"/>
                <a:gd name="connsiteX5" fmla="*/ 772114 w 1631515"/>
                <a:gd name="connsiteY5" fmla="*/ 715771 h 1892360"/>
                <a:gd name="connsiteX0" fmla="*/ 762687 w 1631515"/>
                <a:gd name="connsiteY0" fmla="*/ 715771 h 1892360"/>
                <a:gd name="connsiteX1" fmla="*/ 814239 w 1631515"/>
                <a:gd name="connsiteY1" fmla="*/ 789424 h 1892360"/>
                <a:gd name="connsiteX2" fmla="*/ 0 w 1631515"/>
                <a:gd name="connsiteY2" fmla="*/ 214389 h 1892360"/>
                <a:gd name="connsiteX3" fmla="*/ 619518 w 1631515"/>
                <a:gd name="connsiteY3" fmla="*/ 671589 h 1892360"/>
                <a:gd name="connsiteX4" fmla="*/ 915285 w 1631515"/>
                <a:gd name="connsiteY4" fmla="*/ 652735 h 1892360"/>
                <a:gd name="connsiteX5" fmla="*/ 1478919 w 1631515"/>
                <a:gd name="connsiteY5" fmla="*/ 1587167 h 1892360"/>
                <a:gd name="connsiteX6" fmla="*/ 1631515 w 1631515"/>
                <a:gd name="connsiteY6" fmla="*/ 1587167 h 1892360"/>
                <a:gd name="connsiteX7" fmla="*/ 1344498 w 1631515"/>
                <a:gd name="connsiteY7" fmla="*/ 1892360 h 1892360"/>
                <a:gd name="connsiteX8" fmla="*/ 1021130 w 1631515"/>
                <a:gd name="connsiteY8" fmla="*/ 1587167 h 1892360"/>
                <a:gd name="connsiteX9" fmla="*/ 1173726 w 1631515"/>
                <a:gd name="connsiteY9" fmla="*/ 1587167 h 1892360"/>
                <a:gd name="connsiteX10" fmla="*/ 619518 w 1631515"/>
                <a:gd name="connsiteY10" fmla="*/ 671589 h 1892360"/>
                <a:gd name="connsiteX0" fmla="*/ 827377 w 1114394"/>
                <a:gd name="connsiteY0" fmla="*/ 1478378 h 1478378"/>
                <a:gd name="connsiteX1" fmla="*/ 504009 w 1114394"/>
                <a:gd name="connsiteY1" fmla="*/ 1173185 h 1478378"/>
                <a:gd name="connsiteX2" fmla="*/ 656605 w 1114394"/>
                <a:gd name="connsiteY2" fmla="*/ 1173185 h 1478378"/>
                <a:gd name="connsiteX3" fmla="*/ 102397 w 1114394"/>
                <a:gd name="connsiteY3" fmla="*/ 257607 h 1478378"/>
                <a:gd name="connsiteX4" fmla="*/ 407590 w 1114394"/>
                <a:gd name="connsiteY4" fmla="*/ 257607 h 1478378"/>
                <a:gd name="connsiteX5" fmla="*/ 961798 w 1114394"/>
                <a:gd name="connsiteY5" fmla="*/ 1173185 h 1478378"/>
                <a:gd name="connsiteX6" fmla="*/ 1114394 w 1114394"/>
                <a:gd name="connsiteY6" fmla="*/ 1173185 h 1478378"/>
                <a:gd name="connsiteX7" fmla="*/ 827377 w 1114394"/>
                <a:gd name="connsiteY7" fmla="*/ 1478378 h 1478378"/>
                <a:gd name="connsiteX0" fmla="*/ 254993 w 1114394"/>
                <a:gd name="connsiteY0" fmla="*/ 301789 h 1478378"/>
                <a:gd name="connsiteX1" fmla="*/ 118009 w 1114394"/>
                <a:gd name="connsiteY1" fmla="*/ 309455 h 1478378"/>
                <a:gd name="connsiteX2" fmla="*/ 161609 w 1114394"/>
                <a:gd name="connsiteY2" fmla="*/ 281174 h 1478378"/>
                <a:gd name="connsiteX3" fmla="*/ 172445 w 1114394"/>
                <a:gd name="connsiteY3" fmla="*/ 243792 h 1478378"/>
                <a:gd name="connsiteX4" fmla="*/ 254994 w 1114394"/>
                <a:gd name="connsiteY4" fmla="*/ 301790 h 1478378"/>
                <a:gd name="connsiteX5" fmla="*/ 254993 w 1114394"/>
                <a:gd name="connsiteY5" fmla="*/ 301789 h 1478378"/>
                <a:gd name="connsiteX0" fmla="*/ 245566 w 1114394"/>
                <a:gd name="connsiteY0" fmla="*/ 301789 h 1478378"/>
                <a:gd name="connsiteX1" fmla="*/ 297118 w 1114394"/>
                <a:gd name="connsiteY1" fmla="*/ 375442 h 1478378"/>
                <a:gd name="connsiteX2" fmla="*/ 303011 w 1114394"/>
                <a:gd name="connsiteY2" fmla="*/ 375443 h 1478378"/>
                <a:gd name="connsiteX3" fmla="*/ 102397 w 1114394"/>
                <a:gd name="connsiteY3" fmla="*/ 257607 h 1478378"/>
                <a:gd name="connsiteX4" fmla="*/ 398164 w 1114394"/>
                <a:gd name="connsiteY4" fmla="*/ 238753 h 1478378"/>
                <a:gd name="connsiteX5" fmla="*/ 961798 w 1114394"/>
                <a:gd name="connsiteY5" fmla="*/ 1173185 h 1478378"/>
                <a:gd name="connsiteX6" fmla="*/ 1114394 w 1114394"/>
                <a:gd name="connsiteY6" fmla="*/ 1173185 h 1478378"/>
                <a:gd name="connsiteX7" fmla="*/ 827377 w 1114394"/>
                <a:gd name="connsiteY7" fmla="*/ 1478378 h 1478378"/>
                <a:gd name="connsiteX8" fmla="*/ 504009 w 1114394"/>
                <a:gd name="connsiteY8" fmla="*/ 1173185 h 1478378"/>
                <a:gd name="connsiteX9" fmla="*/ 656605 w 1114394"/>
                <a:gd name="connsiteY9" fmla="*/ 1173185 h 1478378"/>
                <a:gd name="connsiteX10" fmla="*/ 102397 w 1114394"/>
                <a:gd name="connsiteY10" fmla="*/ 257607 h 147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94" h="1478378" stroke="0" extrusionOk="0">
                  <a:moveTo>
                    <a:pt x="827377" y="1478378"/>
                  </a:moveTo>
                  <a:lnTo>
                    <a:pt x="504009" y="1173185"/>
                  </a:lnTo>
                  <a:lnTo>
                    <a:pt x="656605" y="1173185"/>
                  </a:lnTo>
                  <a:cubicBezTo>
                    <a:pt x="591353" y="634192"/>
                    <a:pt x="363403" y="257607"/>
                    <a:pt x="102397" y="257607"/>
                  </a:cubicBezTo>
                  <a:lnTo>
                    <a:pt x="407590" y="257607"/>
                  </a:lnTo>
                  <a:cubicBezTo>
                    <a:pt x="668596" y="257607"/>
                    <a:pt x="896547" y="634192"/>
                    <a:pt x="961798" y="1173185"/>
                  </a:cubicBezTo>
                  <a:lnTo>
                    <a:pt x="1114394" y="1173185"/>
                  </a:lnTo>
                  <a:lnTo>
                    <a:pt x="827377" y="1478378"/>
                  </a:lnTo>
                  <a:close/>
                </a:path>
                <a:path w="1114394" h="1478378" fill="darkenLess" stroke="0" extrusionOk="0">
                  <a:moveTo>
                    <a:pt x="254993" y="301789"/>
                  </a:moveTo>
                  <a:cubicBezTo>
                    <a:pt x="6957" y="448117"/>
                    <a:pt x="118009" y="-239417"/>
                    <a:pt x="118009" y="309455"/>
                  </a:cubicBezTo>
                  <a:lnTo>
                    <a:pt x="161609" y="281174"/>
                  </a:lnTo>
                  <a:cubicBezTo>
                    <a:pt x="161609" y="80707"/>
                    <a:pt x="128195" y="420654"/>
                    <a:pt x="172445" y="243792"/>
                  </a:cubicBezTo>
                  <a:cubicBezTo>
                    <a:pt x="298577" y="-260348"/>
                    <a:pt x="-3234" y="149449"/>
                    <a:pt x="254994" y="301790"/>
                  </a:cubicBezTo>
                  <a:lnTo>
                    <a:pt x="254993" y="301789"/>
                  </a:lnTo>
                  <a:close/>
                </a:path>
                <a:path w="1114394" h="1478378" fill="none" extrusionOk="0">
                  <a:moveTo>
                    <a:pt x="245566" y="301789"/>
                  </a:moveTo>
                  <a:cubicBezTo>
                    <a:pt x="-2470" y="448117"/>
                    <a:pt x="297118" y="-173430"/>
                    <a:pt x="297118" y="375442"/>
                  </a:cubicBezTo>
                  <a:lnTo>
                    <a:pt x="303011" y="375443"/>
                  </a:lnTo>
                  <a:cubicBezTo>
                    <a:pt x="303011" y="-298770"/>
                    <a:pt x="-213722" y="257607"/>
                    <a:pt x="102397" y="257607"/>
                  </a:cubicBezTo>
                  <a:lnTo>
                    <a:pt x="398164" y="238753"/>
                  </a:lnTo>
                  <a:cubicBezTo>
                    <a:pt x="659170" y="238753"/>
                    <a:pt x="896547" y="634192"/>
                    <a:pt x="961798" y="1173185"/>
                  </a:cubicBezTo>
                  <a:lnTo>
                    <a:pt x="1114394" y="1173185"/>
                  </a:lnTo>
                  <a:lnTo>
                    <a:pt x="827377" y="1478378"/>
                  </a:lnTo>
                  <a:lnTo>
                    <a:pt x="504009" y="1173185"/>
                  </a:lnTo>
                  <a:lnTo>
                    <a:pt x="656605" y="1173185"/>
                  </a:lnTo>
                  <a:cubicBezTo>
                    <a:pt x="591353" y="634192"/>
                    <a:pt x="363403" y="257607"/>
                    <a:pt x="102397" y="257607"/>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25" name="ZoneTexte 24"/>
          <p:cNvSpPr txBox="1"/>
          <p:nvPr/>
        </p:nvSpPr>
        <p:spPr>
          <a:xfrm>
            <a:off x="4619812" y="4534992"/>
            <a:ext cx="4877716" cy="707886"/>
          </a:xfrm>
          <a:prstGeom prst="rect">
            <a:avLst/>
          </a:prstGeom>
          <a:noFill/>
        </p:spPr>
        <p:txBody>
          <a:bodyPr wrap="square" rtlCol="0">
            <a:spAutoFit/>
          </a:bodyPr>
          <a:lstStyle/>
          <a:p>
            <a:r>
              <a:rPr lang="fr-FR" sz="4000" b="1" dirty="0"/>
              <a:t>40 000 tonnes !!</a:t>
            </a:r>
          </a:p>
        </p:txBody>
      </p:sp>
      <p:sp>
        <p:nvSpPr>
          <p:cNvPr id="26" name="ZoneTexte 25"/>
          <p:cNvSpPr txBox="1"/>
          <p:nvPr/>
        </p:nvSpPr>
        <p:spPr>
          <a:xfrm>
            <a:off x="3447328" y="-3436"/>
            <a:ext cx="5816340" cy="1230785"/>
          </a:xfrm>
          <a:prstGeom prst="rect">
            <a:avLst/>
          </a:prstGeom>
          <a:noFill/>
        </p:spPr>
        <p:txBody>
          <a:bodyPr wrap="square" rtlCol="0">
            <a:prstTxWarp prst="textCurveUp">
              <a:avLst/>
            </a:prstTxWarp>
            <a:spAutoFit/>
          </a:bodyPr>
          <a:lstStyle/>
          <a:p>
            <a:pPr algn="ctr"/>
            <a:r>
              <a:rPr lang="fr-FR" sz="2400" dirty="0">
                <a:ln w="0"/>
                <a:effectLst>
                  <a:outerShdw blurRad="38100" dist="19050" dir="2700000" algn="tl" rotWithShape="0">
                    <a:schemeClr val="dk1">
                      <a:alpha val="40000"/>
                    </a:schemeClr>
                  </a:outerShdw>
                </a:effectLst>
                <a:latin typeface="Tekton Pro Cond" panose="020F0606020208020904" pitchFamily="34" charset="0"/>
              </a:rPr>
              <a:t>UNE bombe chimique</a:t>
            </a:r>
          </a:p>
        </p:txBody>
      </p:sp>
      <p:sp>
        <p:nvSpPr>
          <p:cNvPr id="9" name="Rectangle 8"/>
          <p:cNvSpPr/>
          <p:nvPr/>
        </p:nvSpPr>
        <p:spPr>
          <a:xfrm>
            <a:off x="1524000" y="5722071"/>
            <a:ext cx="9144000" cy="1127113"/>
          </a:xfrm>
          <a:prstGeom prst="rect">
            <a:avLst/>
          </a:prstGeom>
          <a:pattFill prst="wave">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3160235" y="5962461"/>
            <a:ext cx="5871530" cy="646331"/>
          </a:xfrm>
          <a:prstGeom prst="rect">
            <a:avLst/>
          </a:prstGeom>
          <a:noFill/>
        </p:spPr>
        <p:txBody>
          <a:bodyPr wrap="square" rtlCol="0">
            <a:spAutoFit/>
          </a:bodyPr>
          <a:lstStyle/>
          <a:p>
            <a:r>
              <a:rPr lang="fr-FR" sz="3600" b="1" dirty="0"/>
              <a:t>Nappe phréatique en danger</a:t>
            </a:r>
          </a:p>
        </p:txBody>
      </p:sp>
      <p:sp>
        <p:nvSpPr>
          <p:cNvPr id="3" name="ZoneTexte 2"/>
          <p:cNvSpPr txBox="1"/>
          <p:nvPr/>
        </p:nvSpPr>
        <p:spPr>
          <a:xfrm rot="1298873">
            <a:off x="7434404" y="2519726"/>
            <a:ext cx="2879726" cy="461665"/>
          </a:xfrm>
          <a:prstGeom prst="rect">
            <a:avLst/>
          </a:prstGeom>
          <a:noFill/>
        </p:spPr>
        <p:txBody>
          <a:bodyPr wrap="square" rtlCol="0">
            <a:spAutoFit/>
          </a:bodyPr>
          <a:lstStyle/>
          <a:p>
            <a:r>
              <a:rPr lang="fr-FR" sz="2400" b="1" dirty="0"/>
              <a:t>Produits chimiques</a:t>
            </a:r>
          </a:p>
        </p:txBody>
      </p:sp>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9856" y="4419088"/>
            <a:ext cx="959179" cy="959179"/>
          </a:xfrm>
          <a:prstGeom prst="rect">
            <a:avLst/>
          </a:prstGeom>
        </p:spPr>
      </p:pic>
    </p:spTree>
    <p:extLst>
      <p:ext uri="{BB962C8B-B14F-4D97-AF65-F5344CB8AC3E}">
        <p14:creationId xmlns:p14="http://schemas.microsoft.com/office/powerpoint/2010/main" val="352024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3"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8" grpId="0"/>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9685" y="463675"/>
            <a:ext cx="11602387" cy="1877437"/>
          </a:xfrm>
          <a:prstGeom prst="rect">
            <a:avLst/>
          </a:prstGeom>
          <a:noFill/>
        </p:spPr>
        <p:txBody>
          <a:bodyPr wrap="square" rtlCol="0">
            <a:spAutoFit/>
          </a:bodyPr>
          <a:lstStyle/>
          <a:p>
            <a:pPr algn="ctr"/>
            <a:r>
              <a:rPr lang="fr-FR" sz="3200" b="1" dirty="0"/>
              <a:t>La « fosse » fait environ 75 m de diamètre</a:t>
            </a:r>
          </a:p>
          <a:p>
            <a:pPr algn="ctr"/>
            <a:r>
              <a:rPr lang="fr-FR" sz="3200" b="1" dirty="0"/>
              <a:t>On parle de </a:t>
            </a:r>
            <a:r>
              <a:rPr lang="fr-FR" sz="4000" b="1" dirty="0">
                <a:solidFill>
                  <a:srgbClr val="FF0000"/>
                </a:solidFill>
              </a:rPr>
              <a:t>40 000 Tonnes de déchets</a:t>
            </a:r>
            <a:br>
              <a:rPr lang="fr-FR" sz="3200" b="1" dirty="0"/>
            </a:br>
            <a:r>
              <a:rPr lang="fr-FR" sz="3200" b="1" dirty="0"/>
              <a:t>             soit </a:t>
            </a:r>
            <a:r>
              <a:rPr lang="fr-FR" sz="4400" b="1" dirty="0">
                <a:solidFill>
                  <a:srgbClr val="FF0000"/>
                </a:solidFill>
              </a:rPr>
              <a:t>1600 camions </a:t>
            </a:r>
            <a:r>
              <a:rPr lang="fr-FR" sz="2400" b="1" dirty="0"/>
              <a:t>(de 25 tonnes)</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619" y="2704873"/>
            <a:ext cx="5330394" cy="2510339"/>
          </a:xfrm>
          <a:prstGeom prst="rect">
            <a:avLst/>
          </a:prstGeom>
          <a:ln>
            <a:solidFill>
              <a:schemeClr val="tx1"/>
            </a:solidFill>
          </a:ln>
          <a:effectLst>
            <a:outerShdw blurRad="190500" algn="tl" rotWithShape="0">
              <a:srgbClr val="000000">
                <a:alpha val="70000"/>
              </a:srgbClr>
            </a:outerShdw>
          </a:effectLst>
        </p:spPr>
      </p:pic>
      <p:sp>
        <p:nvSpPr>
          <p:cNvPr id="5" name="Rectangle 4"/>
          <p:cNvSpPr/>
          <p:nvPr/>
        </p:nvSpPr>
        <p:spPr>
          <a:xfrm rot="738061">
            <a:off x="7223842" y="3418499"/>
            <a:ext cx="2773516" cy="1200329"/>
          </a:xfrm>
          <a:prstGeom prst="rect">
            <a:avLst/>
          </a:prstGeom>
          <a:noFill/>
        </p:spPr>
        <p:txBody>
          <a:bodyPr wrap="none" lIns="91440" tIns="45720" rIns="91440" bIns="45720">
            <a:spAutoFit/>
          </a:bodyPr>
          <a:lstStyle/>
          <a:p>
            <a:pPr algn="ctr"/>
            <a:r>
              <a:rPr lang="fr-FR" sz="7200" b="1" dirty="0">
                <a:ln w="0"/>
                <a:solidFill>
                  <a:srgbClr val="FF0000"/>
                </a:solidFill>
                <a:effectLst>
                  <a:outerShdw blurRad="38100" dist="19050" dir="2700000" algn="tl" rotWithShape="0">
                    <a:schemeClr val="dk1">
                      <a:alpha val="40000"/>
                    </a:schemeClr>
                  </a:outerShdw>
                </a:effectLst>
              </a:rPr>
              <a:t>X 1600</a:t>
            </a:r>
          </a:p>
        </p:txBody>
      </p:sp>
      <p:sp>
        <p:nvSpPr>
          <p:cNvPr id="7" name="Espace réservé du numéro de diapositive 6"/>
          <p:cNvSpPr>
            <a:spLocks noGrp="1"/>
          </p:cNvSpPr>
          <p:nvPr>
            <p:ph type="sldNum" sz="quarter" idx="12"/>
          </p:nvPr>
        </p:nvSpPr>
        <p:spPr/>
        <p:txBody>
          <a:bodyPr/>
          <a:lstStyle/>
          <a:p>
            <a:fld id="{C8447B19-8BA0-4BCE-935C-8E250E3097DA}" type="slidenum">
              <a:rPr lang="fr-FR" smtClean="0"/>
              <a:pPr/>
              <a:t>86</a:t>
            </a:fld>
            <a:endParaRPr lang="fr-FR"/>
          </a:p>
        </p:txBody>
      </p:sp>
      <p:sp>
        <p:nvSpPr>
          <p:cNvPr id="9" name="Rectangle 8"/>
          <p:cNvSpPr/>
          <p:nvPr/>
        </p:nvSpPr>
        <p:spPr>
          <a:xfrm>
            <a:off x="2540674" y="5696217"/>
            <a:ext cx="7338186" cy="830997"/>
          </a:xfrm>
          <a:prstGeom prst="rect">
            <a:avLst/>
          </a:prstGeom>
        </p:spPr>
        <p:txBody>
          <a:bodyPr wrap="square">
            <a:spAutoFit/>
          </a:bodyPr>
          <a:lstStyle/>
          <a:p>
            <a:pPr algn="just"/>
            <a:r>
              <a:rPr lang="fr-FR" sz="2400" i="1" dirty="0"/>
              <a:t>Le stockage du gazomètre constitue une telle menace que nous lui avons consacré : </a:t>
            </a:r>
            <a:r>
              <a:rPr lang="fr-FR" sz="2400" b="1" i="1" dirty="0"/>
              <a:t>un diaporama spécifique </a:t>
            </a:r>
          </a:p>
        </p:txBody>
      </p:sp>
    </p:spTree>
    <p:extLst>
      <p:ext uri="{BB962C8B-B14F-4D97-AF65-F5344CB8AC3E}">
        <p14:creationId xmlns:p14="http://schemas.microsoft.com/office/powerpoint/2010/main" val="331675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233192" y="363255"/>
            <a:ext cx="8039206" cy="5993095"/>
          </a:xfrm>
          <a:prstGeom prst="rect">
            <a:avLst/>
          </a:prstGeom>
          <a:ln>
            <a:noFill/>
          </a:ln>
          <a:effectLst>
            <a:outerShdw blurRad="292100" dist="139700" dir="2700000" algn="tl" rotWithShape="0">
              <a:srgbClr val="333333">
                <a:alpha val="65000"/>
              </a:srgbClr>
            </a:outerShdw>
          </a:effectLst>
        </p:spPr>
      </p:pic>
      <p:sp>
        <p:nvSpPr>
          <p:cNvPr id="4" name="Espace réservé du numéro de diapositive 3"/>
          <p:cNvSpPr>
            <a:spLocks noGrp="1"/>
          </p:cNvSpPr>
          <p:nvPr>
            <p:ph type="sldNum" sz="quarter" idx="12"/>
          </p:nvPr>
        </p:nvSpPr>
        <p:spPr/>
        <p:txBody>
          <a:bodyPr/>
          <a:lstStyle/>
          <a:p>
            <a:fld id="{4DBB43F2-5F38-453C-B4D6-FA50B44E37D7}" type="slidenum">
              <a:rPr lang="fr-FR" smtClean="0"/>
              <a:t>87</a:t>
            </a:fld>
            <a:endParaRPr lang="fr-FR"/>
          </a:p>
        </p:txBody>
      </p:sp>
      <p:sp>
        <p:nvSpPr>
          <p:cNvPr id="7" name="ZoneTexte 6"/>
          <p:cNvSpPr txBox="1"/>
          <p:nvPr/>
        </p:nvSpPr>
        <p:spPr>
          <a:xfrm>
            <a:off x="8492648" y="488515"/>
            <a:ext cx="3457182" cy="2062103"/>
          </a:xfrm>
          <a:prstGeom prst="rect">
            <a:avLst/>
          </a:prstGeom>
          <a:noFill/>
        </p:spPr>
        <p:txBody>
          <a:bodyPr wrap="square" rtlCol="0">
            <a:spAutoFit/>
          </a:bodyPr>
          <a:lstStyle/>
          <a:p>
            <a:pPr algn="ctr"/>
            <a:r>
              <a:rPr lang="fr-FR" sz="3200" dirty="0"/>
              <a:t>La nappe phréatique peut être polluée par les dépôts d’ordures</a:t>
            </a:r>
          </a:p>
        </p:txBody>
      </p:sp>
      <p:sp>
        <p:nvSpPr>
          <p:cNvPr id="8" name="Bulle narrative : rectangle à coins arrondis 7"/>
          <p:cNvSpPr/>
          <p:nvPr/>
        </p:nvSpPr>
        <p:spPr>
          <a:xfrm>
            <a:off x="8968636" y="2893512"/>
            <a:ext cx="2385165" cy="2279737"/>
          </a:xfrm>
          <a:prstGeom prst="wedgeRoundRectCallout">
            <a:avLst>
              <a:gd name="adj1" fmla="val -326615"/>
              <a:gd name="adj2" fmla="val 992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dirty="0"/>
              <a:t>Infiltrations des « jus » dans le grès et la nappe</a:t>
            </a:r>
          </a:p>
        </p:txBody>
      </p:sp>
    </p:spTree>
    <p:extLst>
      <p:ext uri="{BB962C8B-B14F-4D97-AF65-F5344CB8AC3E}">
        <p14:creationId xmlns:p14="http://schemas.microsoft.com/office/powerpoint/2010/main" val="233701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552550" y="242824"/>
            <a:ext cx="7520840" cy="4913200"/>
          </a:xfrm>
          <a:prstGeom prst="rect">
            <a:avLst/>
          </a:prstGeom>
        </p:spPr>
      </p:pic>
      <p:sp>
        <p:nvSpPr>
          <p:cNvPr id="5" name="ZoneTexte 4"/>
          <p:cNvSpPr txBox="1"/>
          <p:nvPr/>
        </p:nvSpPr>
        <p:spPr>
          <a:xfrm>
            <a:off x="1274164" y="5338585"/>
            <a:ext cx="10079636"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000" b="1" dirty="0">
                <a:solidFill>
                  <a:srgbClr val="FF0000"/>
                </a:solidFill>
              </a:rPr>
              <a:t>La décharge du VELSEN</a:t>
            </a:r>
            <a:br>
              <a:rPr lang="fr-FR" sz="3600" b="1" dirty="0">
                <a:solidFill>
                  <a:srgbClr val="FF0000"/>
                </a:solidFill>
              </a:rPr>
            </a:br>
            <a:r>
              <a:rPr lang="fr-FR" sz="3200" i="1" dirty="0"/>
              <a:t>Située à la frontière Allemande</a:t>
            </a:r>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88</a:t>
            </a:fld>
            <a:endParaRPr lang="fr-FR" dirty="0"/>
          </a:p>
        </p:txBody>
      </p:sp>
    </p:spTree>
    <p:extLst>
      <p:ext uri="{BB962C8B-B14F-4D97-AF65-F5344CB8AC3E}">
        <p14:creationId xmlns:p14="http://schemas.microsoft.com/office/powerpoint/2010/main" val="174183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4439" y="402273"/>
            <a:ext cx="10747947" cy="2554545"/>
          </a:xfrm>
          <a:prstGeom prst="rect">
            <a:avLst/>
          </a:prstGeom>
        </p:spPr>
        <p:txBody>
          <a:bodyPr wrap="square">
            <a:spAutoFit/>
          </a:bodyPr>
          <a:lstStyle/>
          <a:p>
            <a:r>
              <a:rPr lang="fr-FR" sz="3200" dirty="0">
                <a:solidFill>
                  <a:srgbClr val="000000"/>
                </a:solidFill>
                <a:latin typeface="Arial" panose="020B0604020202020204" pitchFamily="34" charset="0"/>
              </a:rPr>
              <a:t>Cette décharge située en Allemagne a, pendant près de 40 ans, accueilli des tonnes de déchets ménagers et industriels.</a:t>
            </a:r>
          </a:p>
          <a:p>
            <a:endParaRPr lang="fr-FR" sz="3200" dirty="0">
              <a:solidFill>
                <a:srgbClr val="000000"/>
              </a:solidFill>
              <a:latin typeface="Arial" panose="020B0604020202020204" pitchFamily="34" charset="0"/>
            </a:endParaRPr>
          </a:p>
          <a:p>
            <a:endParaRPr lang="fr-FR" sz="3200" dirty="0">
              <a:solidFill>
                <a:srgbClr val="000000"/>
              </a:solidFill>
              <a:latin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89</a:t>
            </a:fld>
            <a:endParaRPr lang="fr-FR" dirty="0"/>
          </a:p>
        </p:txBody>
      </p:sp>
      <p:sp>
        <p:nvSpPr>
          <p:cNvPr id="3" name="ZoneTexte 2"/>
          <p:cNvSpPr txBox="1"/>
          <p:nvPr/>
        </p:nvSpPr>
        <p:spPr>
          <a:xfrm>
            <a:off x="1524000" y="2533869"/>
            <a:ext cx="8890000" cy="1077218"/>
          </a:xfrm>
          <a:prstGeom prst="rect">
            <a:avLst/>
          </a:prstGeom>
          <a:noFill/>
        </p:spPr>
        <p:txBody>
          <a:bodyPr wrap="square" rtlCol="0">
            <a:spAutoFit/>
          </a:bodyPr>
          <a:lstStyle/>
          <a:p>
            <a:pPr algn="ctr"/>
            <a:r>
              <a:rPr lang="fr-FR" sz="3200" b="1" i="1" dirty="0">
                <a:solidFill>
                  <a:srgbClr val="000000"/>
                </a:solidFill>
                <a:latin typeface="Arial" panose="020B0604020202020204" pitchFamily="34" charset="0"/>
              </a:rPr>
              <a:t>Les déchets sont confinés au moyen de « géotextiles » et recouverts de végétation</a:t>
            </a:r>
          </a:p>
        </p:txBody>
      </p:sp>
      <p:sp>
        <p:nvSpPr>
          <p:cNvPr id="5" name="ZoneTexte 4"/>
          <p:cNvSpPr txBox="1"/>
          <p:nvPr/>
        </p:nvSpPr>
        <p:spPr>
          <a:xfrm>
            <a:off x="704538" y="4265357"/>
            <a:ext cx="10897848" cy="1569660"/>
          </a:xfrm>
          <a:prstGeom prst="rect">
            <a:avLst/>
          </a:prstGeom>
          <a:noFill/>
        </p:spPr>
        <p:txBody>
          <a:bodyPr wrap="square" rtlCol="0">
            <a:spAutoFit/>
          </a:bodyPr>
          <a:lstStyle/>
          <a:p>
            <a:pPr algn="ctr"/>
            <a:r>
              <a:rPr lang="fr-FR" sz="3200" i="1" dirty="0">
                <a:solidFill>
                  <a:srgbClr val="FF0000"/>
                </a:solidFill>
                <a:latin typeface="Arial" panose="020B0604020202020204" pitchFamily="34" charset="0"/>
              </a:rPr>
              <a:t>Les eaux de ruissellement </a:t>
            </a:r>
            <a:r>
              <a:rPr lang="fr-FR" sz="3200" i="1" dirty="0">
                <a:solidFill>
                  <a:srgbClr val="000000"/>
                </a:solidFill>
                <a:latin typeface="Arial" panose="020B0604020202020204" pitchFamily="34" charset="0"/>
              </a:rPr>
              <a:t>se jettent dans le ruisseau du </a:t>
            </a:r>
            <a:r>
              <a:rPr lang="fr-FR" sz="3200" i="1" dirty="0" err="1">
                <a:solidFill>
                  <a:srgbClr val="000000"/>
                </a:solidFill>
                <a:latin typeface="Arial" panose="020B0604020202020204" pitchFamily="34" charset="0"/>
              </a:rPr>
              <a:t>Schaffbach</a:t>
            </a:r>
            <a:r>
              <a:rPr lang="fr-FR" sz="3200" i="1" dirty="0">
                <a:solidFill>
                  <a:srgbClr val="000000"/>
                </a:solidFill>
                <a:latin typeface="Arial" panose="020B0604020202020204" pitchFamily="34" charset="0"/>
              </a:rPr>
              <a:t> puis dans les étangs de pêche </a:t>
            </a:r>
            <a:r>
              <a:rPr lang="fr-FR" sz="3200" i="1" dirty="0">
                <a:solidFill>
                  <a:srgbClr val="FF0000"/>
                </a:solidFill>
                <a:latin typeface="Arial" panose="020B0604020202020204" pitchFamily="34" charset="0"/>
              </a:rPr>
              <a:t>avant de rejoindre la Rosselle…et la nappe phréatique</a:t>
            </a:r>
          </a:p>
        </p:txBody>
      </p:sp>
    </p:spTree>
    <p:extLst>
      <p:ext uri="{BB962C8B-B14F-4D97-AF65-F5344CB8AC3E}">
        <p14:creationId xmlns:p14="http://schemas.microsoft.com/office/powerpoint/2010/main" val="8744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4DBB43F2-5F38-453C-B4D6-FA50B44E37D7}" type="slidenum">
              <a:rPr lang="fr-FR" smtClean="0"/>
              <a:t>9</a:t>
            </a:fld>
            <a:endParaRPr lang="fr-FR"/>
          </a:p>
        </p:txBody>
      </p:sp>
      <p:pic>
        <p:nvPicPr>
          <p:cNvPr id="1026" name="Picture 2" descr="Carrière du Barrois, Freyming-Merleb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92" y="548533"/>
            <a:ext cx="6420865" cy="4815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Bulle narrative : rectangle à coins arrondis 2"/>
          <p:cNvSpPr/>
          <p:nvPr/>
        </p:nvSpPr>
        <p:spPr>
          <a:xfrm>
            <a:off x="895325" y="5724290"/>
            <a:ext cx="9689168" cy="987516"/>
          </a:xfrm>
          <a:prstGeom prst="wedgeRoundRectCallout">
            <a:avLst>
              <a:gd name="adj1" fmla="val 6871"/>
              <a:gd name="adj2" fmla="val -206309"/>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dirty="0"/>
              <a:t>On peut voir la couche de grès en surface dans la carrière de Merlebach</a:t>
            </a:r>
          </a:p>
        </p:txBody>
      </p:sp>
      <p:pic>
        <p:nvPicPr>
          <p:cNvPr id="5" name="Imag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 b="2227"/>
          <a:stretch/>
        </p:blipFill>
        <p:spPr>
          <a:xfrm>
            <a:off x="7626035" y="2227009"/>
            <a:ext cx="4426109" cy="2846031"/>
          </a:xfrm>
          <a:prstGeom prst="rect">
            <a:avLst/>
          </a:prstGeom>
        </p:spPr>
      </p:pic>
      <p:cxnSp>
        <p:nvCxnSpPr>
          <p:cNvPr id="6" name="Connecteur droit avec flèche 5"/>
          <p:cNvCxnSpPr>
            <a:cxnSpLocks/>
          </p:cNvCxnSpPr>
          <p:nvPr/>
        </p:nvCxnSpPr>
        <p:spPr>
          <a:xfrm>
            <a:off x="6275540" y="1547918"/>
            <a:ext cx="2743200" cy="14084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a:cxnSpLocks/>
          </p:cNvCxnSpPr>
          <p:nvPr/>
        </p:nvCxnSpPr>
        <p:spPr>
          <a:xfrm>
            <a:off x="6420466" y="2484094"/>
            <a:ext cx="1658822" cy="136139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7609457" y="1804647"/>
            <a:ext cx="2229633" cy="461665"/>
          </a:xfrm>
          <a:prstGeom prst="rect">
            <a:avLst/>
          </a:prstGeom>
          <a:noFill/>
        </p:spPr>
        <p:txBody>
          <a:bodyPr wrap="square" rtlCol="0">
            <a:spAutoFit/>
          </a:bodyPr>
          <a:lstStyle/>
          <a:p>
            <a:r>
              <a:rPr lang="fr-FR" sz="2400" dirty="0"/>
              <a:t>forêt</a:t>
            </a:r>
          </a:p>
        </p:txBody>
      </p:sp>
      <p:sp>
        <p:nvSpPr>
          <p:cNvPr id="14" name="ZoneTexte 13"/>
          <p:cNvSpPr txBox="1"/>
          <p:nvPr/>
        </p:nvSpPr>
        <p:spPr>
          <a:xfrm>
            <a:off x="7495783" y="4267852"/>
            <a:ext cx="2229633" cy="461665"/>
          </a:xfrm>
          <a:prstGeom prst="rect">
            <a:avLst/>
          </a:prstGeom>
          <a:noFill/>
        </p:spPr>
        <p:txBody>
          <a:bodyPr wrap="square" rtlCol="0">
            <a:spAutoFit/>
          </a:bodyPr>
          <a:lstStyle/>
          <a:p>
            <a:r>
              <a:rPr lang="fr-FR" sz="2400" dirty="0"/>
              <a:t>Grès = éponge</a:t>
            </a:r>
          </a:p>
        </p:txBody>
      </p:sp>
    </p:spTree>
    <p:extLst>
      <p:ext uri="{BB962C8B-B14F-4D97-AF65-F5344CB8AC3E}">
        <p14:creationId xmlns:p14="http://schemas.microsoft.com/office/powerpoint/2010/main" val="373241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64498" y="261257"/>
            <a:ext cx="10058400" cy="1579424"/>
          </a:xfrm>
          <a:prstGeom prst="snip2Diag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000" b="1" dirty="0">
                <a:solidFill>
                  <a:srgbClr val="FF0000"/>
                </a:solidFill>
              </a:rPr>
              <a:t>La pollution affecte aussi </a:t>
            </a:r>
          </a:p>
          <a:p>
            <a:pPr algn="ctr"/>
            <a:r>
              <a:rPr lang="fr-FR" sz="4000" b="1" dirty="0">
                <a:solidFill>
                  <a:srgbClr val="FF0000"/>
                </a:solidFill>
              </a:rPr>
              <a:t>les cours d’eau</a:t>
            </a:r>
          </a:p>
        </p:txBody>
      </p:sp>
      <p:sp>
        <p:nvSpPr>
          <p:cNvPr id="4" name="ZoneTexte 3"/>
          <p:cNvSpPr txBox="1"/>
          <p:nvPr/>
        </p:nvSpPr>
        <p:spPr>
          <a:xfrm>
            <a:off x="1094282" y="2068006"/>
            <a:ext cx="9848538" cy="1077218"/>
          </a:xfrm>
          <a:prstGeom prst="rect">
            <a:avLst/>
          </a:prstGeom>
          <a:noFill/>
        </p:spPr>
        <p:txBody>
          <a:bodyPr wrap="square" rtlCol="0">
            <a:spAutoFit/>
          </a:bodyPr>
          <a:lstStyle/>
          <a:p>
            <a:r>
              <a:rPr lang="fr-FR" sz="3200" dirty="0"/>
              <a:t>Dans notre région le principal cours d’eau est </a:t>
            </a:r>
            <a:r>
              <a:rPr lang="fr-FR" sz="3200" b="1" dirty="0">
                <a:solidFill>
                  <a:srgbClr val="FF0000"/>
                </a:solidFill>
              </a:rPr>
              <a:t>la Rosselle avec un affluent principal la Merle</a:t>
            </a:r>
          </a:p>
        </p:txBody>
      </p:sp>
      <p:sp>
        <p:nvSpPr>
          <p:cNvPr id="5" name="ZoneTexte 4"/>
          <p:cNvSpPr txBox="1"/>
          <p:nvPr/>
        </p:nvSpPr>
        <p:spPr>
          <a:xfrm>
            <a:off x="1094282" y="3672591"/>
            <a:ext cx="10013429" cy="2308324"/>
          </a:xfrm>
          <a:prstGeom prst="rect">
            <a:avLst/>
          </a:prstGeom>
          <a:noFill/>
        </p:spPr>
        <p:txBody>
          <a:bodyPr wrap="square" rtlCol="0">
            <a:spAutoFit/>
          </a:bodyPr>
          <a:lstStyle/>
          <a:p>
            <a:pPr algn="just"/>
            <a:r>
              <a:rPr lang="fr-FR" sz="3600" dirty="0"/>
              <a:t>Sur son cours de 38 km elle est susceptible de recueillir tous les polluants issus de la plateforme chimique de Carling et toutes les pollutions issues des sols des anciens sites miniers et industriels</a:t>
            </a:r>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90</a:t>
            </a:fld>
            <a:endParaRPr lang="fr-FR" dirty="0"/>
          </a:p>
        </p:txBody>
      </p:sp>
    </p:spTree>
    <p:extLst>
      <p:ext uri="{BB962C8B-B14F-4D97-AF65-F5344CB8AC3E}">
        <p14:creationId xmlns:p14="http://schemas.microsoft.com/office/powerpoint/2010/main" val="136421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0300" y="4654162"/>
            <a:ext cx="7467600" cy="1384995"/>
          </a:xfrm>
          <a:prstGeom prst="rect">
            <a:avLst/>
          </a:prstGeom>
        </p:spPr>
        <p:txBody>
          <a:bodyPr wrap="square">
            <a:spAutoFit/>
          </a:bodyPr>
          <a:lstStyle/>
          <a:p>
            <a:pPr algn="ctr"/>
            <a:r>
              <a:rPr lang="fr-FR" sz="2800" dirty="0">
                <a:solidFill>
                  <a:srgbClr val="000000"/>
                </a:solidFill>
                <a:latin typeface="Arial" panose="020B0604020202020204" pitchFamily="34" charset="0"/>
              </a:rPr>
              <a:t>Il y a quelques années la Rosselle, avait reçu la peu glorieuse distinction</a:t>
            </a:r>
          </a:p>
          <a:p>
            <a:pPr algn="ctr"/>
            <a:endParaRPr lang="fr-FR" sz="2800" b="1" dirty="0"/>
          </a:p>
        </p:txBody>
      </p:sp>
      <p:pic>
        <p:nvPicPr>
          <p:cNvPr id="3" name="Image 2"/>
          <p:cNvPicPr>
            <a:picLocks noChangeAspect="1"/>
          </p:cNvPicPr>
          <p:nvPr/>
        </p:nvPicPr>
        <p:blipFill>
          <a:blip r:embed="rId2"/>
          <a:stretch>
            <a:fillRect/>
          </a:stretch>
        </p:blipFill>
        <p:spPr>
          <a:xfrm>
            <a:off x="2278506" y="349135"/>
            <a:ext cx="7045376" cy="40069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Espace réservé du numéro de diapositive 3"/>
          <p:cNvSpPr>
            <a:spLocks noGrp="1"/>
          </p:cNvSpPr>
          <p:nvPr>
            <p:ph type="sldNum" sz="quarter" idx="12"/>
          </p:nvPr>
        </p:nvSpPr>
        <p:spPr/>
        <p:txBody>
          <a:bodyPr/>
          <a:lstStyle/>
          <a:p>
            <a:fld id="{7AA7205A-32C8-4B29-B2D9-1BB3C0E110DB}" type="slidenum">
              <a:rPr lang="fr-FR" smtClean="0"/>
              <a:t>91</a:t>
            </a:fld>
            <a:endParaRPr lang="fr-FR" dirty="0"/>
          </a:p>
        </p:txBody>
      </p:sp>
      <p:sp>
        <p:nvSpPr>
          <p:cNvPr id="5" name="ZoneTexte 4"/>
          <p:cNvSpPr txBox="1"/>
          <p:nvPr/>
        </p:nvSpPr>
        <p:spPr>
          <a:xfrm>
            <a:off x="2114550" y="5715991"/>
            <a:ext cx="8039100" cy="646331"/>
          </a:xfrm>
          <a:prstGeom prst="rect">
            <a:avLst/>
          </a:prstGeom>
          <a:noFill/>
        </p:spPr>
        <p:txBody>
          <a:bodyPr wrap="square" rtlCol="0">
            <a:spAutoFit/>
          </a:bodyPr>
          <a:lstStyle/>
          <a:p>
            <a:r>
              <a:rPr lang="fr-FR" sz="3600" b="1" dirty="0">
                <a:solidFill>
                  <a:srgbClr val="FF0000"/>
                </a:solidFill>
                <a:latin typeface="Arial" panose="020B0604020202020204" pitchFamily="34" charset="0"/>
              </a:rPr>
              <a:t>De rivière la plus polluée d’Europe</a:t>
            </a:r>
            <a:endParaRPr lang="fr-FR" sz="3600" dirty="0"/>
          </a:p>
        </p:txBody>
      </p:sp>
      <p:sp>
        <p:nvSpPr>
          <p:cNvPr id="6" name="Ellipse 5"/>
          <p:cNvSpPr/>
          <p:nvPr/>
        </p:nvSpPr>
        <p:spPr>
          <a:xfrm>
            <a:off x="4711700" y="3657600"/>
            <a:ext cx="2311400" cy="41573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t>La ROSSELLE</a:t>
            </a:r>
          </a:p>
        </p:txBody>
      </p:sp>
    </p:spTree>
    <p:extLst>
      <p:ext uri="{BB962C8B-B14F-4D97-AF65-F5344CB8AC3E}">
        <p14:creationId xmlns:p14="http://schemas.microsoft.com/office/powerpoint/2010/main" val="18697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8915" y="2188958"/>
            <a:ext cx="9918920" cy="4401205"/>
          </a:xfrm>
          <a:prstGeom prst="rect">
            <a:avLst/>
          </a:prstGeom>
        </p:spPr>
        <p:txBody>
          <a:bodyPr wrap="square">
            <a:spAutoFit/>
          </a:bodyPr>
          <a:lstStyle/>
          <a:p>
            <a:pPr algn="just"/>
            <a:r>
              <a:rPr lang="fr-FR" sz="4000" dirty="0">
                <a:solidFill>
                  <a:srgbClr val="000000"/>
                </a:solidFill>
                <a:latin typeface="Arial" panose="020B0604020202020204" pitchFamily="34" charset="0"/>
              </a:rPr>
              <a:t>Dans les années 1980, la Merle, qui est l'exutoire des industries chimiques de Carling a disparu dans des failles pendant des semaines engloutissant sous terre des </a:t>
            </a:r>
            <a:r>
              <a:rPr lang="fr-FR" sz="4000" b="1" dirty="0">
                <a:solidFill>
                  <a:srgbClr val="FF0000"/>
                </a:solidFill>
                <a:effectLst>
                  <a:outerShdw blurRad="38100" dist="38100" dir="2700000" algn="tl">
                    <a:srgbClr val="000000">
                      <a:alpha val="43137"/>
                    </a:srgbClr>
                  </a:outerShdw>
                </a:effectLst>
                <a:latin typeface="Arial" panose="020B0604020202020204" pitchFamily="34" charset="0"/>
              </a:rPr>
              <a:t>milliers de m³ de  produits chimiques</a:t>
            </a:r>
            <a:r>
              <a:rPr lang="fr-FR" sz="4000" b="1" dirty="0">
                <a:solidFill>
                  <a:srgbClr val="000000"/>
                </a:solidFill>
                <a:latin typeface="Arial" panose="020B0604020202020204" pitchFamily="34" charset="0"/>
              </a:rPr>
              <a:t> </a:t>
            </a:r>
            <a:r>
              <a:rPr lang="fr-FR" sz="4000" dirty="0">
                <a:solidFill>
                  <a:srgbClr val="000000"/>
                </a:solidFill>
                <a:latin typeface="Arial" panose="020B0604020202020204" pitchFamily="34" charset="0"/>
              </a:rPr>
              <a:t>qui vraisemblablement ont diffusé </a:t>
            </a:r>
            <a:r>
              <a:rPr lang="fr-FR" sz="4000" b="1" dirty="0">
                <a:solidFill>
                  <a:srgbClr val="FF0000"/>
                </a:solidFill>
                <a:effectLst>
                  <a:outerShdw blurRad="38100" dist="38100" dir="2700000" algn="tl">
                    <a:srgbClr val="000000">
                      <a:alpha val="43137"/>
                    </a:srgbClr>
                  </a:outerShdw>
                </a:effectLst>
                <a:latin typeface="Arial" panose="020B0604020202020204" pitchFamily="34" charset="0"/>
              </a:rPr>
              <a:t>dans la nappe phréatique</a:t>
            </a:r>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92</a:t>
            </a:fld>
            <a:endParaRPr lang="fr-FR" dirty="0"/>
          </a:p>
        </p:txBody>
      </p:sp>
      <p:grpSp>
        <p:nvGrpSpPr>
          <p:cNvPr id="6" name="Groupe 5"/>
          <p:cNvGrpSpPr/>
          <p:nvPr/>
        </p:nvGrpSpPr>
        <p:grpSpPr>
          <a:xfrm>
            <a:off x="693893" y="250566"/>
            <a:ext cx="10095739" cy="1516796"/>
            <a:chOff x="693893" y="250566"/>
            <a:chExt cx="10095739" cy="1516796"/>
          </a:xfrm>
        </p:grpSpPr>
        <p:sp>
          <p:nvSpPr>
            <p:cNvPr id="4" name="ZoneTexte 3"/>
            <p:cNvSpPr txBox="1"/>
            <p:nvPr/>
          </p:nvSpPr>
          <p:spPr>
            <a:xfrm>
              <a:off x="693893" y="501133"/>
              <a:ext cx="8866057" cy="1015663"/>
            </a:xfrm>
            <a:prstGeom prst="rect">
              <a:avLst/>
            </a:prstGeom>
            <a:noFill/>
            <a:ln>
              <a:noFill/>
            </a:ln>
            <a:effectLst>
              <a:glow rad="228600">
                <a:schemeClr val="accent1">
                  <a:satMod val="175000"/>
                  <a:alpha val="40000"/>
                </a:schemeClr>
              </a:glow>
            </a:effectLst>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fr-FR" sz="6000" b="1" i="1" dirty="0">
                  <a:ln w="6600">
                    <a:solidFill>
                      <a:schemeClr val="accent2"/>
                    </a:solidFill>
                    <a:prstDash val="solid"/>
                  </a:ln>
                  <a:solidFill>
                    <a:schemeClr val="accent1">
                      <a:lumMod val="75000"/>
                    </a:schemeClr>
                  </a:solidFill>
                  <a:effectLst>
                    <a:outerShdw dist="38100" dir="2700000" algn="tl" rotWithShape="0">
                      <a:schemeClr val="accent2"/>
                    </a:outerShdw>
                  </a:effectLst>
                </a:rPr>
                <a:t>Mais où est passé la Merle </a:t>
              </a:r>
            </a:p>
          </p:txBody>
        </p:sp>
        <p:pic>
          <p:nvPicPr>
            <p:cNvPr id="5" name="Image 4"/>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833390" y="250566"/>
              <a:ext cx="956242" cy="1516796"/>
            </a:xfrm>
            <a:prstGeom prst="rect">
              <a:avLst/>
            </a:prstGeom>
          </p:spPr>
        </p:pic>
      </p:grpSp>
    </p:spTree>
    <p:extLst>
      <p:ext uri="{BB962C8B-B14F-4D97-AF65-F5344CB8AC3E}">
        <p14:creationId xmlns:p14="http://schemas.microsoft.com/office/powerpoint/2010/main" val="30937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28805" y="337294"/>
            <a:ext cx="1043867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3600" dirty="0"/>
              <a:t>Les cours d’eau peuvent être pollués par des rejets d’eau usées </a:t>
            </a:r>
            <a:r>
              <a:rPr lang="fr-FR" sz="3600" b="1" dirty="0">
                <a:solidFill>
                  <a:srgbClr val="FF0000"/>
                </a:solidFill>
              </a:rPr>
              <a:t>en cas de panne des systèmes d’épuration</a:t>
            </a:r>
            <a:endParaRPr lang="fr-FR" sz="3600" dirty="0"/>
          </a:p>
        </p:txBody>
      </p:sp>
      <p:pic>
        <p:nvPicPr>
          <p:cNvPr id="3" name="Picture 2" descr="C:\Users\Jean Pierre\Desktop\digue\IMG_60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272" b="20951"/>
          <a:stretch/>
        </p:blipFill>
        <p:spPr bwMode="auto">
          <a:xfrm>
            <a:off x="1028805" y="1948454"/>
            <a:ext cx="6166750" cy="44078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7886034" y="1595021"/>
            <a:ext cx="3956195" cy="3970318"/>
          </a:xfrm>
          <a:prstGeom prst="rect">
            <a:avLst/>
          </a:prstGeom>
          <a:noFill/>
        </p:spPr>
        <p:txBody>
          <a:bodyPr wrap="square" rtlCol="0">
            <a:spAutoFit/>
          </a:bodyPr>
          <a:lstStyle/>
          <a:p>
            <a:br>
              <a:rPr lang="fr-FR" sz="2800" i="1" dirty="0"/>
            </a:br>
            <a:r>
              <a:rPr lang="fr-FR" sz="2800" i="1" dirty="0"/>
              <a:t>Le déversoir des </a:t>
            </a:r>
            <a:r>
              <a:rPr lang="fr-FR" sz="2800" b="1" i="1" dirty="0"/>
              <a:t>eaux de pluie</a:t>
            </a:r>
            <a:r>
              <a:rPr lang="fr-FR" sz="2800" i="1" dirty="0"/>
              <a:t> dans la Rosselle à Rosbruck</a:t>
            </a:r>
          </a:p>
          <a:p>
            <a:endParaRPr lang="fr-FR" sz="2800" i="1" dirty="0"/>
          </a:p>
          <a:p>
            <a:r>
              <a:rPr lang="fr-FR" sz="2800" i="1" dirty="0"/>
              <a:t>Les détritus accumulés sont une preuve évidente d’un disfonctionnement  du système</a:t>
            </a:r>
          </a:p>
        </p:txBody>
      </p:sp>
      <p:sp>
        <p:nvSpPr>
          <p:cNvPr id="5" name="Flèche droite à entaille 4"/>
          <p:cNvSpPr/>
          <p:nvPr/>
        </p:nvSpPr>
        <p:spPr>
          <a:xfrm rot="11302423">
            <a:off x="6252341" y="4199432"/>
            <a:ext cx="1472567" cy="372258"/>
          </a:xfrm>
          <a:prstGeom prst="notchedRightArrow">
            <a:avLst>
              <a:gd name="adj1" fmla="val 44595"/>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numéro de diapositive 5"/>
          <p:cNvSpPr>
            <a:spLocks noGrp="1"/>
          </p:cNvSpPr>
          <p:nvPr>
            <p:ph type="sldNum" sz="quarter" idx="12"/>
          </p:nvPr>
        </p:nvSpPr>
        <p:spPr/>
        <p:txBody>
          <a:bodyPr/>
          <a:lstStyle/>
          <a:p>
            <a:fld id="{7AA7205A-32C8-4B29-B2D9-1BB3C0E110DB}" type="slidenum">
              <a:rPr lang="fr-FR" smtClean="0"/>
              <a:t>93</a:t>
            </a:fld>
            <a:endParaRPr lang="fr-FR" dirty="0"/>
          </a:p>
        </p:txBody>
      </p:sp>
    </p:spTree>
    <p:extLst>
      <p:ext uri="{BB962C8B-B14F-4D97-AF65-F5344CB8AC3E}">
        <p14:creationId xmlns:p14="http://schemas.microsoft.com/office/powerpoint/2010/main" val="214099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017798" y="1431948"/>
            <a:ext cx="9726744" cy="2308324"/>
          </a:xfrm>
          <a:prstGeom prst="rect">
            <a:avLst/>
          </a:prstGeom>
          <a:noFill/>
        </p:spPr>
        <p:txBody>
          <a:bodyPr wrap="square" rtlCol="0">
            <a:spAutoFit/>
          </a:bodyPr>
          <a:lstStyle/>
          <a:p>
            <a:r>
              <a:rPr lang="fr-FR" sz="3600" dirty="0"/>
              <a:t>Dans notre région </a:t>
            </a:r>
            <a:r>
              <a:rPr lang="fr-FR" sz="3600" dirty="0">
                <a:solidFill>
                  <a:srgbClr val="FF0000"/>
                </a:solidFill>
              </a:rPr>
              <a:t>la nappe phréatique </a:t>
            </a:r>
            <a:r>
              <a:rPr lang="fr-FR" sz="3600" dirty="0"/>
              <a:t>qui affleure la surface </a:t>
            </a:r>
            <a:r>
              <a:rPr lang="fr-FR" sz="3600" dirty="0">
                <a:solidFill>
                  <a:srgbClr val="FF0000"/>
                </a:solidFill>
              </a:rPr>
              <a:t>est menacée de toutes parts </a:t>
            </a:r>
            <a:br>
              <a:rPr lang="fr-FR" sz="3600" dirty="0"/>
            </a:br>
            <a:br>
              <a:rPr lang="fr-FR" sz="3600" dirty="0"/>
            </a:br>
            <a:endParaRPr lang="fr-FR" sz="3600" dirty="0"/>
          </a:p>
        </p:txBody>
      </p:sp>
      <p:sp>
        <p:nvSpPr>
          <p:cNvPr id="4" name="Espace réservé du numéro de diapositive 3"/>
          <p:cNvSpPr>
            <a:spLocks noGrp="1"/>
          </p:cNvSpPr>
          <p:nvPr>
            <p:ph type="sldNum" sz="quarter" idx="12"/>
          </p:nvPr>
        </p:nvSpPr>
        <p:spPr/>
        <p:txBody>
          <a:bodyPr/>
          <a:lstStyle/>
          <a:p>
            <a:fld id="{7AA7205A-32C8-4B29-B2D9-1BB3C0E110DB}" type="slidenum">
              <a:rPr lang="fr-FR" smtClean="0"/>
              <a:t>94</a:t>
            </a:fld>
            <a:endParaRPr lang="fr-FR" dirty="0"/>
          </a:p>
        </p:txBody>
      </p:sp>
      <p:sp>
        <p:nvSpPr>
          <p:cNvPr id="6" name="ZoneTexte 5"/>
          <p:cNvSpPr txBox="1"/>
          <p:nvPr/>
        </p:nvSpPr>
        <p:spPr>
          <a:xfrm>
            <a:off x="1804176" y="2846029"/>
            <a:ext cx="10082452" cy="1323439"/>
          </a:xfrm>
          <a:prstGeom prst="rect">
            <a:avLst/>
          </a:prstGeom>
          <a:noFill/>
        </p:spPr>
        <p:txBody>
          <a:bodyPr wrap="square" rtlCol="0">
            <a:spAutoFit/>
          </a:bodyPr>
          <a:lstStyle/>
          <a:p>
            <a:r>
              <a:rPr lang="fr-FR" sz="4000" b="1" u="sng" dirty="0">
                <a:effectLst>
                  <a:outerShdw blurRad="38100" dist="38100" dir="2700000" algn="tl">
                    <a:srgbClr val="000000">
                      <a:alpha val="43137"/>
                    </a:srgbClr>
                  </a:outerShdw>
                </a:effectLst>
              </a:rPr>
              <a:t>Par au dessus </a:t>
            </a:r>
            <a:r>
              <a:rPr lang="fr-FR" sz="4000" dirty="0"/>
              <a:t>en raison de nombreuses sources de pollution découlant de l’activité industrielle</a:t>
            </a:r>
          </a:p>
        </p:txBody>
      </p:sp>
      <p:sp>
        <p:nvSpPr>
          <p:cNvPr id="10" name="Flèche : haut 9"/>
          <p:cNvSpPr/>
          <p:nvPr/>
        </p:nvSpPr>
        <p:spPr>
          <a:xfrm rot="10800000">
            <a:off x="685235" y="3057460"/>
            <a:ext cx="753410" cy="969496"/>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817273" y="5209882"/>
            <a:ext cx="9579565" cy="1323439"/>
          </a:xfrm>
          <a:prstGeom prst="rect">
            <a:avLst/>
          </a:prstGeom>
          <a:noFill/>
        </p:spPr>
        <p:txBody>
          <a:bodyPr wrap="square" rtlCol="0">
            <a:spAutoFit/>
          </a:bodyPr>
          <a:lstStyle/>
          <a:p>
            <a:r>
              <a:rPr lang="fr-FR" sz="4000" b="1" u="sng" dirty="0">
                <a:effectLst>
                  <a:outerShdw blurRad="38100" dist="38100" dir="2700000" algn="tl">
                    <a:srgbClr val="000000">
                      <a:alpha val="43137"/>
                    </a:srgbClr>
                  </a:outerShdw>
                </a:effectLst>
              </a:rPr>
              <a:t>Par en dessous </a:t>
            </a:r>
            <a:r>
              <a:rPr lang="fr-FR" sz="4000" dirty="0"/>
              <a:t>en raison de la pollution par les « eaux de mines »</a:t>
            </a:r>
          </a:p>
        </p:txBody>
      </p:sp>
      <p:sp>
        <p:nvSpPr>
          <p:cNvPr id="11" name="Flèche : haut 10"/>
          <p:cNvSpPr/>
          <p:nvPr/>
        </p:nvSpPr>
        <p:spPr>
          <a:xfrm>
            <a:off x="685235" y="5209882"/>
            <a:ext cx="753410" cy="969496"/>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7" name="Groupe 26"/>
          <p:cNvGrpSpPr/>
          <p:nvPr/>
        </p:nvGrpSpPr>
        <p:grpSpPr>
          <a:xfrm>
            <a:off x="-148802" y="4153965"/>
            <a:ext cx="12340802" cy="1050195"/>
            <a:chOff x="-148802" y="4153965"/>
            <a:chExt cx="12340802" cy="1050195"/>
          </a:xfrm>
        </p:grpSpPr>
        <p:grpSp>
          <p:nvGrpSpPr>
            <p:cNvPr id="25" name="Groupe 24"/>
            <p:cNvGrpSpPr/>
            <p:nvPr/>
          </p:nvGrpSpPr>
          <p:grpSpPr>
            <a:xfrm>
              <a:off x="-148802" y="4153965"/>
              <a:ext cx="12340802" cy="1050195"/>
              <a:chOff x="-148802" y="4153965"/>
              <a:chExt cx="12340802" cy="1050195"/>
            </a:xfrm>
          </p:grpSpPr>
          <p:grpSp>
            <p:nvGrpSpPr>
              <p:cNvPr id="23" name="Groupe 22"/>
              <p:cNvGrpSpPr/>
              <p:nvPr/>
            </p:nvGrpSpPr>
            <p:grpSpPr>
              <a:xfrm>
                <a:off x="-148802" y="4153965"/>
                <a:ext cx="12340802" cy="1050195"/>
                <a:chOff x="-383934" y="4207824"/>
                <a:chExt cx="11780772" cy="1050195"/>
              </a:xfrm>
            </p:grpSpPr>
            <p:pic>
              <p:nvPicPr>
                <p:cNvPr id="14" name="Image 13"/>
                <p:cNvPicPr>
                  <a:picLocks noChangeAspect="1"/>
                </p:cNvPicPr>
                <p:nvPr/>
              </p:nvPicPr>
              <p:blipFill rotWithShape="1">
                <a:blip r:embed="rId3">
                  <a:extLst>
                    <a:ext uri="{28A0092B-C50C-407E-A947-70E740481C1C}">
                      <a14:useLocalDpi xmlns:a14="http://schemas.microsoft.com/office/drawing/2010/main" val="0"/>
                    </a:ext>
                  </a:extLst>
                </a:blip>
                <a:srcRect l="42719" t="15356" r="31681" b="48122"/>
                <a:stretch/>
              </p:blipFill>
              <p:spPr>
                <a:xfrm>
                  <a:off x="-266072" y="4207824"/>
                  <a:ext cx="11662910" cy="1050195"/>
                </a:xfrm>
                <a:prstGeom prst="rect">
                  <a:avLst/>
                </a:prstGeom>
              </p:spPr>
            </p:pic>
            <p:grpSp>
              <p:nvGrpSpPr>
                <p:cNvPr id="22" name="Groupe 21"/>
                <p:cNvGrpSpPr/>
                <p:nvPr/>
              </p:nvGrpSpPr>
              <p:grpSpPr>
                <a:xfrm>
                  <a:off x="-383934" y="4299380"/>
                  <a:ext cx="9801725" cy="880029"/>
                  <a:chOff x="-113464" y="4248468"/>
                  <a:chExt cx="11862877" cy="750073"/>
                </a:xfrm>
              </p:grpSpPr>
              <p:pic>
                <p:nvPicPr>
                  <p:cNvPr id="15" name="Image 14"/>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1029253" y="4365585"/>
                    <a:ext cx="1576041" cy="632956"/>
                  </a:xfrm>
                  <a:prstGeom prst="rect">
                    <a:avLst/>
                  </a:prstGeom>
                </p:spPr>
              </p:pic>
              <p:pic>
                <p:nvPicPr>
                  <p:cNvPr id="16" name="Image 15"/>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2842128" y="4294695"/>
                    <a:ext cx="1576041" cy="632956"/>
                  </a:xfrm>
                  <a:prstGeom prst="rect">
                    <a:avLst/>
                  </a:prstGeom>
                </p:spPr>
              </p:pic>
              <p:pic>
                <p:nvPicPr>
                  <p:cNvPr id="17" name="Image 16"/>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4655003" y="4322492"/>
                    <a:ext cx="1576041" cy="632956"/>
                  </a:xfrm>
                  <a:prstGeom prst="rect">
                    <a:avLst/>
                  </a:prstGeom>
                </p:spPr>
              </p:pic>
              <p:pic>
                <p:nvPicPr>
                  <p:cNvPr id="18" name="Image 17"/>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6464489" y="4365585"/>
                    <a:ext cx="1576041" cy="632956"/>
                  </a:xfrm>
                  <a:prstGeom prst="rect">
                    <a:avLst/>
                  </a:prstGeom>
                </p:spPr>
              </p:pic>
              <p:pic>
                <p:nvPicPr>
                  <p:cNvPr id="19" name="Image 18"/>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8419158" y="4291171"/>
                    <a:ext cx="1576041" cy="632956"/>
                  </a:xfrm>
                  <a:prstGeom prst="rect">
                    <a:avLst/>
                  </a:prstGeom>
                </p:spPr>
              </p:pic>
              <p:pic>
                <p:nvPicPr>
                  <p:cNvPr id="20" name="Image 19"/>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10173372" y="4248468"/>
                    <a:ext cx="1576041" cy="632956"/>
                  </a:xfrm>
                  <a:prstGeom prst="rect">
                    <a:avLst/>
                  </a:prstGeom>
                </p:spPr>
              </p:pic>
              <p:pic>
                <p:nvPicPr>
                  <p:cNvPr id="21" name="Image 20"/>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saturation sat="248000"/>
                            </a14:imgEffect>
                          </a14:imgLayer>
                        </a14:imgProps>
                      </a:ext>
                      <a:ext uri="{28A0092B-C50C-407E-A947-70E740481C1C}">
                        <a14:useLocalDpi xmlns:a14="http://schemas.microsoft.com/office/drawing/2010/main" val="0"/>
                      </a:ext>
                    </a:extLst>
                  </a:blip>
                  <a:stretch>
                    <a:fillRect/>
                  </a:stretch>
                </p:blipFill>
                <p:spPr>
                  <a:xfrm>
                    <a:off x="-113464" y="4332273"/>
                    <a:ext cx="1576041" cy="632956"/>
                  </a:xfrm>
                  <a:prstGeom prst="rect">
                    <a:avLst/>
                  </a:prstGeom>
                </p:spPr>
              </p:pic>
            </p:grpSp>
          </p:grpSp>
          <p:sp>
            <p:nvSpPr>
              <p:cNvPr id="24" name="Rectangle : coins arrondis 23"/>
              <p:cNvSpPr/>
              <p:nvPr/>
            </p:nvSpPr>
            <p:spPr>
              <a:xfrm>
                <a:off x="8177349" y="4415246"/>
                <a:ext cx="3409405" cy="4963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b="1" i="1" dirty="0"/>
                  <a:t>Pauvre nappe phréatique !</a:t>
                </a:r>
              </a:p>
            </p:txBody>
          </p:sp>
        </p:grpSp>
        <p:pic>
          <p:nvPicPr>
            <p:cNvPr id="26" name="Picture 6" descr="Panneau EAU NON POTABLE (F02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46" y="4202695"/>
              <a:ext cx="674104" cy="952733"/>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1785314" y="51273"/>
            <a:ext cx="8615987" cy="1200441"/>
          </a:xfrm>
          <a:prstGeom prst="rect">
            <a:avLst/>
          </a:prstGeom>
          <a:noFill/>
        </p:spPr>
        <p:txBody>
          <a:bodyPr wrap="none" lIns="91440" tIns="45720" rIns="91440" bIns="45720">
            <a:prstTxWarp prst="textCurveDown">
              <a:avLst/>
            </a:prstTxWarp>
            <a:spAutoFit/>
          </a:bodyPr>
          <a:lstStyle/>
          <a:p>
            <a:pPr algn="ctr"/>
            <a:r>
              <a:rPr lang="fr-FR" sz="5400" b="1" cap="none" spc="50" dirty="0">
                <a:ln w="9525" cmpd="sng">
                  <a:solidFill>
                    <a:schemeClr val="accent1"/>
                  </a:solidFill>
                  <a:prstDash val="solid"/>
                </a:ln>
                <a:solidFill>
                  <a:srgbClr val="FF0000"/>
                </a:solidFill>
                <a:effectLst>
                  <a:glow rad="38100">
                    <a:schemeClr val="accent1">
                      <a:alpha val="40000"/>
                    </a:schemeClr>
                  </a:glow>
                </a:effectLst>
              </a:rPr>
              <a:t>nappe phréatique en danger!</a:t>
            </a:r>
          </a:p>
        </p:txBody>
      </p:sp>
    </p:spTree>
    <p:extLst>
      <p:ext uri="{BB962C8B-B14F-4D97-AF65-F5344CB8AC3E}">
        <p14:creationId xmlns:p14="http://schemas.microsoft.com/office/powerpoint/2010/main" val="418869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2000" fill="hold"/>
                                        <p:tgtEl>
                                          <p:spTgt spid="29"/>
                                        </p:tgtEl>
                                        <p:attrNameLst>
                                          <p:attrName>style.color</p:attrName>
                                        </p:attrNameLst>
                                      </p:cBhvr>
                                      <p:by>
                                        <p:hsl h="7200000" s="0" l="0"/>
                                      </p:by>
                                    </p:animClr>
                                    <p:animClr clrSpc="hsl" dir="cw">
                                      <p:cBhvr>
                                        <p:cTn id="7" dur="2000" fill="hold"/>
                                        <p:tgtEl>
                                          <p:spTgt spid="29"/>
                                        </p:tgtEl>
                                        <p:attrNameLst>
                                          <p:attrName>fillcolor</p:attrName>
                                        </p:attrNameLst>
                                      </p:cBhvr>
                                      <p:by>
                                        <p:hsl h="7200000" s="0" l="0"/>
                                      </p:by>
                                    </p:animClr>
                                    <p:animClr clrSpc="hsl" dir="cw">
                                      <p:cBhvr>
                                        <p:cTn id="8" dur="2000" fill="hold"/>
                                        <p:tgtEl>
                                          <p:spTgt spid="29"/>
                                        </p:tgtEl>
                                        <p:attrNameLst>
                                          <p:attrName>stroke.color</p:attrName>
                                        </p:attrNameLst>
                                      </p:cBhvr>
                                      <p:by>
                                        <p:hsl h="7200000" s="0" l="0"/>
                                      </p:by>
                                    </p:animClr>
                                    <p:set>
                                      <p:cBhvr>
                                        <p:cTn id="9" dur="2000" fill="hold"/>
                                        <p:tgtEl>
                                          <p:spTgt spid="2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53" presetClass="entr" presetSubtype="16" repeatCount="indefinite"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22" presetClass="entr" presetSubtype="8"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53" presetClass="entr" presetSubtype="16" repeatCount="indefinite"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5" grpId="0"/>
      <p:bldP spid="11" grpId="0" animBg="1"/>
      <p:bldP spid="2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592180"/>
            <a:ext cx="9144000" cy="107302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1524000" y="2705879"/>
            <a:ext cx="9144000" cy="849085"/>
          </a:xfrm>
          <a:prstGeom prst="rect">
            <a:avLst/>
          </a:prstGeom>
          <a:pattFill prst="wave">
            <a:fgClr>
              <a:schemeClr val="accent1">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520610" y="3548205"/>
            <a:ext cx="9144000" cy="248350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rot="666488">
            <a:off x="6683497" y="5368116"/>
            <a:ext cx="4060947" cy="2048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666488">
            <a:off x="6425669" y="4753363"/>
            <a:ext cx="4325364" cy="1621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858324" y="1584592"/>
            <a:ext cx="1461440" cy="112128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Carrières</a:t>
            </a:r>
          </a:p>
        </p:txBody>
      </p:sp>
      <p:sp>
        <p:nvSpPr>
          <p:cNvPr id="11" name="Triangle rectangle 10"/>
          <p:cNvSpPr/>
          <p:nvPr/>
        </p:nvSpPr>
        <p:spPr>
          <a:xfrm flipH="1">
            <a:off x="8932506" y="470805"/>
            <a:ext cx="1735494" cy="1147665"/>
          </a:xfrm>
          <a:prstGeom prst="rtTriangl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Terril</a:t>
            </a:r>
          </a:p>
        </p:txBody>
      </p:sp>
      <p:sp>
        <p:nvSpPr>
          <p:cNvPr id="12" name="Organigramme : Délai 11"/>
          <p:cNvSpPr/>
          <p:nvPr/>
        </p:nvSpPr>
        <p:spPr>
          <a:xfrm rot="5400000">
            <a:off x="4390241" y="1531696"/>
            <a:ext cx="485192" cy="613304"/>
          </a:xfrm>
          <a:prstGeom prst="flowChartDelay">
            <a:avLst/>
          </a:prstGeom>
          <a:pattFill prst="wave">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Nuage 12"/>
          <p:cNvSpPr/>
          <p:nvPr/>
        </p:nvSpPr>
        <p:spPr>
          <a:xfrm>
            <a:off x="5597263" y="1543740"/>
            <a:ext cx="2738637" cy="607439"/>
          </a:xfrm>
          <a:prstGeom prst="clou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Sols pollués et stockages</a:t>
            </a:r>
          </a:p>
        </p:txBody>
      </p:sp>
      <p:sp>
        <p:nvSpPr>
          <p:cNvPr id="14" name="Nuage 13"/>
          <p:cNvSpPr/>
          <p:nvPr/>
        </p:nvSpPr>
        <p:spPr>
          <a:xfrm>
            <a:off x="1858324" y="2292318"/>
            <a:ext cx="1461440" cy="45747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2286"/>
              <a:gd name="connsiteY0" fmla="*/ 14229 h 43219"/>
              <a:gd name="connsiteX1" fmla="*/ 5659 w 42286"/>
              <a:gd name="connsiteY1" fmla="*/ 6766 h 43219"/>
              <a:gd name="connsiteX2" fmla="*/ 14041 w 42286"/>
              <a:gd name="connsiteY2" fmla="*/ 5061 h 43219"/>
              <a:gd name="connsiteX3" fmla="*/ 22492 w 42286"/>
              <a:gd name="connsiteY3" fmla="*/ 3291 h 43219"/>
              <a:gd name="connsiteX4" fmla="*/ 25785 w 42286"/>
              <a:gd name="connsiteY4" fmla="*/ 59 h 43219"/>
              <a:gd name="connsiteX5" fmla="*/ 29869 w 42286"/>
              <a:gd name="connsiteY5" fmla="*/ 2340 h 43219"/>
              <a:gd name="connsiteX6" fmla="*/ 35499 w 42286"/>
              <a:gd name="connsiteY6" fmla="*/ 549 h 43219"/>
              <a:gd name="connsiteX7" fmla="*/ 38354 w 42286"/>
              <a:gd name="connsiteY7" fmla="*/ 5435 h 43219"/>
              <a:gd name="connsiteX8" fmla="*/ 42018 w 42286"/>
              <a:gd name="connsiteY8" fmla="*/ 10177 h 43219"/>
              <a:gd name="connsiteX9" fmla="*/ 41854 w 42286"/>
              <a:gd name="connsiteY9" fmla="*/ 15319 h 43219"/>
              <a:gd name="connsiteX10" fmla="*/ 39471 w 42286"/>
              <a:gd name="connsiteY10" fmla="*/ 25158 h 43219"/>
              <a:gd name="connsiteX11" fmla="*/ 37440 w 42286"/>
              <a:gd name="connsiteY11" fmla="*/ 30063 h 43219"/>
              <a:gd name="connsiteX12" fmla="*/ 35431 w 42286"/>
              <a:gd name="connsiteY12" fmla="*/ 35960 h 43219"/>
              <a:gd name="connsiteX13" fmla="*/ 28591 w 42286"/>
              <a:gd name="connsiteY13" fmla="*/ 36674 h 43219"/>
              <a:gd name="connsiteX14" fmla="*/ 23703 w 42286"/>
              <a:gd name="connsiteY14" fmla="*/ 42965 h 43219"/>
              <a:gd name="connsiteX15" fmla="*/ 16516 w 42286"/>
              <a:gd name="connsiteY15" fmla="*/ 39125 h 43219"/>
              <a:gd name="connsiteX16" fmla="*/ 5840 w 42286"/>
              <a:gd name="connsiteY16" fmla="*/ 35331 h 43219"/>
              <a:gd name="connsiteX17" fmla="*/ 1146 w 42286"/>
              <a:gd name="connsiteY17" fmla="*/ 31109 h 43219"/>
              <a:gd name="connsiteX18" fmla="*/ 2149 w 42286"/>
              <a:gd name="connsiteY18" fmla="*/ 25410 h 43219"/>
              <a:gd name="connsiteX19" fmla="*/ 31 w 42286"/>
              <a:gd name="connsiteY19" fmla="*/ 19563 h 43219"/>
              <a:gd name="connsiteX20" fmla="*/ 3899 w 42286"/>
              <a:gd name="connsiteY20" fmla="*/ 14366 h 43219"/>
              <a:gd name="connsiteX21" fmla="*/ 3936 w 42286"/>
              <a:gd name="connsiteY21" fmla="*/ 14229 h 43219"/>
              <a:gd name="connsiteX0" fmla="*/ 4729 w 42286"/>
              <a:gd name="connsiteY0" fmla="*/ 26036 h 43219"/>
              <a:gd name="connsiteX1" fmla="*/ 2196 w 42286"/>
              <a:gd name="connsiteY1" fmla="*/ 25239 h 43219"/>
              <a:gd name="connsiteX2" fmla="*/ 6964 w 42286"/>
              <a:gd name="connsiteY2" fmla="*/ 34758 h 43219"/>
              <a:gd name="connsiteX3" fmla="*/ 5856 w 42286"/>
              <a:gd name="connsiteY3" fmla="*/ 35139 h 43219"/>
              <a:gd name="connsiteX4" fmla="*/ 16514 w 42286"/>
              <a:gd name="connsiteY4" fmla="*/ 38949 h 43219"/>
              <a:gd name="connsiteX5" fmla="*/ 15846 w 42286"/>
              <a:gd name="connsiteY5" fmla="*/ 37209 h 43219"/>
              <a:gd name="connsiteX6" fmla="*/ 28863 w 42286"/>
              <a:gd name="connsiteY6" fmla="*/ 34610 h 43219"/>
              <a:gd name="connsiteX7" fmla="*/ 28596 w 42286"/>
              <a:gd name="connsiteY7" fmla="*/ 36519 h 43219"/>
              <a:gd name="connsiteX8" fmla="*/ 34165 w 42286"/>
              <a:gd name="connsiteY8" fmla="*/ 22813 h 43219"/>
              <a:gd name="connsiteX9" fmla="*/ 37416 w 42286"/>
              <a:gd name="connsiteY9" fmla="*/ 29949 h 43219"/>
              <a:gd name="connsiteX10" fmla="*/ 41834 w 42286"/>
              <a:gd name="connsiteY10" fmla="*/ 15213 h 43219"/>
              <a:gd name="connsiteX11" fmla="*/ 40386 w 42286"/>
              <a:gd name="connsiteY11" fmla="*/ 17889 h 43219"/>
              <a:gd name="connsiteX12" fmla="*/ 38360 w 42286"/>
              <a:gd name="connsiteY12" fmla="*/ 5285 h 43219"/>
              <a:gd name="connsiteX13" fmla="*/ 38436 w 42286"/>
              <a:gd name="connsiteY13" fmla="*/ 6549 h 43219"/>
              <a:gd name="connsiteX14" fmla="*/ 29114 w 42286"/>
              <a:gd name="connsiteY14" fmla="*/ 3811 h 43219"/>
              <a:gd name="connsiteX15" fmla="*/ 29856 w 42286"/>
              <a:gd name="connsiteY15" fmla="*/ 2199 h 43219"/>
              <a:gd name="connsiteX16" fmla="*/ 22177 w 42286"/>
              <a:gd name="connsiteY16" fmla="*/ 4579 h 43219"/>
              <a:gd name="connsiteX17" fmla="*/ 22536 w 42286"/>
              <a:gd name="connsiteY17" fmla="*/ 3189 h 43219"/>
              <a:gd name="connsiteX18" fmla="*/ 14036 w 42286"/>
              <a:gd name="connsiteY18" fmla="*/ 5051 h 43219"/>
              <a:gd name="connsiteX19" fmla="*/ 15336 w 42286"/>
              <a:gd name="connsiteY19" fmla="*/ 6399 h 43219"/>
              <a:gd name="connsiteX20" fmla="*/ 4163 w 42286"/>
              <a:gd name="connsiteY20" fmla="*/ 15648 h 43219"/>
              <a:gd name="connsiteX21" fmla="*/ 3936 w 42286"/>
              <a:gd name="connsiteY21" fmla="*/ 14229 h 43219"/>
              <a:gd name="connsiteX0" fmla="*/ 3936 w 42286"/>
              <a:gd name="connsiteY0" fmla="*/ 14229 h 43219"/>
              <a:gd name="connsiteX1" fmla="*/ 5659 w 42286"/>
              <a:gd name="connsiteY1" fmla="*/ 6766 h 43219"/>
              <a:gd name="connsiteX2" fmla="*/ 14041 w 42286"/>
              <a:gd name="connsiteY2" fmla="*/ 5061 h 43219"/>
              <a:gd name="connsiteX3" fmla="*/ 22492 w 42286"/>
              <a:gd name="connsiteY3" fmla="*/ 3291 h 43219"/>
              <a:gd name="connsiteX4" fmla="*/ 25785 w 42286"/>
              <a:gd name="connsiteY4" fmla="*/ 59 h 43219"/>
              <a:gd name="connsiteX5" fmla="*/ 29869 w 42286"/>
              <a:gd name="connsiteY5" fmla="*/ 2340 h 43219"/>
              <a:gd name="connsiteX6" fmla="*/ 35499 w 42286"/>
              <a:gd name="connsiteY6" fmla="*/ 549 h 43219"/>
              <a:gd name="connsiteX7" fmla="*/ 38354 w 42286"/>
              <a:gd name="connsiteY7" fmla="*/ 5435 h 43219"/>
              <a:gd name="connsiteX8" fmla="*/ 42018 w 42286"/>
              <a:gd name="connsiteY8" fmla="*/ 10177 h 43219"/>
              <a:gd name="connsiteX9" fmla="*/ 41854 w 42286"/>
              <a:gd name="connsiteY9" fmla="*/ 15319 h 43219"/>
              <a:gd name="connsiteX10" fmla="*/ 39471 w 42286"/>
              <a:gd name="connsiteY10" fmla="*/ 25158 h 43219"/>
              <a:gd name="connsiteX11" fmla="*/ 37440 w 42286"/>
              <a:gd name="connsiteY11" fmla="*/ 30063 h 43219"/>
              <a:gd name="connsiteX12" fmla="*/ 35431 w 42286"/>
              <a:gd name="connsiteY12" fmla="*/ 35960 h 43219"/>
              <a:gd name="connsiteX13" fmla="*/ 28591 w 42286"/>
              <a:gd name="connsiteY13" fmla="*/ 36674 h 43219"/>
              <a:gd name="connsiteX14" fmla="*/ 23703 w 42286"/>
              <a:gd name="connsiteY14" fmla="*/ 42965 h 43219"/>
              <a:gd name="connsiteX15" fmla="*/ 16516 w 42286"/>
              <a:gd name="connsiteY15" fmla="*/ 39125 h 43219"/>
              <a:gd name="connsiteX16" fmla="*/ 5840 w 42286"/>
              <a:gd name="connsiteY16" fmla="*/ 35331 h 43219"/>
              <a:gd name="connsiteX17" fmla="*/ 1146 w 42286"/>
              <a:gd name="connsiteY17" fmla="*/ 31109 h 43219"/>
              <a:gd name="connsiteX18" fmla="*/ 2149 w 42286"/>
              <a:gd name="connsiteY18" fmla="*/ 25410 h 43219"/>
              <a:gd name="connsiteX19" fmla="*/ 31 w 42286"/>
              <a:gd name="connsiteY19" fmla="*/ 19563 h 43219"/>
              <a:gd name="connsiteX20" fmla="*/ 3899 w 42286"/>
              <a:gd name="connsiteY20" fmla="*/ 14366 h 43219"/>
              <a:gd name="connsiteX21" fmla="*/ 3936 w 42286"/>
              <a:gd name="connsiteY21" fmla="*/ 14229 h 43219"/>
              <a:gd name="connsiteX0" fmla="*/ 4729 w 42286"/>
              <a:gd name="connsiteY0" fmla="*/ 26036 h 43219"/>
              <a:gd name="connsiteX1" fmla="*/ 2196 w 42286"/>
              <a:gd name="connsiteY1" fmla="*/ 25239 h 43219"/>
              <a:gd name="connsiteX2" fmla="*/ 6964 w 42286"/>
              <a:gd name="connsiteY2" fmla="*/ 34758 h 43219"/>
              <a:gd name="connsiteX3" fmla="*/ 5856 w 42286"/>
              <a:gd name="connsiteY3" fmla="*/ 35139 h 43219"/>
              <a:gd name="connsiteX4" fmla="*/ 16514 w 42286"/>
              <a:gd name="connsiteY4" fmla="*/ 38949 h 43219"/>
              <a:gd name="connsiteX5" fmla="*/ 15846 w 42286"/>
              <a:gd name="connsiteY5" fmla="*/ 37209 h 43219"/>
              <a:gd name="connsiteX6" fmla="*/ 28863 w 42286"/>
              <a:gd name="connsiteY6" fmla="*/ 34610 h 43219"/>
              <a:gd name="connsiteX7" fmla="*/ 28596 w 42286"/>
              <a:gd name="connsiteY7" fmla="*/ 36519 h 43219"/>
              <a:gd name="connsiteX8" fmla="*/ 34165 w 42286"/>
              <a:gd name="connsiteY8" fmla="*/ 22813 h 43219"/>
              <a:gd name="connsiteX9" fmla="*/ 37416 w 42286"/>
              <a:gd name="connsiteY9" fmla="*/ 29949 h 43219"/>
              <a:gd name="connsiteX10" fmla="*/ 39384 w 42286"/>
              <a:gd name="connsiteY10" fmla="*/ 14224 h 43219"/>
              <a:gd name="connsiteX11" fmla="*/ 40386 w 42286"/>
              <a:gd name="connsiteY11" fmla="*/ 17889 h 43219"/>
              <a:gd name="connsiteX12" fmla="*/ 38360 w 42286"/>
              <a:gd name="connsiteY12" fmla="*/ 5285 h 43219"/>
              <a:gd name="connsiteX13" fmla="*/ 38436 w 42286"/>
              <a:gd name="connsiteY13" fmla="*/ 6549 h 43219"/>
              <a:gd name="connsiteX14" fmla="*/ 29114 w 42286"/>
              <a:gd name="connsiteY14" fmla="*/ 3811 h 43219"/>
              <a:gd name="connsiteX15" fmla="*/ 29856 w 42286"/>
              <a:gd name="connsiteY15" fmla="*/ 2199 h 43219"/>
              <a:gd name="connsiteX16" fmla="*/ 22177 w 42286"/>
              <a:gd name="connsiteY16" fmla="*/ 4579 h 43219"/>
              <a:gd name="connsiteX17" fmla="*/ 22536 w 42286"/>
              <a:gd name="connsiteY17" fmla="*/ 3189 h 43219"/>
              <a:gd name="connsiteX18" fmla="*/ 14036 w 42286"/>
              <a:gd name="connsiteY18" fmla="*/ 5051 h 43219"/>
              <a:gd name="connsiteX19" fmla="*/ 15336 w 42286"/>
              <a:gd name="connsiteY19" fmla="*/ 6399 h 43219"/>
              <a:gd name="connsiteX20" fmla="*/ 4163 w 42286"/>
              <a:gd name="connsiteY20" fmla="*/ 15648 h 43219"/>
              <a:gd name="connsiteX21" fmla="*/ 3936 w 42286"/>
              <a:gd name="connsiteY21" fmla="*/ 14229 h 43219"/>
              <a:gd name="connsiteX0" fmla="*/ 3936 w 42150"/>
              <a:gd name="connsiteY0" fmla="*/ 14229 h 43219"/>
              <a:gd name="connsiteX1" fmla="*/ 5659 w 42150"/>
              <a:gd name="connsiteY1" fmla="*/ 6766 h 43219"/>
              <a:gd name="connsiteX2" fmla="*/ 14041 w 42150"/>
              <a:gd name="connsiteY2" fmla="*/ 5061 h 43219"/>
              <a:gd name="connsiteX3" fmla="*/ 22492 w 42150"/>
              <a:gd name="connsiteY3" fmla="*/ 3291 h 43219"/>
              <a:gd name="connsiteX4" fmla="*/ 25785 w 42150"/>
              <a:gd name="connsiteY4" fmla="*/ 59 h 43219"/>
              <a:gd name="connsiteX5" fmla="*/ 29869 w 42150"/>
              <a:gd name="connsiteY5" fmla="*/ 2340 h 43219"/>
              <a:gd name="connsiteX6" fmla="*/ 35499 w 42150"/>
              <a:gd name="connsiteY6" fmla="*/ 549 h 43219"/>
              <a:gd name="connsiteX7" fmla="*/ 38354 w 42150"/>
              <a:gd name="connsiteY7" fmla="*/ 5435 h 43219"/>
              <a:gd name="connsiteX8" fmla="*/ 40510 w 42150"/>
              <a:gd name="connsiteY8" fmla="*/ 8200 h 43219"/>
              <a:gd name="connsiteX9" fmla="*/ 41854 w 42150"/>
              <a:gd name="connsiteY9" fmla="*/ 15319 h 43219"/>
              <a:gd name="connsiteX10" fmla="*/ 39471 w 42150"/>
              <a:gd name="connsiteY10" fmla="*/ 25158 h 43219"/>
              <a:gd name="connsiteX11" fmla="*/ 37440 w 42150"/>
              <a:gd name="connsiteY11" fmla="*/ 30063 h 43219"/>
              <a:gd name="connsiteX12" fmla="*/ 35431 w 42150"/>
              <a:gd name="connsiteY12" fmla="*/ 35960 h 43219"/>
              <a:gd name="connsiteX13" fmla="*/ 28591 w 42150"/>
              <a:gd name="connsiteY13" fmla="*/ 36674 h 43219"/>
              <a:gd name="connsiteX14" fmla="*/ 23703 w 42150"/>
              <a:gd name="connsiteY14" fmla="*/ 42965 h 43219"/>
              <a:gd name="connsiteX15" fmla="*/ 16516 w 42150"/>
              <a:gd name="connsiteY15" fmla="*/ 39125 h 43219"/>
              <a:gd name="connsiteX16" fmla="*/ 5840 w 42150"/>
              <a:gd name="connsiteY16" fmla="*/ 35331 h 43219"/>
              <a:gd name="connsiteX17" fmla="*/ 1146 w 42150"/>
              <a:gd name="connsiteY17" fmla="*/ 31109 h 43219"/>
              <a:gd name="connsiteX18" fmla="*/ 2149 w 42150"/>
              <a:gd name="connsiteY18" fmla="*/ 25410 h 43219"/>
              <a:gd name="connsiteX19" fmla="*/ 31 w 42150"/>
              <a:gd name="connsiteY19" fmla="*/ 19563 h 43219"/>
              <a:gd name="connsiteX20" fmla="*/ 3899 w 42150"/>
              <a:gd name="connsiteY20" fmla="*/ 14366 h 43219"/>
              <a:gd name="connsiteX21" fmla="*/ 3936 w 42150"/>
              <a:gd name="connsiteY21" fmla="*/ 14229 h 43219"/>
              <a:gd name="connsiteX0" fmla="*/ 4729 w 42150"/>
              <a:gd name="connsiteY0" fmla="*/ 26036 h 43219"/>
              <a:gd name="connsiteX1" fmla="*/ 2196 w 42150"/>
              <a:gd name="connsiteY1" fmla="*/ 25239 h 43219"/>
              <a:gd name="connsiteX2" fmla="*/ 6964 w 42150"/>
              <a:gd name="connsiteY2" fmla="*/ 34758 h 43219"/>
              <a:gd name="connsiteX3" fmla="*/ 5856 w 42150"/>
              <a:gd name="connsiteY3" fmla="*/ 35139 h 43219"/>
              <a:gd name="connsiteX4" fmla="*/ 16514 w 42150"/>
              <a:gd name="connsiteY4" fmla="*/ 38949 h 43219"/>
              <a:gd name="connsiteX5" fmla="*/ 15846 w 42150"/>
              <a:gd name="connsiteY5" fmla="*/ 37209 h 43219"/>
              <a:gd name="connsiteX6" fmla="*/ 28863 w 42150"/>
              <a:gd name="connsiteY6" fmla="*/ 34610 h 43219"/>
              <a:gd name="connsiteX7" fmla="*/ 28596 w 42150"/>
              <a:gd name="connsiteY7" fmla="*/ 36519 h 43219"/>
              <a:gd name="connsiteX8" fmla="*/ 34165 w 42150"/>
              <a:gd name="connsiteY8" fmla="*/ 22813 h 43219"/>
              <a:gd name="connsiteX9" fmla="*/ 37416 w 42150"/>
              <a:gd name="connsiteY9" fmla="*/ 29949 h 43219"/>
              <a:gd name="connsiteX10" fmla="*/ 39384 w 42150"/>
              <a:gd name="connsiteY10" fmla="*/ 14224 h 43219"/>
              <a:gd name="connsiteX11" fmla="*/ 40386 w 42150"/>
              <a:gd name="connsiteY11" fmla="*/ 17889 h 43219"/>
              <a:gd name="connsiteX12" fmla="*/ 38360 w 42150"/>
              <a:gd name="connsiteY12" fmla="*/ 5285 h 43219"/>
              <a:gd name="connsiteX13" fmla="*/ 38436 w 42150"/>
              <a:gd name="connsiteY13" fmla="*/ 6549 h 43219"/>
              <a:gd name="connsiteX14" fmla="*/ 29114 w 42150"/>
              <a:gd name="connsiteY14" fmla="*/ 3811 h 43219"/>
              <a:gd name="connsiteX15" fmla="*/ 29856 w 42150"/>
              <a:gd name="connsiteY15" fmla="*/ 2199 h 43219"/>
              <a:gd name="connsiteX16" fmla="*/ 22177 w 42150"/>
              <a:gd name="connsiteY16" fmla="*/ 4579 h 43219"/>
              <a:gd name="connsiteX17" fmla="*/ 22536 w 42150"/>
              <a:gd name="connsiteY17" fmla="*/ 3189 h 43219"/>
              <a:gd name="connsiteX18" fmla="*/ 14036 w 42150"/>
              <a:gd name="connsiteY18" fmla="*/ 5051 h 43219"/>
              <a:gd name="connsiteX19" fmla="*/ 15336 w 42150"/>
              <a:gd name="connsiteY19" fmla="*/ 6399 h 43219"/>
              <a:gd name="connsiteX20" fmla="*/ 4163 w 42150"/>
              <a:gd name="connsiteY20" fmla="*/ 15648 h 43219"/>
              <a:gd name="connsiteX21" fmla="*/ 3936 w 42150"/>
              <a:gd name="connsiteY21" fmla="*/ 14229 h 43219"/>
              <a:gd name="connsiteX0" fmla="*/ 3936 w 42150"/>
              <a:gd name="connsiteY0" fmla="*/ 14229 h 43219"/>
              <a:gd name="connsiteX1" fmla="*/ 5659 w 42150"/>
              <a:gd name="connsiteY1" fmla="*/ 6766 h 43219"/>
              <a:gd name="connsiteX2" fmla="*/ 14041 w 42150"/>
              <a:gd name="connsiteY2" fmla="*/ 5061 h 43219"/>
              <a:gd name="connsiteX3" fmla="*/ 22492 w 42150"/>
              <a:gd name="connsiteY3" fmla="*/ 3291 h 43219"/>
              <a:gd name="connsiteX4" fmla="*/ 25785 w 42150"/>
              <a:gd name="connsiteY4" fmla="*/ 59 h 43219"/>
              <a:gd name="connsiteX5" fmla="*/ 29869 w 42150"/>
              <a:gd name="connsiteY5" fmla="*/ 2340 h 43219"/>
              <a:gd name="connsiteX6" fmla="*/ 35499 w 42150"/>
              <a:gd name="connsiteY6" fmla="*/ 549 h 43219"/>
              <a:gd name="connsiteX7" fmla="*/ 38354 w 42150"/>
              <a:gd name="connsiteY7" fmla="*/ 5435 h 43219"/>
              <a:gd name="connsiteX8" fmla="*/ 40510 w 42150"/>
              <a:gd name="connsiteY8" fmla="*/ 8200 h 43219"/>
              <a:gd name="connsiteX9" fmla="*/ 41854 w 42150"/>
              <a:gd name="connsiteY9" fmla="*/ 15319 h 43219"/>
              <a:gd name="connsiteX10" fmla="*/ 39471 w 42150"/>
              <a:gd name="connsiteY10" fmla="*/ 25158 h 43219"/>
              <a:gd name="connsiteX11" fmla="*/ 37440 w 42150"/>
              <a:gd name="connsiteY11" fmla="*/ 30063 h 43219"/>
              <a:gd name="connsiteX12" fmla="*/ 39389 w 42150"/>
              <a:gd name="connsiteY12" fmla="*/ 40409 h 43219"/>
              <a:gd name="connsiteX13" fmla="*/ 28591 w 42150"/>
              <a:gd name="connsiteY13" fmla="*/ 36674 h 43219"/>
              <a:gd name="connsiteX14" fmla="*/ 23703 w 42150"/>
              <a:gd name="connsiteY14" fmla="*/ 42965 h 43219"/>
              <a:gd name="connsiteX15" fmla="*/ 16516 w 42150"/>
              <a:gd name="connsiteY15" fmla="*/ 39125 h 43219"/>
              <a:gd name="connsiteX16" fmla="*/ 5840 w 42150"/>
              <a:gd name="connsiteY16" fmla="*/ 35331 h 43219"/>
              <a:gd name="connsiteX17" fmla="*/ 1146 w 42150"/>
              <a:gd name="connsiteY17" fmla="*/ 31109 h 43219"/>
              <a:gd name="connsiteX18" fmla="*/ 2149 w 42150"/>
              <a:gd name="connsiteY18" fmla="*/ 25410 h 43219"/>
              <a:gd name="connsiteX19" fmla="*/ 31 w 42150"/>
              <a:gd name="connsiteY19" fmla="*/ 19563 h 43219"/>
              <a:gd name="connsiteX20" fmla="*/ 3899 w 42150"/>
              <a:gd name="connsiteY20" fmla="*/ 14366 h 43219"/>
              <a:gd name="connsiteX21" fmla="*/ 3936 w 42150"/>
              <a:gd name="connsiteY21" fmla="*/ 14229 h 43219"/>
              <a:gd name="connsiteX0" fmla="*/ 4729 w 42150"/>
              <a:gd name="connsiteY0" fmla="*/ 26036 h 43219"/>
              <a:gd name="connsiteX1" fmla="*/ 2196 w 42150"/>
              <a:gd name="connsiteY1" fmla="*/ 25239 h 43219"/>
              <a:gd name="connsiteX2" fmla="*/ 6964 w 42150"/>
              <a:gd name="connsiteY2" fmla="*/ 34758 h 43219"/>
              <a:gd name="connsiteX3" fmla="*/ 5856 w 42150"/>
              <a:gd name="connsiteY3" fmla="*/ 35139 h 43219"/>
              <a:gd name="connsiteX4" fmla="*/ 16514 w 42150"/>
              <a:gd name="connsiteY4" fmla="*/ 38949 h 43219"/>
              <a:gd name="connsiteX5" fmla="*/ 15846 w 42150"/>
              <a:gd name="connsiteY5" fmla="*/ 37209 h 43219"/>
              <a:gd name="connsiteX6" fmla="*/ 28863 w 42150"/>
              <a:gd name="connsiteY6" fmla="*/ 34610 h 43219"/>
              <a:gd name="connsiteX7" fmla="*/ 28596 w 42150"/>
              <a:gd name="connsiteY7" fmla="*/ 36519 h 43219"/>
              <a:gd name="connsiteX8" fmla="*/ 34165 w 42150"/>
              <a:gd name="connsiteY8" fmla="*/ 22813 h 43219"/>
              <a:gd name="connsiteX9" fmla="*/ 37416 w 42150"/>
              <a:gd name="connsiteY9" fmla="*/ 29949 h 43219"/>
              <a:gd name="connsiteX10" fmla="*/ 39384 w 42150"/>
              <a:gd name="connsiteY10" fmla="*/ 14224 h 43219"/>
              <a:gd name="connsiteX11" fmla="*/ 40386 w 42150"/>
              <a:gd name="connsiteY11" fmla="*/ 17889 h 43219"/>
              <a:gd name="connsiteX12" fmla="*/ 38360 w 42150"/>
              <a:gd name="connsiteY12" fmla="*/ 5285 h 43219"/>
              <a:gd name="connsiteX13" fmla="*/ 38436 w 42150"/>
              <a:gd name="connsiteY13" fmla="*/ 6549 h 43219"/>
              <a:gd name="connsiteX14" fmla="*/ 29114 w 42150"/>
              <a:gd name="connsiteY14" fmla="*/ 3811 h 43219"/>
              <a:gd name="connsiteX15" fmla="*/ 29856 w 42150"/>
              <a:gd name="connsiteY15" fmla="*/ 2199 h 43219"/>
              <a:gd name="connsiteX16" fmla="*/ 22177 w 42150"/>
              <a:gd name="connsiteY16" fmla="*/ 4579 h 43219"/>
              <a:gd name="connsiteX17" fmla="*/ 22536 w 42150"/>
              <a:gd name="connsiteY17" fmla="*/ 3189 h 43219"/>
              <a:gd name="connsiteX18" fmla="*/ 14036 w 42150"/>
              <a:gd name="connsiteY18" fmla="*/ 5051 h 43219"/>
              <a:gd name="connsiteX19" fmla="*/ 15336 w 42150"/>
              <a:gd name="connsiteY19" fmla="*/ 6399 h 43219"/>
              <a:gd name="connsiteX20" fmla="*/ 4163 w 42150"/>
              <a:gd name="connsiteY20" fmla="*/ 15648 h 43219"/>
              <a:gd name="connsiteX21" fmla="*/ 3936 w 42150"/>
              <a:gd name="connsiteY21" fmla="*/ 14229 h 43219"/>
              <a:gd name="connsiteX0" fmla="*/ 3936 w 42150"/>
              <a:gd name="connsiteY0" fmla="*/ 14229 h 43219"/>
              <a:gd name="connsiteX1" fmla="*/ 5659 w 42150"/>
              <a:gd name="connsiteY1" fmla="*/ 6766 h 43219"/>
              <a:gd name="connsiteX2" fmla="*/ 14041 w 42150"/>
              <a:gd name="connsiteY2" fmla="*/ 5061 h 43219"/>
              <a:gd name="connsiteX3" fmla="*/ 22492 w 42150"/>
              <a:gd name="connsiteY3" fmla="*/ 3291 h 43219"/>
              <a:gd name="connsiteX4" fmla="*/ 25785 w 42150"/>
              <a:gd name="connsiteY4" fmla="*/ 59 h 43219"/>
              <a:gd name="connsiteX5" fmla="*/ 29869 w 42150"/>
              <a:gd name="connsiteY5" fmla="*/ 2340 h 43219"/>
              <a:gd name="connsiteX6" fmla="*/ 35499 w 42150"/>
              <a:gd name="connsiteY6" fmla="*/ 549 h 43219"/>
              <a:gd name="connsiteX7" fmla="*/ 38354 w 42150"/>
              <a:gd name="connsiteY7" fmla="*/ 5435 h 43219"/>
              <a:gd name="connsiteX8" fmla="*/ 40510 w 42150"/>
              <a:gd name="connsiteY8" fmla="*/ 8200 h 43219"/>
              <a:gd name="connsiteX9" fmla="*/ 41854 w 42150"/>
              <a:gd name="connsiteY9" fmla="*/ 15319 h 43219"/>
              <a:gd name="connsiteX10" fmla="*/ 39471 w 42150"/>
              <a:gd name="connsiteY10" fmla="*/ 25158 h 43219"/>
              <a:gd name="connsiteX11" fmla="*/ 37440 w 42150"/>
              <a:gd name="connsiteY11" fmla="*/ 30063 h 43219"/>
              <a:gd name="connsiteX12" fmla="*/ 39389 w 42150"/>
              <a:gd name="connsiteY12" fmla="*/ 40409 h 43219"/>
              <a:gd name="connsiteX13" fmla="*/ 28591 w 42150"/>
              <a:gd name="connsiteY13" fmla="*/ 36674 h 43219"/>
              <a:gd name="connsiteX14" fmla="*/ 23703 w 42150"/>
              <a:gd name="connsiteY14" fmla="*/ 42965 h 43219"/>
              <a:gd name="connsiteX15" fmla="*/ 16516 w 42150"/>
              <a:gd name="connsiteY15" fmla="*/ 39125 h 43219"/>
              <a:gd name="connsiteX16" fmla="*/ 5840 w 42150"/>
              <a:gd name="connsiteY16" fmla="*/ 35331 h 43219"/>
              <a:gd name="connsiteX17" fmla="*/ 1146 w 42150"/>
              <a:gd name="connsiteY17" fmla="*/ 31109 h 43219"/>
              <a:gd name="connsiteX18" fmla="*/ 2149 w 42150"/>
              <a:gd name="connsiteY18" fmla="*/ 25410 h 43219"/>
              <a:gd name="connsiteX19" fmla="*/ 31 w 42150"/>
              <a:gd name="connsiteY19" fmla="*/ 19563 h 43219"/>
              <a:gd name="connsiteX20" fmla="*/ 3899 w 42150"/>
              <a:gd name="connsiteY20" fmla="*/ 14366 h 43219"/>
              <a:gd name="connsiteX21" fmla="*/ 3936 w 42150"/>
              <a:gd name="connsiteY21" fmla="*/ 14229 h 43219"/>
              <a:gd name="connsiteX0" fmla="*/ 4729 w 42150"/>
              <a:gd name="connsiteY0" fmla="*/ 26036 h 43219"/>
              <a:gd name="connsiteX1" fmla="*/ 2196 w 42150"/>
              <a:gd name="connsiteY1" fmla="*/ 25239 h 43219"/>
              <a:gd name="connsiteX2" fmla="*/ 6964 w 42150"/>
              <a:gd name="connsiteY2" fmla="*/ 34758 h 43219"/>
              <a:gd name="connsiteX3" fmla="*/ 5856 w 42150"/>
              <a:gd name="connsiteY3" fmla="*/ 35139 h 43219"/>
              <a:gd name="connsiteX4" fmla="*/ 16514 w 42150"/>
              <a:gd name="connsiteY4" fmla="*/ 38949 h 43219"/>
              <a:gd name="connsiteX5" fmla="*/ 15846 w 42150"/>
              <a:gd name="connsiteY5" fmla="*/ 37209 h 43219"/>
              <a:gd name="connsiteX6" fmla="*/ 28863 w 42150"/>
              <a:gd name="connsiteY6" fmla="*/ 34610 h 43219"/>
              <a:gd name="connsiteX7" fmla="*/ 28596 w 42150"/>
              <a:gd name="connsiteY7" fmla="*/ 36519 h 43219"/>
              <a:gd name="connsiteX8" fmla="*/ 34165 w 42150"/>
              <a:gd name="connsiteY8" fmla="*/ 22813 h 43219"/>
              <a:gd name="connsiteX9" fmla="*/ 39489 w 42150"/>
              <a:gd name="connsiteY9" fmla="*/ 27972 h 43219"/>
              <a:gd name="connsiteX10" fmla="*/ 39384 w 42150"/>
              <a:gd name="connsiteY10" fmla="*/ 14224 h 43219"/>
              <a:gd name="connsiteX11" fmla="*/ 40386 w 42150"/>
              <a:gd name="connsiteY11" fmla="*/ 17889 h 43219"/>
              <a:gd name="connsiteX12" fmla="*/ 38360 w 42150"/>
              <a:gd name="connsiteY12" fmla="*/ 5285 h 43219"/>
              <a:gd name="connsiteX13" fmla="*/ 38436 w 42150"/>
              <a:gd name="connsiteY13" fmla="*/ 6549 h 43219"/>
              <a:gd name="connsiteX14" fmla="*/ 29114 w 42150"/>
              <a:gd name="connsiteY14" fmla="*/ 3811 h 43219"/>
              <a:gd name="connsiteX15" fmla="*/ 29856 w 42150"/>
              <a:gd name="connsiteY15" fmla="*/ 2199 h 43219"/>
              <a:gd name="connsiteX16" fmla="*/ 22177 w 42150"/>
              <a:gd name="connsiteY16" fmla="*/ 4579 h 43219"/>
              <a:gd name="connsiteX17" fmla="*/ 22536 w 42150"/>
              <a:gd name="connsiteY17" fmla="*/ 3189 h 43219"/>
              <a:gd name="connsiteX18" fmla="*/ 14036 w 42150"/>
              <a:gd name="connsiteY18" fmla="*/ 5051 h 43219"/>
              <a:gd name="connsiteX19" fmla="*/ 15336 w 42150"/>
              <a:gd name="connsiteY19" fmla="*/ 6399 h 43219"/>
              <a:gd name="connsiteX20" fmla="*/ 4163 w 42150"/>
              <a:gd name="connsiteY20" fmla="*/ 15648 h 43219"/>
              <a:gd name="connsiteX21" fmla="*/ 3936 w 42150"/>
              <a:gd name="connsiteY21" fmla="*/ 14229 h 43219"/>
              <a:gd name="connsiteX0" fmla="*/ 3936 w 42144"/>
              <a:gd name="connsiteY0" fmla="*/ 14229 h 43219"/>
              <a:gd name="connsiteX1" fmla="*/ 5659 w 42144"/>
              <a:gd name="connsiteY1" fmla="*/ 6766 h 43219"/>
              <a:gd name="connsiteX2" fmla="*/ 14041 w 42144"/>
              <a:gd name="connsiteY2" fmla="*/ 5061 h 43219"/>
              <a:gd name="connsiteX3" fmla="*/ 22492 w 42144"/>
              <a:gd name="connsiteY3" fmla="*/ 3291 h 43219"/>
              <a:gd name="connsiteX4" fmla="*/ 25785 w 42144"/>
              <a:gd name="connsiteY4" fmla="*/ 59 h 43219"/>
              <a:gd name="connsiteX5" fmla="*/ 29869 w 42144"/>
              <a:gd name="connsiteY5" fmla="*/ 2340 h 43219"/>
              <a:gd name="connsiteX6" fmla="*/ 35499 w 42144"/>
              <a:gd name="connsiteY6" fmla="*/ 549 h 43219"/>
              <a:gd name="connsiteX7" fmla="*/ 38354 w 42144"/>
              <a:gd name="connsiteY7" fmla="*/ 5435 h 43219"/>
              <a:gd name="connsiteX8" fmla="*/ 40510 w 42144"/>
              <a:gd name="connsiteY8" fmla="*/ 8200 h 43219"/>
              <a:gd name="connsiteX9" fmla="*/ 41854 w 42144"/>
              <a:gd name="connsiteY9" fmla="*/ 15319 h 43219"/>
              <a:gd name="connsiteX10" fmla="*/ 39471 w 42144"/>
              <a:gd name="connsiteY10" fmla="*/ 25158 h 43219"/>
              <a:gd name="connsiteX11" fmla="*/ 39325 w 42144"/>
              <a:gd name="connsiteY11" fmla="*/ 31546 h 43219"/>
              <a:gd name="connsiteX12" fmla="*/ 39389 w 42144"/>
              <a:gd name="connsiteY12" fmla="*/ 40409 h 43219"/>
              <a:gd name="connsiteX13" fmla="*/ 28591 w 42144"/>
              <a:gd name="connsiteY13" fmla="*/ 36674 h 43219"/>
              <a:gd name="connsiteX14" fmla="*/ 23703 w 42144"/>
              <a:gd name="connsiteY14" fmla="*/ 42965 h 43219"/>
              <a:gd name="connsiteX15" fmla="*/ 16516 w 42144"/>
              <a:gd name="connsiteY15" fmla="*/ 39125 h 43219"/>
              <a:gd name="connsiteX16" fmla="*/ 5840 w 42144"/>
              <a:gd name="connsiteY16" fmla="*/ 35331 h 43219"/>
              <a:gd name="connsiteX17" fmla="*/ 1146 w 42144"/>
              <a:gd name="connsiteY17" fmla="*/ 31109 h 43219"/>
              <a:gd name="connsiteX18" fmla="*/ 2149 w 42144"/>
              <a:gd name="connsiteY18" fmla="*/ 25410 h 43219"/>
              <a:gd name="connsiteX19" fmla="*/ 31 w 42144"/>
              <a:gd name="connsiteY19" fmla="*/ 19563 h 43219"/>
              <a:gd name="connsiteX20" fmla="*/ 3899 w 42144"/>
              <a:gd name="connsiteY20" fmla="*/ 14366 h 43219"/>
              <a:gd name="connsiteX21" fmla="*/ 3936 w 42144"/>
              <a:gd name="connsiteY21" fmla="*/ 14229 h 43219"/>
              <a:gd name="connsiteX0" fmla="*/ 4729 w 42144"/>
              <a:gd name="connsiteY0" fmla="*/ 26036 h 43219"/>
              <a:gd name="connsiteX1" fmla="*/ 2196 w 42144"/>
              <a:gd name="connsiteY1" fmla="*/ 25239 h 43219"/>
              <a:gd name="connsiteX2" fmla="*/ 6964 w 42144"/>
              <a:gd name="connsiteY2" fmla="*/ 34758 h 43219"/>
              <a:gd name="connsiteX3" fmla="*/ 5856 w 42144"/>
              <a:gd name="connsiteY3" fmla="*/ 35139 h 43219"/>
              <a:gd name="connsiteX4" fmla="*/ 16514 w 42144"/>
              <a:gd name="connsiteY4" fmla="*/ 38949 h 43219"/>
              <a:gd name="connsiteX5" fmla="*/ 15846 w 42144"/>
              <a:gd name="connsiteY5" fmla="*/ 37209 h 43219"/>
              <a:gd name="connsiteX6" fmla="*/ 28863 w 42144"/>
              <a:gd name="connsiteY6" fmla="*/ 34610 h 43219"/>
              <a:gd name="connsiteX7" fmla="*/ 28596 w 42144"/>
              <a:gd name="connsiteY7" fmla="*/ 36519 h 43219"/>
              <a:gd name="connsiteX8" fmla="*/ 34165 w 42144"/>
              <a:gd name="connsiteY8" fmla="*/ 22813 h 43219"/>
              <a:gd name="connsiteX9" fmla="*/ 39489 w 42144"/>
              <a:gd name="connsiteY9" fmla="*/ 27972 h 43219"/>
              <a:gd name="connsiteX10" fmla="*/ 39384 w 42144"/>
              <a:gd name="connsiteY10" fmla="*/ 14224 h 43219"/>
              <a:gd name="connsiteX11" fmla="*/ 40386 w 42144"/>
              <a:gd name="connsiteY11" fmla="*/ 17889 h 43219"/>
              <a:gd name="connsiteX12" fmla="*/ 38360 w 42144"/>
              <a:gd name="connsiteY12" fmla="*/ 5285 h 43219"/>
              <a:gd name="connsiteX13" fmla="*/ 38436 w 42144"/>
              <a:gd name="connsiteY13" fmla="*/ 6549 h 43219"/>
              <a:gd name="connsiteX14" fmla="*/ 29114 w 42144"/>
              <a:gd name="connsiteY14" fmla="*/ 3811 h 43219"/>
              <a:gd name="connsiteX15" fmla="*/ 29856 w 42144"/>
              <a:gd name="connsiteY15" fmla="*/ 2199 h 43219"/>
              <a:gd name="connsiteX16" fmla="*/ 22177 w 42144"/>
              <a:gd name="connsiteY16" fmla="*/ 4579 h 43219"/>
              <a:gd name="connsiteX17" fmla="*/ 22536 w 42144"/>
              <a:gd name="connsiteY17" fmla="*/ 3189 h 43219"/>
              <a:gd name="connsiteX18" fmla="*/ 14036 w 42144"/>
              <a:gd name="connsiteY18" fmla="*/ 5051 h 43219"/>
              <a:gd name="connsiteX19" fmla="*/ 15336 w 42144"/>
              <a:gd name="connsiteY19" fmla="*/ 6399 h 43219"/>
              <a:gd name="connsiteX20" fmla="*/ 4163 w 42144"/>
              <a:gd name="connsiteY20" fmla="*/ 15648 h 43219"/>
              <a:gd name="connsiteX21" fmla="*/ 3936 w 42144"/>
              <a:gd name="connsiteY21" fmla="*/ 14229 h 43219"/>
              <a:gd name="connsiteX0" fmla="*/ 3936 w 42144"/>
              <a:gd name="connsiteY0" fmla="*/ 14229 h 43219"/>
              <a:gd name="connsiteX1" fmla="*/ 5659 w 42144"/>
              <a:gd name="connsiteY1" fmla="*/ 6766 h 43219"/>
              <a:gd name="connsiteX2" fmla="*/ 14041 w 42144"/>
              <a:gd name="connsiteY2" fmla="*/ 5061 h 43219"/>
              <a:gd name="connsiteX3" fmla="*/ 22492 w 42144"/>
              <a:gd name="connsiteY3" fmla="*/ 3291 h 43219"/>
              <a:gd name="connsiteX4" fmla="*/ 25785 w 42144"/>
              <a:gd name="connsiteY4" fmla="*/ 59 h 43219"/>
              <a:gd name="connsiteX5" fmla="*/ 29869 w 42144"/>
              <a:gd name="connsiteY5" fmla="*/ 2340 h 43219"/>
              <a:gd name="connsiteX6" fmla="*/ 35499 w 42144"/>
              <a:gd name="connsiteY6" fmla="*/ 549 h 43219"/>
              <a:gd name="connsiteX7" fmla="*/ 38354 w 42144"/>
              <a:gd name="connsiteY7" fmla="*/ 5435 h 43219"/>
              <a:gd name="connsiteX8" fmla="*/ 40510 w 42144"/>
              <a:gd name="connsiteY8" fmla="*/ 8200 h 43219"/>
              <a:gd name="connsiteX9" fmla="*/ 41854 w 42144"/>
              <a:gd name="connsiteY9" fmla="*/ 15319 h 43219"/>
              <a:gd name="connsiteX10" fmla="*/ 39471 w 42144"/>
              <a:gd name="connsiteY10" fmla="*/ 25158 h 43219"/>
              <a:gd name="connsiteX11" fmla="*/ 39325 w 42144"/>
              <a:gd name="connsiteY11" fmla="*/ 31546 h 43219"/>
              <a:gd name="connsiteX12" fmla="*/ 39389 w 42144"/>
              <a:gd name="connsiteY12" fmla="*/ 40409 h 43219"/>
              <a:gd name="connsiteX13" fmla="*/ 28591 w 42144"/>
              <a:gd name="connsiteY13" fmla="*/ 36674 h 43219"/>
              <a:gd name="connsiteX14" fmla="*/ 23703 w 42144"/>
              <a:gd name="connsiteY14" fmla="*/ 42965 h 43219"/>
              <a:gd name="connsiteX15" fmla="*/ 16516 w 42144"/>
              <a:gd name="connsiteY15" fmla="*/ 39125 h 43219"/>
              <a:gd name="connsiteX16" fmla="*/ 5840 w 42144"/>
              <a:gd name="connsiteY16" fmla="*/ 35331 h 43219"/>
              <a:gd name="connsiteX17" fmla="*/ 1146 w 42144"/>
              <a:gd name="connsiteY17" fmla="*/ 31109 h 43219"/>
              <a:gd name="connsiteX18" fmla="*/ 2149 w 42144"/>
              <a:gd name="connsiteY18" fmla="*/ 25410 h 43219"/>
              <a:gd name="connsiteX19" fmla="*/ 31 w 42144"/>
              <a:gd name="connsiteY19" fmla="*/ 19563 h 43219"/>
              <a:gd name="connsiteX20" fmla="*/ 3899 w 42144"/>
              <a:gd name="connsiteY20" fmla="*/ 14366 h 43219"/>
              <a:gd name="connsiteX21" fmla="*/ 3936 w 42144"/>
              <a:gd name="connsiteY21" fmla="*/ 14229 h 43219"/>
              <a:gd name="connsiteX0" fmla="*/ 4729 w 42144"/>
              <a:gd name="connsiteY0" fmla="*/ 26036 h 43219"/>
              <a:gd name="connsiteX1" fmla="*/ 2196 w 42144"/>
              <a:gd name="connsiteY1" fmla="*/ 25239 h 43219"/>
              <a:gd name="connsiteX2" fmla="*/ 6964 w 42144"/>
              <a:gd name="connsiteY2" fmla="*/ 34758 h 43219"/>
              <a:gd name="connsiteX3" fmla="*/ 5856 w 42144"/>
              <a:gd name="connsiteY3" fmla="*/ 35139 h 43219"/>
              <a:gd name="connsiteX4" fmla="*/ 16514 w 42144"/>
              <a:gd name="connsiteY4" fmla="*/ 38949 h 43219"/>
              <a:gd name="connsiteX5" fmla="*/ 15846 w 42144"/>
              <a:gd name="connsiteY5" fmla="*/ 37209 h 43219"/>
              <a:gd name="connsiteX6" fmla="*/ 28863 w 42144"/>
              <a:gd name="connsiteY6" fmla="*/ 34610 h 43219"/>
              <a:gd name="connsiteX7" fmla="*/ 28596 w 42144"/>
              <a:gd name="connsiteY7" fmla="*/ 36519 h 43219"/>
              <a:gd name="connsiteX8" fmla="*/ 34165 w 42144"/>
              <a:gd name="connsiteY8" fmla="*/ 22813 h 43219"/>
              <a:gd name="connsiteX9" fmla="*/ 39489 w 42144"/>
              <a:gd name="connsiteY9" fmla="*/ 27972 h 43219"/>
              <a:gd name="connsiteX10" fmla="*/ 39384 w 42144"/>
              <a:gd name="connsiteY10" fmla="*/ 14224 h 43219"/>
              <a:gd name="connsiteX11" fmla="*/ 40386 w 42144"/>
              <a:gd name="connsiteY11" fmla="*/ 17889 h 43219"/>
              <a:gd name="connsiteX12" fmla="*/ 38360 w 42144"/>
              <a:gd name="connsiteY12" fmla="*/ 5285 h 43219"/>
              <a:gd name="connsiteX13" fmla="*/ 38436 w 42144"/>
              <a:gd name="connsiteY13" fmla="*/ 6549 h 43219"/>
              <a:gd name="connsiteX14" fmla="*/ 29114 w 42144"/>
              <a:gd name="connsiteY14" fmla="*/ 3811 h 43219"/>
              <a:gd name="connsiteX15" fmla="*/ 29856 w 42144"/>
              <a:gd name="connsiteY15" fmla="*/ 2199 h 43219"/>
              <a:gd name="connsiteX16" fmla="*/ 22177 w 42144"/>
              <a:gd name="connsiteY16" fmla="*/ 4579 h 43219"/>
              <a:gd name="connsiteX17" fmla="*/ 22536 w 42144"/>
              <a:gd name="connsiteY17" fmla="*/ 3189 h 43219"/>
              <a:gd name="connsiteX18" fmla="*/ 14036 w 42144"/>
              <a:gd name="connsiteY18" fmla="*/ 5051 h 43219"/>
              <a:gd name="connsiteX19" fmla="*/ 15336 w 42144"/>
              <a:gd name="connsiteY19" fmla="*/ 6399 h 43219"/>
              <a:gd name="connsiteX20" fmla="*/ 4163 w 42144"/>
              <a:gd name="connsiteY20" fmla="*/ 15648 h 43219"/>
              <a:gd name="connsiteX21" fmla="*/ 3936 w 42144"/>
              <a:gd name="connsiteY21" fmla="*/ 14229 h 43219"/>
              <a:gd name="connsiteX0" fmla="*/ 3936 w 42144"/>
              <a:gd name="connsiteY0" fmla="*/ 14229 h 43219"/>
              <a:gd name="connsiteX1" fmla="*/ 5659 w 42144"/>
              <a:gd name="connsiteY1" fmla="*/ 6766 h 43219"/>
              <a:gd name="connsiteX2" fmla="*/ 14041 w 42144"/>
              <a:gd name="connsiteY2" fmla="*/ 5061 h 43219"/>
              <a:gd name="connsiteX3" fmla="*/ 22492 w 42144"/>
              <a:gd name="connsiteY3" fmla="*/ 3291 h 43219"/>
              <a:gd name="connsiteX4" fmla="*/ 25785 w 42144"/>
              <a:gd name="connsiteY4" fmla="*/ 59 h 43219"/>
              <a:gd name="connsiteX5" fmla="*/ 29869 w 42144"/>
              <a:gd name="connsiteY5" fmla="*/ 2340 h 43219"/>
              <a:gd name="connsiteX6" fmla="*/ 35499 w 42144"/>
              <a:gd name="connsiteY6" fmla="*/ 549 h 43219"/>
              <a:gd name="connsiteX7" fmla="*/ 38354 w 42144"/>
              <a:gd name="connsiteY7" fmla="*/ 5435 h 43219"/>
              <a:gd name="connsiteX8" fmla="*/ 40510 w 42144"/>
              <a:gd name="connsiteY8" fmla="*/ 8200 h 43219"/>
              <a:gd name="connsiteX9" fmla="*/ 41854 w 42144"/>
              <a:gd name="connsiteY9" fmla="*/ 15319 h 43219"/>
              <a:gd name="connsiteX10" fmla="*/ 39471 w 42144"/>
              <a:gd name="connsiteY10" fmla="*/ 25158 h 43219"/>
              <a:gd name="connsiteX11" fmla="*/ 39325 w 42144"/>
              <a:gd name="connsiteY11" fmla="*/ 31546 h 43219"/>
              <a:gd name="connsiteX12" fmla="*/ 39389 w 42144"/>
              <a:gd name="connsiteY12" fmla="*/ 40409 h 43219"/>
              <a:gd name="connsiteX13" fmla="*/ 28591 w 42144"/>
              <a:gd name="connsiteY13" fmla="*/ 36674 h 43219"/>
              <a:gd name="connsiteX14" fmla="*/ 23703 w 42144"/>
              <a:gd name="connsiteY14" fmla="*/ 42965 h 43219"/>
              <a:gd name="connsiteX15" fmla="*/ 16516 w 42144"/>
              <a:gd name="connsiteY15" fmla="*/ 39125 h 43219"/>
              <a:gd name="connsiteX16" fmla="*/ 5840 w 42144"/>
              <a:gd name="connsiteY16" fmla="*/ 35331 h 43219"/>
              <a:gd name="connsiteX17" fmla="*/ 1146 w 42144"/>
              <a:gd name="connsiteY17" fmla="*/ 31109 h 43219"/>
              <a:gd name="connsiteX18" fmla="*/ 2149 w 42144"/>
              <a:gd name="connsiteY18" fmla="*/ 25410 h 43219"/>
              <a:gd name="connsiteX19" fmla="*/ 31 w 42144"/>
              <a:gd name="connsiteY19" fmla="*/ 19563 h 43219"/>
              <a:gd name="connsiteX20" fmla="*/ 3899 w 42144"/>
              <a:gd name="connsiteY20" fmla="*/ 14366 h 43219"/>
              <a:gd name="connsiteX21" fmla="*/ 3936 w 42144"/>
              <a:gd name="connsiteY21" fmla="*/ 14229 h 43219"/>
              <a:gd name="connsiteX0" fmla="*/ 4729 w 42144"/>
              <a:gd name="connsiteY0" fmla="*/ 26036 h 43219"/>
              <a:gd name="connsiteX1" fmla="*/ 2196 w 42144"/>
              <a:gd name="connsiteY1" fmla="*/ 25239 h 43219"/>
              <a:gd name="connsiteX2" fmla="*/ 6964 w 42144"/>
              <a:gd name="connsiteY2" fmla="*/ 34758 h 43219"/>
              <a:gd name="connsiteX3" fmla="*/ 5856 w 42144"/>
              <a:gd name="connsiteY3" fmla="*/ 35139 h 43219"/>
              <a:gd name="connsiteX4" fmla="*/ 16514 w 42144"/>
              <a:gd name="connsiteY4" fmla="*/ 38949 h 43219"/>
              <a:gd name="connsiteX5" fmla="*/ 15846 w 42144"/>
              <a:gd name="connsiteY5" fmla="*/ 37209 h 43219"/>
              <a:gd name="connsiteX6" fmla="*/ 28863 w 42144"/>
              <a:gd name="connsiteY6" fmla="*/ 34610 h 43219"/>
              <a:gd name="connsiteX7" fmla="*/ 28596 w 42144"/>
              <a:gd name="connsiteY7" fmla="*/ 36519 h 43219"/>
              <a:gd name="connsiteX8" fmla="*/ 39384 w 42144"/>
              <a:gd name="connsiteY8" fmla="*/ 14224 h 43219"/>
              <a:gd name="connsiteX9" fmla="*/ 40386 w 42144"/>
              <a:gd name="connsiteY9" fmla="*/ 17889 h 43219"/>
              <a:gd name="connsiteX10" fmla="*/ 38360 w 42144"/>
              <a:gd name="connsiteY10" fmla="*/ 5285 h 43219"/>
              <a:gd name="connsiteX11" fmla="*/ 38436 w 42144"/>
              <a:gd name="connsiteY11" fmla="*/ 6549 h 43219"/>
              <a:gd name="connsiteX12" fmla="*/ 29114 w 42144"/>
              <a:gd name="connsiteY12" fmla="*/ 3811 h 43219"/>
              <a:gd name="connsiteX13" fmla="*/ 29856 w 42144"/>
              <a:gd name="connsiteY13" fmla="*/ 2199 h 43219"/>
              <a:gd name="connsiteX14" fmla="*/ 22177 w 42144"/>
              <a:gd name="connsiteY14" fmla="*/ 4579 h 43219"/>
              <a:gd name="connsiteX15" fmla="*/ 22536 w 42144"/>
              <a:gd name="connsiteY15" fmla="*/ 3189 h 43219"/>
              <a:gd name="connsiteX16" fmla="*/ 14036 w 42144"/>
              <a:gd name="connsiteY16" fmla="*/ 5051 h 43219"/>
              <a:gd name="connsiteX17" fmla="*/ 15336 w 42144"/>
              <a:gd name="connsiteY17" fmla="*/ 6399 h 43219"/>
              <a:gd name="connsiteX18" fmla="*/ 4163 w 42144"/>
              <a:gd name="connsiteY18" fmla="*/ 15648 h 43219"/>
              <a:gd name="connsiteX19" fmla="*/ 3936 w 42144"/>
              <a:gd name="connsiteY19" fmla="*/ 14229 h 43219"/>
              <a:gd name="connsiteX0" fmla="*/ 3936 w 41962"/>
              <a:gd name="connsiteY0" fmla="*/ 14229 h 43219"/>
              <a:gd name="connsiteX1" fmla="*/ 5659 w 41962"/>
              <a:gd name="connsiteY1" fmla="*/ 6766 h 43219"/>
              <a:gd name="connsiteX2" fmla="*/ 14041 w 41962"/>
              <a:gd name="connsiteY2" fmla="*/ 5061 h 43219"/>
              <a:gd name="connsiteX3" fmla="*/ 22492 w 41962"/>
              <a:gd name="connsiteY3" fmla="*/ 3291 h 43219"/>
              <a:gd name="connsiteX4" fmla="*/ 25785 w 41962"/>
              <a:gd name="connsiteY4" fmla="*/ 59 h 43219"/>
              <a:gd name="connsiteX5" fmla="*/ 29869 w 41962"/>
              <a:gd name="connsiteY5" fmla="*/ 2340 h 43219"/>
              <a:gd name="connsiteX6" fmla="*/ 35499 w 41962"/>
              <a:gd name="connsiteY6" fmla="*/ 549 h 43219"/>
              <a:gd name="connsiteX7" fmla="*/ 38354 w 41962"/>
              <a:gd name="connsiteY7" fmla="*/ 5435 h 43219"/>
              <a:gd name="connsiteX8" fmla="*/ 40510 w 41962"/>
              <a:gd name="connsiteY8" fmla="*/ 8200 h 43219"/>
              <a:gd name="connsiteX9" fmla="*/ 41854 w 41962"/>
              <a:gd name="connsiteY9" fmla="*/ 15319 h 43219"/>
              <a:gd name="connsiteX10" fmla="*/ 39325 w 41962"/>
              <a:gd name="connsiteY10" fmla="*/ 31546 h 43219"/>
              <a:gd name="connsiteX11" fmla="*/ 39389 w 41962"/>
              <a:gd name="connsiteY11" fmla="*/ 40409 h 43219"/>
              <a:gd name="connsiteX12" fmla="*/ 28591 w 41962"/>
              <a:gd name="connsiteY12" fmla="*/ 36674 h 43219"/>
              <a:gd name="connsiteX13" fmla="*/ 23703 w 41962"/>
              <a:gd name="connsiteY13" fmla="*/ 42965 h 43219"/>
              <a:gd name="connsiteX14" fmla="*/ 16516 w 41962"/>
              <a:gd name="connsiteY14" fmla="*/ 39125 h 43219"/>
              <a:gd name="connsiteX15" fmla="*/ 5840 w 41962"/>
              <a:gd name="connsiteY15" fmla="*/ 35331 h 43219"/>
              <a:gd name="connsiteX16" fmla="*/ 1146 w 41962"/>
              <a:gd name="connsiteY16" fmla="*/ 31109 h 43219"/>
              <a:gd name="connsiteX17" fmla="*/ 2149 w 41962"/>
              <a:gd name="connsiteY17" fmla="*/ 25410 h 43219"/>
              <a:gd name="connsiteX18" fmla="*/ 31 w 41962"/>
              <a:gd name="connsiteY18" fmla="*/ 19563 h 43219"/>
              <a:gd name="connsiteX19" fmla="*/ 3899 w 41962"/>
              <a:gd name="connsiteY19" fmla="*/ 14366 h 43219"/>
              <a:gd name="connsiteX20" fmla="*/ 3936 w 41962"/>
              <a:gd name="connsiteY20" fmla="*/ 14229 h 43219"/>
              <a:gd name="connsiteX0" fmla="*/ 4729 w 41962"/>
              <a:gd name="connsiteY0" fmla="*/ 26036 h 43219"/>
              <a:gd name="connsiteX1" fmla="*/ 2196 w 41962"/>
              <a:gd name="connsiteY1" fmla="*/ 25239 h 43219"/>
              <a:gd name="connsiteX2" fmla="*/ 6964 w 41962"/>
              <a:gd name="connsiteY2" fmla="*/ 34758 h 43219"/>
              <a:gd name="connsiteX3" fmla="*/ 5856 w 41962"/>
              <a:gd name="connsiteY3" fmla="*/ 35139 h 43219"/>
              <a:gd name="connsiteX4" fmla="*/ 16514 w 41962"/>
              <a:gd name="connsiteY4" fmla="*/ 38949 h 43219"/>
              <a:gd name="connsiteX5" fmla="*/ 15846 w 41962"/>
              <a:gd name="connsiteY5" fmla="*/ 37209 h 43219"/>
              <a:gd name="connsiteX6" fmla="*/ 28863 w 41962"/>
              <a:gd name="connsiteY6" fmla="*/ 34610 h 43219"/>
              <a:gd name="connsiteX7" fmla="*/ 28596 w 41962"/>
              <a:gd name="connsiteY7" fmla="*/ 36519 h 43219"/>
              <a:gd name="connsiteX8" fmla="*/ 39384 w 41962"/>
              <a:gd name="connsiteY8" fmla="*/ 14224 h 43219"/>
              <a:gd name="connsiteX9" fmla="*/ 40386 w 41962"/>
              <a:gd name="connsiteY9" fmla="*/ 17889 h 43219"/>
              <a:gd name="connsiteX10" fmla="*/ 38360 w 41962"/>
              <a:gd name="connsiteY10" fmla="*/ 5285 h 43219"/>
              <a:gd name="connsiteX11" fmla="*/ 38436 w 41962"/>
              <a:gd name="connsiteY11" fmla="*/ 6549 h 43219"/>
              <a:gd name="connsiteX12" fmla="*/ 29114 w 41962"/>
              <a:gd name="connsiteY12" fmla="*/ 3811 h 43219"/>
              <a:gd name="connsiteX13" fmla="*/ 29856 w 41962"/>
              <a:gd name="connsiteY13" fmla="*/ 2199 h 43219"/>
              <a:gd name="connsiteX14" fmla="*/ 22177 w 41962"/>
              <a:gd name="connsiteY14" fmla="*/ 4579 h 43219"/>
              <a:gd name="connsiteX15" fmla="*/ 22536 w 41962"/>
              <a:gd name="connsiteY15" fmla="*/ 3189 h 43219"/>
              <a:gd name="connsiteX16" fmla="*/ 14036 w 41962"/>
              <a:gd name="connsiteY16" fmla="*/ 5051 h 43219"/>
              <a:gd name="connsiteX17" fmla="*/ 15336 w 41962"/>
              <a:gd name="connsiteY17" fmla="*/ 6399 h 43219"/>
              <a:gd name="connsiteX18" fmla="*/ 4163 w 41962"/>
              <a:gd name="connsiteY18" fmla="*/ 15648 h 43219"/>
              <a:gd name="connsiteX19" fmla="*/ 3936 w 41962"/>
              <a:gd name="connsiteY19" fmla="*/ 14229 h 43219"/>
              <a:gd name="connsiteX0" fmla="*/ 3936 w 41962"/>
              <a:gd name="connsiteY0" fmla="*/ 14229 h 43219"/>
              <a:gd name="connsiteX1" fmla="*/ 5659 w 41962"/>
              <a:gd name="connsiteY1" fmla="*/ 6766 h 43219"/>
              <a:gd name="connsiteX2" fmla="*/ 14041 w 41962"/>
              <a:gd name="connsiteY2" fmla="*/ 5061 h 43219"/>
              <a:gd name="connsiteX3" fmla="*/ 22492 w 41962"/>
              <a:gd name="connsiteY3" fmla="*/ 3291 h 43219"/>
              <a:gd name="connsiteX4" fmla="*/ 25785 w 41962"/>
              <a:gd name="connsiteY4" fmla="*/ 59 h 43219"/>
              <a:gd name="connsiteX5" fmla="*/ 29869 w 41962"/>
              <a:gd name="connsiteY5" fmla="*/ 2340 h 43219"/>
              <a:gd name="connsiteX6" fmla="*/ 35499 w 41962"/>
              <a:gd name="connsiteY6" fmla="*/ 549 h 43219"/>
              <a:gd name="connsiteX7" fmla="*/ 38354 w 41962"/>
              <a:gd name="connsiteY7" fmla="*/ 5435 h 43219"/>
              <a:gd name="connsiteX8" fmla="*/ 40510 w 41962"/>
              <a:gd name="connsiteY8" fmla="*/ 8200 h 43219"/>
              <a:gd name="connsiteX9" fmla="*/ 41854 w 41962"/>
              <a:gd name="connsiteY9" fmla="*/ 15319 h 43219"/>
              <a:gd name="connsiteX10" fmla="*/ 39389 w 41962"/>
              <a:gd name="connsiteY10" fmla="*/ 40409 h 43219"/>
              <a:gd name="connsiteX11" fmla="*/ 28591 w 41962"/>
              <a:gd name="connsiteY11" fmla="*/ 36674 h 43219"/>
              <a:gd name="connsiteX12" fmla="*/ 23703 w 41962"/>
              <a:gd name="connsiteY12" fmla="*/ 42965 h 43219"/>
              <a:gd name="connsiteX13" fmla="*/ 16516 w 41962"/>
              <a:gd name="connsiteY13" fmla="*/ 39125 h 43219"/>
              <a:gd name="connsiteX14" fmla="*/ 5840 w 41962"/>
              <a:gd name="connsiteY14" fmla="*/ 35331 h 43219"/>
              <a:gd name="connsiteX15" fmla="*/ 1146 w 41962"/>
              <a:gd name="connsiteY15" fmla="*/ 31109 h 43219"/>
              <a:gd name="connsiteX16" fmla="*/ 2149 w 41962"/>
              <a:gd name="connsiteY16" fmla="*/ 25410 h 43219"/>
              <a:gd name="connsiteX17" fmla="*/ 31 w 41962"/>
              <a:gd name="connsiteY17" fmla="*/ 19563 h 43219"/>
              <a:gd name="connsiteX18" fmla="*/ 3899 w 41962"/>
              <a:gd name="connsiteY18" fmla="*/ 14366 h 43219"/>
              <a:gd name="connsiteX19" fmla="*/ 3936 w 41962"/>
              <a:gd name="connsiteY19" fmla="*/ 14229 h 43219"/>
              <a:gd name="connsiteX0" fmla="*/ 4729 w 41962"/>
              <a:gd name="connsiteY0" fmla="*/ 26036 h 43219"/>
              <a:gd name="connsiteX1" fmla="*/ 2196 w 41962"/>
              <a:gd name="connsiteY1" fmla="*/ 25239 h 43219"/>
              <a:gd name="connsiteX2" fmla="*/ 6964 w 41962"/>
              <a:gd name="connsiteY2" fmla="*/ 34758 h 43219"/>
              <a:gd name="connsiteX3" fmla="*/ 5856 w 41962"/>
              <a:gd name="connsiteY3" fmla="*/ 35139 h 43219"/>
              <a:gd name="connsiteX4" fmla="*/ 16514 w 41962"/>
              <a:gd name="connsiteY4" fmla="*/ 38949 h 43219"/>
              <a:gd name="connsiteX5" fmla="*/ 15846 w 41962"/>
              <a:gd name="connsiteY5" fmla="*/ 37209 h 43219"/>
              <a:gd name="connsiteX6" fmla="*/ 28863 w 41962"/>
              <a:gd name="connsiteY6" fmla="*/ 34610 h 43219"/>
              <a:gd name="connsiteX7" fmla="*/ 28596 w 41962"/>
              <a:gd name="connsiteY7" fmla="*/ 36519 h 43219"/>
              <a:gd name="connsiteX8" fmla="*/ 39384 w 41962"/>
              <a:gd name="connsiteY8" fmla="*/ 14224 h 43219"/>
              <a:gd name="connsiteX9" fmla="*/ 40386 w 41962"/>
              <a:gd name="connsiteY9" fmla="*/ 17889 h 43219"/>
              <a:gd name="connsiteX10" fmla="*/ 38360 w 41962"/>
              <a:gd name="connsiteY10" fmla="*/ 5285 h 43219"/>
              <a:gd name="connsiteX11" fmla="*/ 38436 w 41962"/>
              <a:gd name="connsiteY11" fmla="*/ 6549 h 43219"/>
              <a:gd name="connsiteX12" fmla="*/ 29114 w 41962"/>
              <a:gd name="connsiteY12" fmla="*/ 3811 h 43219"/>
              <a:gd name="connsiteX13" fmla="*/ 29856 w 41962"/>
              <a:gd name="connsiteY13" fmla="*/ 2199 h 43219"/>
              <a:gd name="connsiteX14" fmla="*/ 22177 w 41962"/>
              <a:gd name="connsiteY14" fmla="*/ 4579 h 43219"/>
              <a:gd name="connsiteX15" fmla="*/ 22536 w 41962"/>
              <a:gd name="connsiteY15" fmla="*/ 3189 h 43219"/>
              <a:gd name="connsiteX16" fmla="*/ 14036 w 41962"/>
              <a:gd name="connsiteY16" fmla="*/ 5051 h 43219"/>
              <a:gd name="connsiteX17" fmla="*/ 15336 w 41962"/>
              <a:gd name="connsiteY17" fmla="*/ 6399 h 43219"/>
              <a:gd name="connsiteX18" fmla="*/ 4163 w 41962"/>
              <a:gd name="connsiteY18" fmla="*/ 15648 h 43219"/>
              <a:gd name="connsiteX19" fmla="*/ 3936 w 41962"/>
              <a:gd name="connsiteY19" fmla="*/ 14229 h 43219"/>
              <a:gd name="connsiteX0" fmla="*/ 3936 w 41962"/>
              <a:gd name="connsiteY0" fmla="*/ 14229 h 43219"/>
              <a:gd name="connsiteX1" fmla="*/ 5659 w 41962"/>
              <a:gd name="connsiteY1" fmla="*/ 6766 h 43219"/>
              <a:gd name="connsiteX2" fmla="*/ 14041 w 41962"/>
              <a:gd name="connsiteY2" fmla="*/ 5061 h 43219"/>
              <a:gd name="connsiteX3" fmla="*/ 22492 w 41962"/>
              <a:gd name="connsiteY3" fmla="*/ 3291 h 43219"/>
              <a:gd name="connsiteX4" fmla="*/ 25785 w 41962"/>
              <a:gd name="connsiteY4" fmla="*/ 59 h 43219"/>
              <a:gd name="connsiteX5" fmla="*/ 29869 w 41962"/>
              <a:gd name="connsiteY5" fmla="*/ 2340 h 43219"/>
              <a:gd name="connsiteX6" fmla="*/ 35499 w 41962"/>
              <a:gd name="connsiteY6" fmla="*/ 549 h 43219"/>
              <a:gd name="connsiteX7" fmla="*/ 38354 w 41962"/>
              <a:gd name="connsiteY7" fmla="*/ 5435 h 43219"/>
              <a:gd name="connsiteX8" fmla="*/ 40510 w 41962"/>
              <a:gd name="connsiteY8" fmla="*/ 8200 h 43219"/>
              <a:gd name="connsiteX9" fmla="*/ 41854 w 41962"/>
              <a:gd name="connsiteY9" fmla="*/ 15319 h 43219"/>
              <a:gd name="connsiteX10" fmla="*/ 40331 w 41962"/>
              <a:gd name="connsiteY10" fmla="*/ 41398 h 43219"/>
              <a:gd name="connsiteX11" fmla="*/ 28591 w 41962"/>
              <a:gd name="connsiteY11" fmla="*/ 36674 h 43219"/>
              <a:gd name="connsiteX12" fmla="*/ 23703 w 41962"/>
              <a:gd name="connsiteY12" fmla="*/ 42965 h 43219"/>
              <a:gd name="connsiteX13" fmla="*/ 16516 w 41962"/>
              <a:gd name="connsiteY13" fmla="*/ 39125 h 43219"/>
              <a:gd name="connsiteX14" fmla="*/ 5840 w 41962"/>
              <a:gd name="connsiteY14" fmla="*/ 35331 h 43219"/>
              <a:gd name="connsiteX15" fmla="*/ 1146 w 41962"/>
              <a:gd name="connsiteY15" fmla="*/ 31109 h 43219"/>
              <a:gd name="connsiteX16" fmla="*/ 2149 w 41962"/>
              <a:gd name="connsiteY16" fmla="*/ 25410 h 43219"/>
              <a:gd name="connsiteX17" fmla="*/ 31 w 41962"/>
              <a:gd name="connsiteY17" fmla="*/ 19563 h 43219"/>
              <a:gd name="connsiteX18" fmla="*/ 3899 w 41962"/>
              <a:gd name="connsiteY18" fmla="*/ 14366 h 43219"/>
              <a:gd name="connsiteX19" fmla="*/ 3936 w 41962"/>
              <a:gd name="connsiteY19" fmla="*/ 14229 h 43219"/>
              <a:gd name="connsiteX0" fmla="*/ 4729 w 41962"/>
              <a:gd name="connsiteY0" fmla="*/ 26036 h 43219"/>
              <a:gd name="connsiteX1" fmla="*/ 2196 w 41962"/>
              <a:gd name="connsiteY1" fmla="*/ 25239 h 43219"/>
              <a:gd name="connsiteX2" fmla="*/ 6964 w 41962"/>
              <a:gd name="connsiteY2" fmla="*/ 34758 h 43219"/>
              <a:gd name="connsiteX3" fmla="*/ 5856 w 41962"/>
              <a:gd name="connsiteY3" fmla="*/ 35139 h 43219"/>
              <a:gd name="connsiteX4" fmla="*/ 16514 w 41962"/>
              <a:gd name="connsiteY4" fmla="*/ 38949 h 43219"/>
              <a:gd name="connsiteX5" fmla="*/ 15846 w 41962"/>
              <a:gd name="connsiteY5" fmla="*/ 37209 h 43219"/>
              <a:gd name="connsiteX6" fmla="*/ 28863 w 41962"/>
              <a:gd name="connsiteY6" fmla="*/ 34610 h 43219"/>
              <a:gd name="connsiteX7" fmla="*/ 28596 w 41962"/>
              <a:gd name="connsiteY7" fmla="*/ 36519 h 43219"/>
              <a:gd name="connsiteX8" fmla="*/ 39384 w 41962"/>
              <a:gd name="connsiteY8" fmla="*/ 14224 h 43219"/>
              <a:gd name="connsiteX9" fmla="*/ 40386 w 41962"/>
              <a:gd name="connsiteY9" fmla="*/ 17889 h 43219"/>
              <a:gd name="connsiteX10" fmla="*/ 38360 w 41962"/>
              <a:gd name="connsiteY10" fmla="*/ 5285 h 43219"/>
              <a:gd name="connsiteX11" fmla="*/ 38436 w 41962"/>
              <a:gd name="connsiteY11" fmla="*/ 6549 h 43219"/>
              <a:gd name="connsiteX12" fmla="*/ 29114 w 41962"/>
              <a:gd name="connsiteY12" fmla="*/ 3811 h 43219"/>
              <a:gd name="connsiteX13" fmla="*/ 29856 w 41962"/>
              <a:gd name="connsiteY13" fmla="*/ 2199 h 43219"/>
              <a:gd name="connsiteX14" fmla="*/ 22177 w 41962"/>
              <a:gd name="connsiteY14" fmla="*/ 4579 h 43219"/>
              <a:gd name="connsiteX15" fmla="*/ 22536 w 41962"/>
              <a:gd name="connsiteY15" fmla="*/ 3189 h 43219"/>
              <a:gd name="connsiteX16" fmla="*/ 14036 w 41962"/>
              <a:gd name="connsiteY16" fmla="*/ 5051 h 43219"/>
              <a:gd name="connsiteX17" fmla="*/ 15336 w 41962"/>
              <a:gd name="connsiteY17" fmla="*/ 6399 h 43219"/>
              <a:gd name="connsiteX18" fmla="*/ 4163 w 41962"/>
              <a:gd name="connsiteY18" fmla="*/ 15648 h 43219"/>
              <a:gd name="connsiteX19" fmla="*/ 3936 w 41962"/>
              <a:gd name="connsiteY19" fmla="*/ 14229 h 43219"/>
              <a:gd name="connsiteX0" fmla="*/ 3936 w 41962"/>
              <a:gd name="connsiteY0" fmla="*/ 14229 h 43219"/>
              <a:gd name="connsiteX1" fmla="*/ 5659 w 41962"/>
              <a:gd name="connsiteY1" fmla="*/ 6766 h 43219"/>
              <a:gd name="connsiteX2" fmla="*/ 14041 w 41962"/>
              <a:gd name="connsiteY2" fmla="*/ 5061 h 43219"/>
              <a:gd name="connsiteX3" fmla="*/ 22492 w 41962"/>
              <a:gd name="connsiteY3" fmla="*/ 3291 h 43219"/>
              <a:gd name="connsiteX4" fmla="*/ 25785 w 41962"/>
              <a:gd name="connsiteY4" fmla="*/ 59 h 43219"/>
              <a:gd name="connsiteX5" fmla="*/ 29869 w 41962"/>
              <a:gd name="connsiteY5" fmla="*/ 2340 h 43219"/>
              <a:gd name="connsiteX6" fmla="*/ 35499 w 41962"/>
              <a:gd name="connsiteY6" fmla="*/ 549 h 43219"/>
              <a:gd name="connsiteX7" fmla="*/ 38354 w 41962"/>
              <a:gd name="connsiteY7" fmla="*/ 5435 h 43219"/>
              <a:gd name="connsiteX8" fmla="*/ 40510 w 41962"/>
              <a:gd name="connsiteY8" fmla="*/ 8200 h 43219"/>
              <a:gd name="connsiteX9" fmla="*/ 41854 w 41962"/>
              <a:gd name="connsiteY9" fmla="*/ 15319 h 43219"/>
              <a:gd name="connsiteX10" fmla="*/ 40331 w 41962"/>
              <a:gd name="connsiteY10" fmla="*/ 41398 h 43219"/>
              <a:gd name="connsiteX11" fmla="*/ 28591 w 41962"/>
              <a:gd name="connsiteY11" fmla="*/ 36674 h 43219"/>
              <a:gd name="connsiteX12" fmla="*/ 23703 w 41962"/>
              <a:gd name="connsiteY12" fmla="*/ 42965 h 43219"/>
              <a:gd name="connsiteX13" fmla="*/ 16516 w 41962"/>
              <a:gd name="connsiteY13" fmla="*/ 39125 h 43219"/>
              <a:gd name="connsiteX14" fmla="*/ 5840 w 41962"/>
              <a:gd name="connsiteY14" fmla="*/ 35331 h 43219"/>
              <a:gd name="connsiteX15" fmla="*/ 1146 w 41962"/>
              <a:gd name="connsiteY15" fmla="*/ 31109 h 43219"/>
              <a:gd name="connsiteX16" fmla="*/ 2149 w 41962"/>
              <a:gd name="connsiteY16" fmla="*/ 25410 h 43219"/>
              <a:gd name="connsiteX17" fmla="*/ 31 w 41962"/>
              <a:gd name="connsiteY17" fmla="*/ 19563 h 43219"/>
              <a:gd name="connsiteX18" fmla="*/ 3899 w 41962"/>
              <a:gd name="connsiteY18" fmla="*/ 14366 h 43219"/>
              <a:gd name="connsiteX19" fmla="*/ 3936 w 41962"/>
              <a:gd name="connsiteY19" fmla="*/ 14229 h 43219"/>
              <a:gd name="connsiteX0" fmla="*/ 4729 w 41962"/>
              <a:gd name="connsiteY0" fmla="*/ 26036 h 43219"/>
              <a:gd name="connsiteX1" fmla="*/ 2196 w 41962"/>
              <a:gd name="connsiteY1" fmla="*/ 25239 h 43219"/>
              <a:gd name="connsiteX2" fmla="*/ 6964 w 41962"/>
              <a:gd name="connsiteY2" fmla="*/ 34758 h 43219"/>
              <a:gd name="connsiteX3" fmla="*/ 5856 w 41962"/>
              <a:gd name="connsiteY3" fmla="*/ 35139 h 43219"/>
              <a:gd name="connsiteX4" fmla="*/ 16514 w 41962"/>
              <a:gd name="connsiteY4" fmla="*/ 38949 h 43219"/>
              <a:gd name="connsiteX5" fmla="*/ 15846 w 41962"/>
              <a:gd name="connsiteY5" fmla="*/ 37209 h 43219"/>
              <a:gd name="connsiteX6" fmla="*/ 39384 w 41962"/>
              <a:gd name="connsiteY6" fmla="*/ 14224 h 43219"/>
              <a:gd name="connsiteX7" fmla="*/ 40386 w 41962"/>
              <a:gd name="connsiteY7" fmla="*/ 17889 h 43219"/>
              <a:gd name="connsiteX8" fmla="*/ 38360 w 41962"/>
              <a:gd name="connsiteY8" fmla="*/ 5285 h 43219"/>
              <a:gd name="connsiteX9" fmla="*/ 38436 w 41962"/>
              <a:gd name="connsiteY9" fmla="*/ 6549 h 43219"/>
              <a:gd name="connsiteX10" fmla="*/ 29114 w 41962"/>
              <a:gd name="connsiteY10" fmla="*/ 3811 h 43219"/>
              <a:gd name="connsiteX11" fmla="*/ 29856 w 41962"/>
              <a:gd name="connsiteY11" fmla="*/ 2199 h 43219"/>
              <a:gd name="connsiteX12" fmla="*/ 22177 w 41962"/>
              <a:gd name="connsiteY12" fmla="*/ 4579 h 43219"/>
              <a:gd name="connsiteX13" fmla="*/ 22536 w 41962"/>
              <a:gd name="connsiteY13" fmla="*/ 3189 h 43219"/>
              <a:gd name="connsiteX14" fmla="*/ 14036 w 41962"/>
              <a:gd name="connsiteY14" fmla="*/ 5051 h 43219"/>
              <a:gd name="connsiteX15" fmla="*/ 15336 w 41962"/>
              <a:gd name="connsiteY15" fmla="*/ 6399 h 43219"/>
              <a:gd name="connsiteX16" fmla="*/ 4163 w 41962"/>
              <a:gd name="connsiteY16" fmla="*/ 15648 h 43219"/>
              <a:gd name="connsiteX17" fmla="*/ 3936 w 41962"/>
              <a:gd name="connsiteY17" fmla="*/ 14229 h 43219"/>
              <a:gd name="connsiteX0" fmla="*/ 3936 w 42157"/>
              <a:gd name="connsiteY0" fmla="*/ 14229 h 44072"/>
              <a:gd name="connsiteX1" fmla="*/ 5659 w 42157"/>
              <a:gd name="connsiteY1" fmla="*/ 6766 h 44072"/>
              <a:gd name="connsiteX2" fmla="*/ 14041 w 42157"/>
              <a:gd name="connsiteY2" fmla="*/ 5061 h 44072"/>
              <a:gd name="connsiteX3" fmla="*/ 22492 w 42157"/>
              <a:gd name="connsiteY3" fmla="*/ 3291 h 44072"/>
              <a:gd name="connsiteX4" fmla="*/ 25785 w 42157"/>
              <a:gd name="connsiteY4" fmla="*/ 59 h 44072"/>
              <a:gd name="connsiteX5" fmla="*/ 29869 w 42157"/>
              <a:gd name="connsiteY5" fmla="*/ 2340 h 44072"/>
              <a:gd name="connsiteX6" fmla="*/ 35499 w 42157"/>
              <a:gd name="connsiteY6" fmla="*/ 549 h 44072"/>
              <a:gd name="connsiteX7" fmla="*/ 38354 w 42157"/>
              <a:gd name="connsiteY7" fmla="*/ 5435 h 44072"/>
              <a:gd name="connsiteX8" fmla="*/ 40510 w 42157"/>
              <a:gd name="connsiteY8" fmla="*/ 8200 h 44072"/>
              <a:gd name="connsiteX9" fmla="*/ 41854 w 42157"/>
              <a:gd name="connsiteY9" fmla="*/ 15319 h 44072"/>
              <a:gd name="connsiteX10" fmla="*/ 40331 w 42157"/>
              <a:gd name="connsiteY10" fmla="*/ 41398 h 44072"/>
              <a:gd name="connsiteX11" fmla="*/ 23703 w 42157"/>
              <a:gd name="connsiteY11" fmla="*/ 42965 h 44072"/>
              <a:gd name="connsiteX12" fmla="*/ 16516 w 42157"/>
              <a:gd name="connsiteY12" fmla="*/ 39125 h 44072"/>
              <a:gd name="connsiteX13" fmla="*/ 5840 w 42157"/>
              <a:gd name="connsiteY13" fmla="*/ 35331 h 44072"/>
              <a:gd name="connsiteX14" fmla="*/ 1146 w 42157"/>
              <a:gd name="connsiteY14" fmla="*/ 31109 h 44072"/>
              <a:gd name="connsiteX15" fmla="*/ 2149 w 42157"/>
              <a:gd name="connsiteY15" fmla="*/ 25410 h 44072"/>
              <a:gd name="connsiteX16" fmla="*/ 31 w 42157"/>
              <a:gd name="connsiteY16" fmla="*/ 19563 h 44072"/>
              <a:gd name="connsiteX17" fmla="*/ 3899 w 42157"/>
              <a:gd name="connsiteY17" fmla="*/ 14366 h 44072"/>
              <a:gd name="connsiteX18" fmla="*/ 3936 w 42157"/>
              <a:gd name="connsiteY18" fmla="*/ 14229 h 44072"/>
              <a:gd name="connsiteX0" fmla="*/ 4729 w 42157"/>
              <a:gd name="connsiteY0" fmla="*/ 26036 h 44072"/>
              <a:gd name="connsiteX1" fmla="*/ 2196 w 42157"/>
              <a:gd name="connsiteY1" fmla="*/ 25239 h 44072"/>
              <a:gd name="connsiteX2" fmla="*/ 6964 w 42157"/>
              <a:gd name="connsiteY2" fmla="*/ 34758 h 44072"/>
              <a:gd name="connsiteX3" fmla="*/ 5856 w 42157"/>
              <a:gd name="connsiteY3" fmla="*/ 35139 h 44072"/>
              <a:gd name="connsiteX4" fmla="*/ 16514 w 42157"/>
              <a:gd name="connsiteY4" fmla="*/ 38949 h 44072"/>
              <a:gd name="connsiteX5" fmla="*/ 15846 w 42157"/>
              <a:gd name="connsiteY5" fmla="*/ 37209 h 44072"/>
              <a:gd name="connsiteX6" fmla="*/ 39384 w 42157"/>
              <a:gd name="connsiteY6" fmla="*/ 14224 h 44072"/>
              <a:gd name="connsiteX7" fmla="*/ 40386 w 42157"/>
              <a:gd name="connsiteY7" fmla="*/ 17889 h 44072"/>
              <a:gd name="connsiteX8" fmla="*/ 38360 w 42157"/>
              <a:gd name="connsiteY8" fmla="*/ 5285 h 44072"/>
              <a:gd name="connsiteX9" fmla="*/ 38436 w 42157"/>
              <a:gd name="connsiteY9" fmla="*/ 6549 h 44072"/>
              <a:gd name="connsiteX10" fmla="*/ 29114 w 42157"/>
              <a:gd name="connsiteY10" fmla="*/ 3811 h 44072"/>
              <a:gd name="connsiteX11" fmla="*/ 29856 w 42157"/>
              <a:gd name="connsiteY11" fmla="*/ 2199 h 44072"/>
              <a:gd name="connsiteX12" fmla="*/ 22177 w 42157"/>
              <a:gd name="connsiteY12" fmla="*/ 4579 h 44072"/>
              <a:gd name="connsiteX13" fmla="*/ 22536 w 42157"/>
              <a:gd name="connsiteY13" fmla="*/ 3189 h 44072"/>
              <a:gd name="connsiteX14" fmla="*/ 14036 w 42157"/>
              <a:gd name="connsiteY14" fmla="*/ 5051 h 44072"/>
              <a:gd name="connsiteX15" fmla="*/ 15336 w 42157"/>
              <a:gd name="connsiteY15" fmla="*/ 6399 h 44072"/>
              <a:gd name="connsiteX16" fmla="*/ 4163 w 42157"/>
              <a:gd name="connsiteY16" fmla="*/ 15648 h 44072"/>
              <a:gd name="connsiteX17" fmla="*/ 3936 w 42157"/>
              <a:gd name="connsiteY17" fmla="*/ 14229 h 44072"/>
              <a:gd name="connsiteX0" fmla="*/ 3936 w 42157"/>
              <a:gd name="connsiteY0" fmla="*/ 14229 h 44072"/>
              <a:gd name="connsiteX1" fmla="*/ 5659 w 42157"/>
              <a:gd name="connsiteY1" fmla="*/ 6766 h 44072"/>
              <a:gd name="connsiteX2" fmla="*/ 14041 w 42157"/>
              <a:gd name="connsiteY2" fmla="*/ 5061 h 44072"/>
              <a:gd name="connsiteX3" fmla="*/ 22492 w 42157"/>
              <a:gd name="connsiteY3" fmla="*/ 3291 h 44072"/>
              <a:gd name="connsiteX4" fmla="*/ 25785 w 42157"/>
              <a:gd name="connsiteY4" fmla="*/ 59 h 44072"/>
              <a:gd name="connsiteX5" fmla="*/ 29869 w 42157"/>
              <a:gd name="connsiteY5" fmla="*/ 2340 h 44072"/>
              <a:gd name="connsiteX6" fmla="*/ 35499 w 42157"/>
              <a:gd name="connsiteY6" fmla="*/ 549 h 44072"/>
              <a:gd name="connsiteX7" fmla="*/ 38354 w 42157"/>
              <a:gd name="connsiteY7" fmla="*/ 5435 h 44072"/>
              <a:gd name="connsiteX8" fmla="*/ 40510 w 42157"/>
              <a:gd name="connsiteY8" fmla="*/ 8200 h 44072"/>
              <a:gd name="connsiteX9" fmla="*/ 41854 w 42157"/>
              <a:gd name="connsiteY9" fmla="*/ 15319 h 44072"/>
              <a:gd name="connsiteX10" fmla="*/ 40331 w 42157"/>
              <a:gd name="connsiteY10" fmla="*/ 41398 h 44072"/>
              <a:gd name="connsiteX11" fmla="*/ 23703 w 42157"/>
              <a:gd name="connsiteY11" fmla="*/ 42965 h 44072"/>
              <a:gd name="connsiteX12" fmla="*/ 16516 w 42157"/>
              <a:gd name="connsiteY12" fmla="*/ 39125 h 44072"/>
              <a:gd name="connsiteX13" fmla="*/ 5840 w 42157"/>
              <a:gd name="connsiteY13" fmla="*/ 35331 h 44072"/>
              <a:gd name="connsiteX14" fmla="*/ 1146 w 42157"/>
              <a:gd name="connsiteY14" fmla="*/ 31109 h 44072"/>
              <a:gd name="connsiteX15" fmla="*/ 2149 w 42157"/>
              <a:gd name="connsiteY15" fmla="*/ 25410 h 44072"/>
              <a:gd name="connsiteX16" fmla="*/ 31 w 42157"/>
              <a:gd name="connsiteY16" fmla="*/ 19563 h 44072"/>
              <a:gd name="connsiteX17" fmla="*/ 3899 w 42157"/>
              <a:gd name="connsiteY17" fmla="*/ 14366 h 44072"/>
              <a:gd name="connsiteX18" fmla="*/ 3936 w 42157"/>
              <a:gd name="connsiteY18" fmla="*/ 14229 h 44072"/>
              <a:gd name="connsiteX0" fmla="*/ 4729 w 42157"/>
              <a:gd name="connsiteY0" fmla="*/ 26036 h 44072"/>
              <a:gd name="connsiteX1" fmla="*/ 2196 w 42157"/>
              <a:gd name="connsiteY1" fmla="*/ 25239 h 44072"/>
              <a:gd name="connsiteX2" fmla="*/ 16514 w 42157"/>
              <a:gd name="connsiteY2" fmla="*/ 38949 h 44072"/>
              <a:gd name="connsiteX3" fmla="*/ 15846 w 42157"/>
              <a:gd name="connsiteY3" fmla="*/ 37209 h 44072"/>
              <a:gd name="connsiteX4" fmla="*/ 39384 w 42157"/>
              <a:gd name="connsiteY4" fmla="*/ 14224 h 44072"/>
              <a:gd name="connsiteX5" fmla="*/ 40386 w 42157"/>
              <a:gd name="connsiteY5" fmla="*/ 17889 h 44072"/>
              <a:gd name="connsiteX6" fmla="*/ 38360 w 42157"/>
              <a:gd name="connsiteY6" fmla="*/ 5285 h 44072"/>
              <a:gd name="connsiteX7" fmla="*/ 38436 w 42157"/>
              <a:gd name="connsiteY7" fmla="*/ 6549 h 44072"/>
              <a:gd name="connsiteX8" fmla="*/ 29114 w 42157"/>
              <a:gd name="connsiteY8" fmla="*/ 3811 h 44072"/>
              <a:gd name="connsiteX9" fmla="*/ 29856 w 42157"/>
              <a:gd name="connsiteY9" fmla="*/ 2199 h 44072"/>
              <a:gd name="connsiteX10" fmla="*/ 22177 w 42157"/>
              <a:gd name="connsiteY10" fmla="*/ 4579 h 44072"/>
              <a:gd name="connsiteX11" fmla="*/ 22536 w 42157"/>
              <a:gd name="connsiteY11" fmla="*/ 3189 h 44072"/>
              <a:gd name="connsiteX12" fmla="*/ 14036 w 42157"/>
              <a:gd name="connsiteY12" fmla="*/ 5051 h 44072"/>
              <a:gd name="connsiteX13" fmla="*/ 15336 w 42157"/>
              <a:gd name="connsiteY13" fmla="*/ 6399 h 44072"/>
              <a:gd name="connsiteX14" fmla="*/ 4163 w 42157"/>
              <a:gd name="connsiteY14" fmla="*/ 15648 h 44072"/>
              <a:gd name="connsiteX15" fmla="*/ 3936 w 42157"/>
              <a:gd name="connsiteY15" fmla="*/ 14229 h 44072"/>
              <a:gd name="connsiteX0" fmla="*/ 3936 w 42157"/>
              <a:gd name="connsiteY0" fmla="*/ 14229 h 44072"/>
              <a:gd name="connsiteX1" fmla="*/ 5659 w 42157"/>
              <a:gd name="connsiteY1" fmla="*/ 6766 h 44072"/>
              <a:gd name="connsiteX2" fmla="*/ 14041 w 42157"/>
              <a:gd name="connsiteY2" fmla="*/ 5061 h 44072"/>
              <a:gd name="connsiteX3" fmla="*/ 22492 w 42157"/>
              <a:gd name="connsiteY3" fmla="*/ 3291 h 44072"/>
              <a:gd name="connsiteX4" fmla="*/ 25785 w 42157"/>
              <a:gd name="connsiteY4" fmla="*/ 59 h 44072"/>
              <a:gd name="connsiteX5" fmla="*/ 29869 w 42157"/>
              <a:gd name="connsiteY5" fmla="*/ 2340 h 44072"/>
              <a:gd name="connsiteX6" fmla="*/ 35499 w 42157"/>
              <a:gd name="connsiteY6" fmla="*/ 549 h 44072"/>
              <a:gd name="connsiteX7" fmla="*/ 38354 w 42157"/>
              <a:gd name="connsiteY7" fmla="*/ 5435 h 44072"/>
              <a:gd name="connsiteX8" fmla="*/ 40510 w 42157"/>
              <a:gd name="connsiteY8" fmla="*/ 8200 h 44072"/>
              <a:gd name="connsiteX9" fmla="*/ 41854 w 42157"/>
              <a:gd name="connsiteY9" fmla="*/ 15319 h 44072"/>
              <a:gd name="connsiteX10" fmla="*/ 40331 w 42157"/>
              <a:gd name="connsiteY10" fmla="*/ 41398 h 44072"/>
              <a:gd name="connsiteX11" fmla="*/ 23703 w 42157"/>
              <a:gd name="connsiteY11" fmla="*/ 42965 h 44072"/>
              <a:gd name="connsiteX12" fmla="*/ 16516 w 42157"/>
              <a:gd name="connsiteY12" fmla="*/ 39125 h 44072"/>
              <a:gd name="connsiteX13" fmla="*/ 1146 w 42157"/>
              <a:gd name="connsiteY13" fmla="*/ 31109 h 44072"/>
              <a:gd name="connsiteX14" fmla="*/ 2149 w 42157"/>
              <a:gd name="connsiteY14" fmla="*/ 25410 h 44072"/>
              <a:gd name="connsiteX15" fmla="*/ 31 w 42157"/>
              <a:gd name="connsiteY15" fmla="*/ 19563 h 44072"/>
              <a:gd name="connsiteX16" fmla="*/ 3899 w 42157"/>
              <a:gd name="connsiteY16" fmla="*/ 14366 h 44072"/>
              <a:gd name="connsiteX17" fmla="*/ 3936 w 42157"/>
              <a:gd name="connsiteY17" fmla="*/ 14229 h 44072"/>
              <a:gd name="connsiteX0" fmla="*/ 4729 w 42157"/>
              <a:gd name="connsiteY0" fmla="*/ 26036 h 44072"/>
              <a:gd name="connsiteX1" fmla="*/ 2196 w 42157"/>
              <a:gd name="connsiteY1" fmla="*/ 25239 h 44072"/>
              <a:gd name="connsiteX2" fmla="*/ 16514 w 42157"/>
              <a:gd name="connsiteY2" fmla="*/ 38949 h 44072"/>
              <a:gd name="connsiteX3" fmla="*/ 15846 w 42157"/>
              <a:gd name="connsiteY3" fmla="*/ 37209 h 44072"/>
              <a:gd name="connsiteX4" fmla="*/ 39384 w 42157"/>
              <a:gd name="connsiteY4" fmla="*/ 14224 h 44072"/>
              <a:gd name="connsiteX5" fmla="*/ 40386 w 42157"/>
              <a:gd name="connsiteY5" fmla="*/ 17889 h 44072"/>
              <a:gd name="connsiteX6" fmla="*/ 38360 w 42157"/>
              <a:gd name="connsiteY6" fmla="*/ 5285 h 44072"/>
              <a:gd name="connsiteX7" fmla="*/ 38436 w 42157"/>
              <a:gd name="connsiteY7" fmla="*/ 6549 h 44072"/>
              <a:gd name="connsiteX8" fmla="*/ 29114 w 42157"/>
              <a:gd name="connsiteY8" fmla="*/ 3811 h 44072"/>
              <a:gd name="connsiteX9" fmla="*/ 29856 w 42157"/>
              <a:gd name="connsiteY9" fmla="*/ 2199 h 44072"/>
              <a:gd name="connsiteX10" fmla="*/ 22177 w 42157"/>
              <a:gd name="connsiteY10" fmla="*/ 4579 h 44072"/>
              <a:gd name="connsiteX11" fmla="*/ 22536 w 42157"/>
              <a:gd name="connsiteY11" fmla="*/ 3189 h 44072"/>
              <a:gd name="connsiteX12" fmla="*/ 14036 w 42157"/>
              <a:gd name="connsiteY12" fmla="*/ 5051 h 44072"/>
              <a:gd name="connsiteX13" fmla="*/ 15336 w 42157"/>
              <a:gd name="connsiteY13" fmla="*/ 6399 h 44072"/>
              <a:gd name="connsiteX14" fmla="*/ 4163 w 42157"/>
              <a:gd name="connsiteY14" fmla="*/ 15648 h 44072"/>
              <a:gd name="connsiteX15" fmla="*/ 3936 w 42157"/>
              <a:gd name="connsiteY15" fmla="*/ 14229 h 44072"/>
              <a:gd name="connsiteX0" fmla="*/ 3975 w 42196"/>
              <a:gd name="connsiteY0" fmla="*/ 14229 h 44072"/>
              <a:gd name="connsiteX1" fmla="*/ 5698 w 42196"/>
              <a:gd name="connsiteY1" fmla="*/ 6766 h 44072"/>
              <a:gd name="connsiteX2" fmla="*/ 14080 w 42196"/>
              <a:gd name="connsiteY2" fmla="*/ 5061 h 44072"/>
              <a:gd name="connsiteX3" fmla="*/ 22531 w 42196"/>
              <a:gd name="connsiteY3" fmla="*/ 3291 h 44072"/>
              <a:gd name="connsiteX4" fmla="*/ 25824 w 42196"/>
              <a:gd name="connsiteY4" fmla="*/ 59 h 44072"/>
              <a:gd name="connsiteX5" fmla="*/ 29908 w 42196"/>
              <a:gd name="connsiteY5" fmla="*/ 2340 h 44072"/>
              <a:gd name="connsiteX6" fmla="*/ 35538 w 42196"/>
              <a:gd name="connsiteY6" fmla="*/ 549 h 44072"/>
              <a:gd name="connsiteX7" fmla="*/ 38393 w 42196"/>
              <a:gd name="connsiteY7" fmla="*/ 5435 h 44072"/>
              <a:gd name="connsiteX8" fmla="*/ 40549 w 42196"/>
              <a:gd name="connsiteY8" fmla="*/ 8200 h 44072"/>
              <a:gd name="connsiteX9" fmla="*/ 41893 w 42196"/>
              <a:gd name="connsiteY9" fmla="*/ 15319 h 44072"/>
              <a:gd name="connsiteX10" fmla="*/ 40370 w 42196"/>
              <a:gd name="connsiteY10" fmla="*/ 41398 h 44072"/>
              <a:gd name="connsiteX11" fmla="*/ 23742 w 42196"/>
              <a:gd name="connsiteY11" fmla="*/ 42965 h 44072"/>
              <a:gd name="connsiteX12" fmla="*/ 16555 w 42196"/>
              <a:gd name="connsiteY12" fmla="*/ 39125 h 44072"/>
              <a:gd name="connsiteX13" fmla="*/ 997 w 42196"/>
              <a:gd name="connsiteY13" fmla="*/ 41490 h 44072"/>
              <a:gd name="connsiteX14" fmla="*/ 2188 w 42196"/>
              <a:gd name="connsiteY14" fmla="*/ 25410 h 44072"/>
              <a:gd name="connsiteX15" fmla="*/ 70 w 42196"/>
              <a:gd name="connsiteY15" fmla="*/ 19563 h 44072"/>
              <a:gd name="connsiteX16" fmla="*/ 3938 w 42196"/>
              <a:gd name="connsiteY16" fmla="*/ 14366 h 44072"/>
              <a:gd name="connsiteX17" fmla="*/ 3975 w 42196"/>
              <a:gd name="connsiteY17" fmla="*/ 14229 h 44072"/>
              <a:gd name="connsiteX0" fmla="*/ 4768 w 42196"/>
              <a:gd name="connsiteY0" fmla="*/ 26036 h 44072"/>
              <a:gd name="connsiteX1" fmla="*/ 2235 w 42196"/>
              <a:gd name="connsiteY1" fmla="*/ 25239 h 44072"/>
              <a:gd name="connsiteX2" fmla="*/ 16553 w 42196"/>
              <a:gd name="connsiteY2" fmla="*/ 38949 h 44072"/>
              <a:gd name="connsiteX3" fmla="*/ 15885 w 42196"/>
              <a:gd name="connsiteY3" fmla="*/ 37209 h 44072"/>
              <a:gd name="connsiteX4" fmla="*/ 39423 w 42196"/>
              <a:gd name="connsiteY4" fmla="*/ 14224 h 44072"/>
              <a:gd name="connsiteX5" fmla="*/ 40425 w 42196"/>
              <a:gd name="connsiteY5" fmla="*/ 17889 h 44072"/>
              <a:gd name="connsiteX6" fmla="*/ 38399 w 42196"/>
              <a:gd name="connsiteY6" fmla="*/ 5285 h 44072"/>
              <a:gd name="connsiteX7" fmla="*/ 38475 w 42196"/>
              <a:gd name="connsiteY7" fmla="*/ 6549 h 44072"/>
              <a:gd name="connsiteX8" fmla="*/ 29153 w 42196"/>
              <a:gd name="connsiteY8" fmla="*/ 3811 h 44072"/>
              <a:gd name="connsiteX9" fmla="*/ 29895 w 42196"/>
              <a:gd name="connsiteY9" fmla="*/ 2199 h 44072"/>
              <a:gd name="connsiteX10" fmla="*/ 22216 w 42196"/>
              <a:gd name="connsiteY10" fmla="*/ 4579 h 44072"/>
              <a:gd name="connsiteX11" fmla="*/ 22575 w 42196"/>
              <a:gd name="connsiteY11" fmla="*/ 3189 h 44072"/>
              <a:gd name="connsiteX12" fmla="*/ 14075 w 42196"/>
              <a:gd name="connsiteY12" fmla="*/ 5051 h 44072"/>
              <a:gd name="connsiteX13" fmla="*/ 15375 w 42196"/>
              <a:gd name="connsiteY13" fmla="*/ 6399 h 44072"/>
              <a:gd name="connsiteX14" fmla="*/ 4202 w 42196"/>
              <a:gd name="connsiteY14" fmla="*/ 15648 h 44072"/>
              <a:gd name="connsiteX15" fmla="*/ 3975 w 42196"/>
              <a:gd name="connsiteY15" fmla="*/ 14229 h 44072"/>
              <a:gd name="connsiteX0" fmla="*/ 3975 w 42196"/>
              <a:gd name="connsiteY0" fmla="*/ 14229 h 44072"/>
              <a:gd name="connsiteX1" fmla="*/ 5698 w 42196"/>
              <a:gd name="connsiteY1" fmla="*/ 6766 h 44072"/>
              <a:gd name="connsiteX2" fmla="*/ 14080 w 42196"/>
              <a:gd name="connsiteY2" fmla="*/ 5061 h 44072"/>
              <a:gd name="connsiteX3" fmla="*/ 22531 w 42196"/>
              <a:gd name="connsiteY3" fmla="*/ 3291 h 44072"/>
              <a:gd name="connsiteX4" fmla="*/ 25824 w 42196"/>
              <a:gd name="connsiteY4" fmla="*/ 59 h 44072"/>
              <a:gd name="connsiteX5" fmla="*/ 29908 w 42196"/>
              <a:gd name="connsiteY5" fmla="*/ 2340 h 44072"/>
              <a:gd name="connsiteX6" fmla="*/ 35538 w 42196"/>
              <a:gd name="connsiteY6" fmla="*/ 549 h 44072"/>
              <a:gd name="connsiteX7" fmla="*/ 38393 w 42196"/>
              <a:gd name="connsiteY7" fmla="*/ 5435 h 44072"/>
              <a:gd name="connsiteX8" fmla="*/ 40549 w 42196"/>
              <a:gd name="connsiteY8" fmla="*/ 8200 h 44072"/>
              <a:gd name="connsiteX9" fmla="*/ 41893 w 42196"/>
              <a:gd name="connsiteY9" fmla="*/ 15319 h 44072"/>
              <a:gd name="connsiteX10" fmla="*/ 40370 w 42196"/>
              <a:gd name="connsiteY10" fmla="*/ 41398 h 44072"/>
              <a:gd name="connsiteX11" fmla="*/ 23742 w 42196"/>
              <a:gd name="connsiteY11" fmla="*/ 42965 h 44072"/>
              <a:gd name="connsiteX12" fmla="*/ 16555 w 42196"/>
              <a:gd name="connsiteY12" fmla="*/ 39125 h 44072"/>
              <a:gd name="connsiteX13" fmla="*/ 997 w 42196"/>
              <a:gd name="connsiteY13" fmla="*/ 41490 h 44072"/>
              <a:gd name="connsiteX14" fmla="*/ 2188 w 42196"/>
              <a:gd name="connsiteY14" fmla="*/ 25410 h 44072"/>
              <a:gd name="connsiteX15" fmla="*/ 70 w 42196"/>
              <a:gd name="connsiteY15" fmla="*/ 19563 h 44072"/>
              <a:gd name="connsiteX16" fmla="*/ 3938 w 42196"/>
              <a:gd name="connsiteY16" fmla="*/ 14366 h 44072"/>
              <a:gd name="connsiteX17" fmla="*/ 3975 w 42196"/>
              <a:gd name="connsiteY17" fmla="*/ 14229 h 44072"/>
              <a:gd name="connsiteX0" fmla="*/ 4768 w 42196"/>
              <a:gd name="connsiteY0" fmla="*/ 26036 h 44072"/>
              <a:gd name="connsiteX1" fmla="*/ 2235 w 42196"/>
              <a:gd name="connsiteY1" fmla="*/ 25239 h 44072"/>
              <a:gd name="connsiteX2" fmla="*/ 39423 w 42196"/>
              <a:gd name="connsiteY2" fmla="*/ 14224 h 44072"/>
              <a:gd name="connsiteX3" fmla="*/ 40425 w 42196"/>
              <a:gd name="connsiteY3" fmla="*/ 17889 h 44072"/>
              <a:gd name="connsiteX4" fmla="*/ 38399 w 42196"/>
              <a:gd name="connsiteY4" fmla="*/ 5285 h 44072"/>
              <a:gd name="connsiteX5" fmla="*/ 38475 w 42196"/>
              <a:gd name="connsiteY5" fmla="*/ 6549 h 44072"/>
              <a:gd name="connsiteX6" fmla="*/ 29153 w 42196"/>
              <a:gd name="connsiteY6" fmla="*/ 3811 h 44072"/>
              <a:gd name="connsiteX7" fmla="*/ 29895 w 42196"/>
              <a:gd name="connsiteY7" fmla="*/ 2199 h 44072"/>
              <a:gd name="connsiteX8" fmla="*/ 22216 w 42196"/>
              <a:gd name="connsiteY8" fmla="*/ 4579 h 44072"/>
              <a:gd name="connsiteX9" fmla="*/ 22575 w 42196"/>
              <a:gd name="connsiteY9" fmla="*/ 3189 h 44072"/>
              <a:gd name="connsiteX10" fmla="*/ 14075 w 42196"/>
              <a:gd name="connsiteY10" fmla="*/ 5051 h 44072"/>
              <a:gd name="connsiteX11" fmla="*/ 15375 w 42196"/>
              <a:gd name="connsiteY11" fmla="*/ 6399 h 44072"/>
              <a:gd name="connsiteX12" fmla="*/ 4202 w 42196"/>
              <a:gd name="connsiteY12" fmla="*/ 15648 h 44072"/>
              <a:gd name="connsiteX13" fmla="*/ 3975 w 42196"/>
              <a:gd name="connsiteY13" fmla="*/ 14229 h 44072"/>
              <a:gd name="connsiteX0" fmla="*/ 4505 w 42726"/>
              <a:gd name="connsiteY0" fmla="*/ 14229 h 43944"/>
              <a:gd name="connsiteX1" fmla="*/ 6228 w 42726"/>
              <a:gd name="connsiteY1" fmla="*/ 6766 h 43944"/>
              <a:gd name="connsiteX2" fmla="*/ 14610 w 42726"/>
              <a:gd name="connsiteY2" fmla="*/ 5061 h 43944"/>
              <a:gd name="connsiteX3" fmla="*/ 23061 w 42726"/>
              <a:gd name="connsiteY3" fmla="*/ 3291 h 43944"/>
              <a:gd name="connsiteX4" fmla="*/ 26354 w 42726"/>
              <a:gd name="connsiteY4" fmla="*/ 59 h 43944"/>
              <a:gd name="connsiteX5" fmla="*/ 30438 w 42726"/>
              <a:gd name="connsiteY5" fmla="*/ 2340 h 43944"/>
              <a:gd name="connsiteX6" fmla="*/ 36068 w 42726"/>
              <a:gd name="connsiteY6" fmla="*/ 549 h 43944"/>
              <a:gd name="connsiteX7" fmla="*/ 38923 w 42726"/>
              <a:gd name="connsiteY7" fmla="*/ 5435 h 43944"/>
              <a:gd name="connsiteX8" fmla="*/ 41079 w 42726"/>
              <a:gd name="connsiteY8" fmla="*/ 8200 h 43944"/>
              <a:gd name="connsiteX9" fmla="*/ 42423 w 42726"/>
              <a:gd name="connsiteY9" fmla="*/ 15319 h 43944"/>
              <a:gd name="connsiteX10" fmla="*/ 40900 w 42726"/>
              <a:gd name="connsiteY10" fmla="*/ 41398 h 43944"/>
              <a:gd name="connsiteX11" fmla="*/ 24272 w 42726"/>
              <a:gd name="connsiteY11" fmla="*/ 42965 h 43944"/>
              <a:gd name="connsiteX12" fmla="*/ 1527 w 42726"/>
              <a:gd name="connsiteY12" fmla="*/ 41490 h 43944"/>
              <a:gd name="connsiteX13" fmla="*/ 2718 w 42726"/>
              <a:gd name="connsiteY13" fmla="*/ 25410 h 43944"/>
              <a:gd name="connsiteX14" fmla="*/ 600 w 42726"/>
              <a:gd name="connsiteY14" fmla="*/ 19563 h 43944"/>
              <a:gd name="connsiteX15" fmla="*/ 4468 w 42726"/>
              <a:gd name="connsiteY15" fmla="*/ 14366 h 43944"/>
              <a:gd name="connsiteX16" fmla="*/ 4505 w 42726"/>
              <a:gd name="connsiteY16" fmla="*/ 14229 h 43944"/>
              <a:gd name="connsiteX0" fmla="*/ 5298 w 42726"/>
              <a:gd name="connsiteY0" fmla="*/ 26036 h 43944"/>
              <a:gd name="connsiteX1" fmla="*/ 2765 w 42726"/>
              <a:gd name="connsiteY1" fmla="*/ 25239 h 43944"/>
              <a:gd name="connsiteX2" fmla="*/ 39953 w 42726"/>
              <a:gd name="connsiteY2" fmla="*/ 14224 h 43944"/>
              <a:gd name="connsiteX3" fmla="*/ 40955 w 42726"/>
              <a:gd name="connsiteY3" fmla="*/ 17889 h 43944"/>
              <a:gd name="connsiteX4" fmla="*/ 38929 w 42726"/>
              <a:gd name="connsiteY4" fmla="*/ 5285 h 43944"/>
              <a:gd name="connsiteX5" fmla="*/ 39005 w 42726"/>
              <a:gd name="connsiteY5" fmla="*/ 6549 h 43944"/>
              <a:gd name="connsiteX6" fmla="*/ 29683 w 42726"/>
              <a:gd name="connsiteY6" fmla="*/ 3811 h 43944"/>
              <a:gd name="connsiteX7" fmla="*/ 30425 w 42726"/>
              <a:gd name="connsiteY7" fmla="*/ 2199 h 43944"/>
              <a:gd name="connsiteX8" fmla="*/ 22746 w 42726"/>
              <a:gd name="connsiteY8" fmla="*/ 4579 h 43944"/>
              <a:gd name="connsiteX9" fmla="*/ 23105 w 42726"/>
              <a:gd name="connsiteY9" fmla="*/ 3189 h 43944"/>
              <a:gd name="connsiteX10" fmla="*/ 14605 w 42726"/>
              <a:gd name="connsiteY10" fmla="*/ 5051 h 43944"/>
              <a:gd name="connsiteX11" fmla="*/ 15905 w 42726"/>
              <a:gd name="connsiteY11" fmla="*/ 6399 h 43944"/>
              <a:gd name="connsiteX12" fmla="*/ 4732 w 42726"/>
              <a:gd name="connsiteY12" fmla="*/ 15648 h 43944"/>
              <a:gd name="connsiteX13" fmla="*/ 4505 w 42726"/>
              <a:gd name="connsiteY13" fmla="*/ 14229 h 43944"/>
              <a:gd name="connsiteX0" fmla="*/ 4505 w 42726"/>
              <a:gd name="connsiteY0" fmla="*/ 14229 h 43944"/>
              <a:gd name="connsiteX1" fmla="*/ 6228 w 42726"/>
              <a:gd name="connsiteY1" fmla="*/ 6766 h 43944"/>
              <a:gd name="connsiteX2" fmla="*/ 14610 w 42726"/>
              <a:gd name="connsiteY2" fmla="*/ 5061 h 43944"/>
              <a:gd name="connsiteX3" fmla="*/ 23061 w 42726"/>
              <a:gd name="connsiteY3" fmla="*/ 3291 h 43944"/>
              <a:gd name="connsiteX4" fmla="*/ 26354 w 42726"/>
              <a:gd name="connsiteY4" fmla="*/ 59 h 43944"/>
              <a:gd name="connsiteX5" fmla="*/ 30438 w 42726"/>
              <a:gd name="connsiteY5" fmla="*/ 2340 h 43944"/>
              <a:gd name="connsiteX6" fmla="*/ 36068 w 42726"/>
              <a:gd name="connsiteY6" fmla="*/ 549 h 43944"/>
              <a:gd name="connsiteX7" fmla="*/ 38923 w 42726"/>
              <a:gd name="connsiteY7" fmla="*/ 5435 h 43944"/>
              <a:gd name="connsiteX8" fmla="*/ 41079 w 42726"/>
              <a:gd name="connsiteY8" fmla="*/ 8200 h 43944"/>
              <a:gd name="connsiteX9" fmla="*/ 42423 w 42726"/>
              <a:gd name="connsiteY9" fmla="*/ 15319 h 43944"/>
              <a:gd name="connsiteX10" fmla="*/ 40900 w 42726"/>
              <a:gd name="connsiteY10" fmla="*/ 41398 h 43944"/>
              <a:gd name="connsiteX11" fmla="*/ 24272 w 42726"/>
              <a:gd name="connsiteY11" fmla="*/ 42965 h 43944"/>
              <a:gd name="connsiteX12" fmla="*/ 1527 w 42726"/>
              <a:gd name="connsiteY12" fmla="*/ 41490 h 43944"/>
              <a:gd name="connsiteX13" fmla="*/ 2718 w 42726"/>
              <a:gd name="connsiteY13" fmla="*/ 25410 h 43944"/>
              <a:gd name="connsiteX14" fmla="*/ 600 w 42726"/>
              <a:gd name="connsiteY14" fmla="*/ 19563 h 43944"/>
              <a:gd name="connsiteX15" fmla="*/ 4468 w 42726"/>
              <a:gd name="connsiteY15" fmla="*/ 14366 h 43944"/>
              <a:gd name="connsiteX16" fmla="*/ 4505 w 42726"/>
              <a:gd name="connsiteY16" fmla="*/ 14229 h 43944"/>
              <a:gd name="connsiteX0" fmla="*/ 39953 w 42726"/>
              <a:gd name="connsiteY0" fmla="*/ 14224 h 43944"/>
              <a:gd name="connsiteX1" fmla="*/ 40955 w 42726"/>
              <a:gd name="connsiteY1" fmla="*/ 17889 h 43944"/>
              <a:gd name="connsiteX2" fmla="*/ 38929 w 42726"/>
              <a:gd name="connsiteY2" fmla="*/ 5285 h 43944"/>
              <a:gd name="connsiteX3" fmla="*/ 39005 w 42726"/>
              <a:gd name="connsiteY3" fmla="*/ 6549 h 43944"/>
              <a:gd name="connsiteX4" fmla="*/ 29683 w 42726"/>
              <a:gd name="connsiteY4" fmla="*/ 3811 h 43944"/>
              <a:gd name="connsiteX5" fmla="*/ 30425 w 42726"/>
              <a:gd name="connsiteY5" fmla="*/ 2199 h 43944"/>
              <a:gd name="connsiteX6" fmla="*/ 22746 w 42726"/>
              <a:gd name="connsiteY6" fmla="*/ 4579 h 43944"/>
              <a:gd name="connsiteX7" fmla="*/ 23105 w 42726"/>
              <a:gd name="connsiteY7" fmla="*/ 3189 h 43944"/>
              <a:gd name="connsiteX8" fmla="*/ 14605 w 42726"/>
              <a:gd name="connsiteY8" fmla="*/ 5051 h 43944"/>
              <a:gd name="connsiteX9" fmla="*/ 15905 w 42726"/>
              <a:gd name="connsiteY9" fmla="*/ 6399 h 43944"/>
              <a:gd name="connsiteX10" fmla="*/ 4732 w 42726"/>
              <a:gd name="connsiteY10" fmla="*/ 15648 h 43944"/>
              <a:gd name="connsiteX11" fmla="*/ 4505 w 42726"/>
              <a:gd name="connsiteY11" fmla="*/ 14229 h 43944"/>
              <a:gd name="connsiteX0" fmla="*/ 5153 w 43374"/>
              <a:gd name="connsiteY0" fmla="*/ 14229 h 43944"/>
              <a:gd name="connsiteX1" fmla="*/ 6876 w 43374"/>
              <a:gd name="connsiteY1" fmla="*/ 6766 h 43944"/>
              <a:gd name="connsiteX2" fmla="*/ 15258 w 43374"/>
              <a:gd name="connsiteY2" fmla="*/ 5061 h 43944"/>
              <a:gd name="connsiteX3" fmla="*/ 23709 w 43374"/>
              <a:gd name="connsiteY3" fmla="*/ 3291 h 43944"/>
              <a:gd name="connsiteX4" fmla="*/ 27002 w 43374"/>
              <a:gd name="connsiteY4" fmla="*/ 59 h 43944"/>
              <a:gd name="connsiteX5" fmla="*/ 31086 w 43374"/>
              <a:gd name="connsiteY5" fmla="*/ 2340 h 43944"/>
              <a:gd name="connsiteX6" fmla="*/ 36716 w 43374"/>
              <a:gd name="connsiteY6" fmla="*/ 549 h 43944"/>
              <a:gd name="connsiteX7" fmla="*/ 39571 w 43374"/>
              <a:gd name="connsiteY7" fmla="*/ 5435 h 43944"/>
              <a:gd name="connsiteX8" fmla="*/ 41727 w 43374"/>
              <a:gd name="connsiteY8" fmla="*/ 8200 h 43944"/>
              <a:gd name="connsiteX9" fmla="*/ 43071 w 43374"/>
              <a:gd name="connsiteY9" fmla="*/ 15319 h 43944"/>
              <a:gd name="connsiteX10" fmla="*/ 41548 w 43374"/>
              <a:gd name="connsiteY10" fmla="*/ 41398 h 43944"/>
              <a:gd name="connsiteX11" fmla="*/ 24920 w 43374"/>
              <a:gd name="connsiteY11" fmla="*/ 42965 h 43944"/>
              <a:gd name="connsiteX12" fmla="*/ 2175 w 43374"/>
              <a:gd name="connsiteY12" fmla="*/ 41490 h 43944"/>
              <a:gd name="connsiteX13" fmla="*/ 1248 w 43374"/>
              <a:gd name="connsiteY13" fmla="*/ 19563 h 43944"/>
              <a:gd name="connsiteX14" fmla="*/ 5116 w 43374"/>
              <a:gd name="connsiteY14" fmla="*/ 14366 h 43944"/>
              <a:gd name="connsiteX15" fmla="*/ 5153 w 43374"/>
              <a:gd name="connsiteY15" fmla="*/ 14229 h 43944"/>
              <a:gd name="connsiteX0" fmla="*/ 40601 w 43374"/>
              <a:gd name="connsiteY0" fmla="*/ 14224 h 43944"/>
              <a:gd name="connsiteX1" fmla="*/ 41603 w 43374"/>
              <a:gd name="connsiteY1" fmla="*/ 17889 h 43944"/>
              <a:gd name="connsiteX2" fmla="*/ 39577 w 43374"/>
              <a:gd name="connsiteY2" fmla="*/ 5285 h 43944"/>
              <a:gd name="connsiteX3" fmla="*/ 39653 w 43374"/>
              <a:gd name="connsiteY3" fmla="*/ 6549 h 43944"/>
              <a:gd name="connsiteX4" fmla="*/ 30331 w 43374"/>
              <a:gd name="connsiteY4" fmla="*/ 3811 h 43944"/>
              <a:gd name="connsiteX5" fmla="*/ 31073 w 43374"/>
              <a:gd name="connsiteY5" fmla="*/ 2199 h 43944"/>
              <a:gd name="connsiteX6" fmla="*/ 23394 w 43374"/>
              <a:gd name="connsiteY6" fmla="*/ 4579 h 43944"/>
              <a:gd name="connsiteX7" fmla="*/ 23753 w 43374"/>
              <a:gd name="connsiteY7" fmla="*/ 3189 h 43944"/>
              <a:gd name="connsiteX8" fmla="*/ 15253 w 43374"/>
              <a:gd name="connsiteY8" fmla="*/ 5051 h 43944"/>
              <a:gd name="connsiteX9" fmla="*/ 16553 w 43374"/>
              <a:gd name="connsiteY9" fmla="*/ 6399 h 43944"/>
              <a:gd name="connsiteX10" fmla="*/ 5380 w 43374"/>
              <a:gd name="connsiteY10" fmla="*/ 15648 h 43944"/>
              <a:gd name="connsiteX11" fmla="*/ 5153 w 43374"/>
              <a:gd name="connsiteY11" fmla="*/ 14229 h 4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74" h="43944">
                <a:moveTo>
                  <a:pt x="5153" y="14229"/>
                </a:moveTo>
                <a:cubicBezTo>
                  <a:pt x="4882" y="11516"/>
                  <a:pt x="5514" y="8780"/>
                  <a:pt x="6876" y="6766"/>
                </a:cubicBezTo>
                <a:cubicBezTo>
                  <a:pt x="9028" y="3585"/>
                  <a:pt x="12517" y="2876"/>
                  <a:pt x="15258" y="5061"/>
                </a:cubicBezTo>
                <a:cubicBezTo>
                  <a:pt x="16931" y="768"/>
                  <a:pt x="21167" y="-119"/>
                  <a:pt x="23709" y="3291"/>
                </a:cubicBezTo>
                <a:cubicBezTo>
                  <a:pt x="24350" y="1542"/>
                  <a:pt x="25581" y="333"/>
                  <a:pt x="27002" y="59"/>
                </a:cubicBezTo>
                <a:cubicBezTo>
                  <a:pt x="28566" y="-243"/>
                  <a:pt x="30128" y="629"/>
                  <a:pt x="31086" y="2340"/>
                </a:cubicBezTo>
                <a:cubicBezTo>
                  <a:pt x="32468" y="126"/>
                  <a:pt x="34754" y="-601"/>
                  <a:pt x="36716" y="549"/>
                </a:cubicBezTo>
                <a:cubicBezTo>
                  <a:pt x="38211" y="1425"/>
                  <a:pt x="39283" y="3259"/>
                  <a:pt x="39571" y="5435"/>
                </a:cubicBezTo>
                <a:cubicBezTo>
                  <a:pt x="41299" y="6077"/>
                  <a:pt x="41167" y="5880"/>
                  <a:pt x="41727" y="8200"/>
                </a:cubicBezTo>
                <a:cubicBezTo>
                  <a:pt x="42134" y="9884"/>
                  <a:pt x="43584" y="13690"/>
                  <a:pt x="43071" y="15319"/>
                </a:cubicBezTo>
                <a:cubicBezTo>
                  <a:pt x="42884" y="20687"/>
                  <a:pt x="44573" y="36790"/>
                  <a:pt x="41548" y="41398"/>
                </a:cubicBezTo>
                <a:cubicBezTo>
                  <a:pt x="38523" y="46006"/>
                  <a:pt x="31482" y="42950"/>
                  <a:pt x="24920" y="42965"/>
                </a:cubicBezTo>
                <a:cubicBezTo>
                  <a:pt x="18358" y="42980"/>
                  <a:pt x="6120" y="45390"/>
                  <a:pt x="2175" y="41490"/>
                </a:cubicBezTo>
                <a:cubicBezTo>
                  <a:pt x="-1770" y="37590"/>
                  <a:pt x="758" y="24084"/>
                  <a:pt x="1248" y="19563"/>
                </a:cubicBezTo>
                <a:cubicBezTo>
                  <a:pt x="1492" y="16808"/>
                  <a:pt x="3098" y="14650"/>
                  <a:pt x="5116" y="14366"/>
                </a:cubicBezTo>
                <a:cubicBezTo>
                  <a:pt x="5128" y="14320"/>
                  <a:pt x="5141" y="14275"/>
                  <a:pt x="5153" y="14229"/>
                </a:cubicBezTo>
                <a:close/>
              </a:path>
              <a:path w="43374" h="43944" fill="none" extrusionOk="0">
                <a:moveTo>
                  <a:pt x="40601" y="14224"/>
                </a:moveTo>
                <a:cubicBezTo>
                  <a:pt x="40276" y="15256"/>
                  <a:pt x="42231" y="17161"/>
                  <a:pt x="41603" y="17889"/>
                </a:cubicBezTo>
                <a:moveTo>
                  <a:pt x="39577" y="5285"/>
                </a:moveTo>
                <a:cubicBezTo>
                  <a:pt x="39632" y="5702"/>
                  <a:pt x="39658" y="6125"/>
                  <a:pt x="39653" y="6549"/>
                </a:cubicBezTo>
                <a:moveTo>
                  <a:pt x="30331" y="3811"/>
                </a:moveTo>
                <a:cubicBezTo>
                  <a:pt x="30520" y="3228"/>
                  <a:pt x="30769" y="2685"/>
                  <a:pt x="31073" y="2199"/>
                </a:cubicBezTo>
                <a:moveTo>
                  <a:pt x="23394" y="4579"/>
                </a:moveTo>
                <a:cubicBezTo>
                  <a:pt x="23471" y="4097"/>
                  <a:pt x="23592" y="3630"/>
                  <a:pt x="23753" y="3189"/>
                </a:cubicBezTo>
                <a:moveTo>
                  <a:pt x="15253" y="5051"/>
                </a:moveTo>
                <a:cubicBezTo>
                  <a:pt x="15725" y="5427"/>
                  <a:pt x="16161" y="5880"/>
                  <a:pt x="16553" y="6399"/>
                </a:cubicBezTo>
                <a:moveTo>
                  <a:pt x="5380" y="15648"/>
                </a:moveTo>
                <a:cubicBezTo>
                  <a:pt x="5277" y="15184"/>
                  <a:pt x="5201" y="14710"/>
                  <a:pt x="5153" y="14229"/>
                </a:cubicBezTo>
              </a:path>
            </a:pathLst>
          </a:cu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Éclair 14"/>
          <p:cNvSpPr/>
          <p:nvPr/>
        </p:nvSpPr>
        <p:spPr>
          <a:xfrm>
            <a:off x="2759140" y="2494045"/>
            <a:ext cx="304800" cy="545840"/>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Éclair 15"/>
          <p:cNvSpPr/>
          <p:nvPr/>
        </p:nvSpPr>
        <p:spPr>
          <a:xfrm>
            <a:off x="2084226" y="2488260"/>
            <a:ext cx="304800" cy="545840"/>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Éclair 16"/>
          <p:cNvSpPr/>
          <p:nvPr/>
        </p:nvSpPr>
        <p:spPr>
          <a:xfrm rot="3548666">
            <a:off x="3969725" y="1827985"/>
            <a:ext cx="290714" cy="102552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Éclair 17"/>
          <p:cNvSpPr/>
          <p:nvPr/>
        </p:nvSpPr>
        <p:spPr>
          <a:xfrm rot="21110274">
            <a:off x="4766531" y="1943556"/>
            <a:ext cx="280123" cy="847004"/>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Éclair 18"/>
          <p:cNvSpPr/>
          <p:nvPr/>
        </p:nvSpPr>
        <p:spPr>
          <a:xfrm rot="19560989">
            <a:off x="6329002" y="1823144"/>
            <a:ext cx="548239" cy="1280754"/>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Éclair 21"/>
          <p:cNvSpPr/>
          <p:nvPr/>
        </p:nvSpPr>
        <p:spPr>
          <a:xfrm rot="3548666">
            <a:off x="8298733" y="1079672"/>
            <a:ext cx="461451" cy="2068372"/>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4000501" y="403780"/>
            <a:ext cx="1476374" cy="523875"/>
          </a:xfrm>
          <a:prstGeom prst="wedgeRoundRectCallout">
            <a:avLst>
              <a:gd name="adj1" fmla="val -2196"/>
              <a:gd name="adj2" fmla="val 17886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Cours d’eau</a:t>
            </a:r>
          </a:p>
        </p:txBody>
      </p:sp>
      <p:sp>
        <p:nvSpPr>
          <p:cNvPr id="26" name="ZoneTexte 25"/>
          <p:cNvSpPr txBox="1"/>
          <p:nvPr/>
        </p:nvSpPr>
        <p:spPr>
          <a:xfrm>
            <a:off x="2119864" y="4587503"/>
            <a:ext cx="4145124" cy="523220"/>
          </a:xfrm>
          <a:prstGeom prst="rect">
            <a:avLst/>
          </a:prstGeom>
          <a:noFill/>
        </p:spPr>
        <p:txBody>
          <a:bodyPr wrap="square" rtlCol="0">
            <a:spAutoFit/>
          </a:bodyPr>
          <a:lstStyle/>
          <a:p>
            <a:r>
              <a:rPr lang="fr-FR" sz="2800" dirty="0"/>
              <a:t>Sol minier pollué</a:t>
            </a:r>
          </a:p>
        </p:txBody>
      </p:sp>
      <p:sp>
        <p:nvSpPr>
          <p:cNvPr id="27" name="ZoneTexte 26"/>
          <p:cNvSpPr txBox="1"/>
          <p:nvPr/>
        </p:nvSpPr>
        <p:spPr>
          <a:xfrm>
            <a:off x="3319764" y="2843065"/>
            <a:ext cx="6411342" cy="46166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fr-FR" sz="2400" b="1" dirty="0"/>
              <a:t>NAPPE PHREATIQUE EST ATTAQUEE DE PARTOUT</a:t>
            </a:r>
          </a:p>
        </p:txBody>
      </p:sp>
      <p:sp>
        <p:nvSpPr>
          <p:cNvPr id="28" name="Éclair 27"/>
          <p:cNvSpPr/>
          <p:nvPr/>
        </p:nvSpPr>
        <p:spPr>
          <a:xfrm rot="20452765">
            <a:off x="7128830" y="168065"/>
            <a:ext cx="1447983" cy="31432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8579038" y="59894"/>
            <a:ext cx="1192032" cy="400110"/>
          </a:xfrm>
          <a:prstGeom prst="rect">
            <a:avLst/>
          </a:prstGeom>
          <a:noFill/>
        </p:spPr>
        <p:txBody>
          <a:bodyPr wrap="square" rtlCol="0">
            <a:spAutoFit/>
          </a:bodyPr>
          <a:lstStyle/>
          <a:p>
            <a:r>
              <a:rPr lang="fr-FR" sz="2000" b="1" dirty="0">
                <a:solidFill>
                  <a:srgbClr val="FF0000"/>
                </a:solidFill>
              </a:rPr>
              <a:t>Pollution</a:t>
            </a:r>
          </a:p>
        </p:txBody>
      </p:sp>
      <p:sp>
        <p:nvSpPr>
          <p:cNvPr id="7" name="Espace réservé du numéro de diapositive 6"/>
          <p:cNvSpPr>
            <a:spLocks noGrp="1"/>
          </p:cNvSpPr>
          <p:nvPr>
            <p:ph type="sldNum" sz="quarter" idx="12"/>
          </p:nvPr>
        </p:nvSpPr>
        <p:spPr/>
        <p:txBody>
          <a:bodyPr/>
          <a:lstStyle/>
          <a:p>
            <a:fld id="{7AA7205A-32C8-4B29-B2D9-1BB3C0E110DB}" type="slidenum">
              <a:rPr lang="fr-FR" smtClean="0"/>
              <a:t>95</a:t>
            </a:fld>
            <a:endParaRPr lang="fr-FR" dirty="0"/>
          </a:p>
        </p:txBody>
      </p:sp>
      <p:sp>
        <p:nvSpPr>
          <p:cNvPr id="31" name="Rectangle 30"/>
          <p:cNvSpPr/>
          <p:nvPr/>
        </p:nvSpPr>
        <p:spPr>
          <a:xfrm rot="21327190">
            <a:off x="3478858" y="3478385"/>
            <a:ext cx="1910054" cy="18345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p:nvSpPr>
        <p:spPr>
          <a:xfrm rot="171782">
            <a:off x="5433714" y="3530112"/>
            <a:ext cx="1910054" cy="18345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rot="21375472">
            <a:off x="7388253" y="3491670"/>
            <a:ext cx="1910054" cy="18345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rot="171782">
            <a:off x="9317607" y="3465378"/>
            <a:ext cx="1910054" cy="18345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Éclair 22"/>
          <p:cNvSpPr/>
          <p:nvPr/>
        </p:nvSpPr>
        <p:spPr>
          <a:xfrm rot="10517022">
            <a:off x="9148260" y="3317377"/>
            <a:ext cx="857363" cy="1308372"/>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Éclair 20"/>
          <p:cNvSpPr/>
          <p:nvPr/>
        </p:nvSpPr>
        <p:spPr>
          <a:xfrm rot="13682001">
            <a:off x="4778272" y="3636144"/>
            <a:ext cx="857363" cy="1308372"/>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rot="171782">
            <a:off x="1524000" y="3554964"/>
            <a:ext cx="1910054" cy="18345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343152" y="6122613"/>
            <a:ext cx="5667498" cy="646331"/>
          </a:xfrm>
          <a:prstGeom prst="rect">
            <a:avLst/>
          </a:prstGeom>
          <a:noFill/>
        </p:spPr>
        <p:txBody>
          <a:bodyPr wrap="square" rtlCol="0">
            <a:spAutoFit/>
          </a:bodyPr>
          <a:lstStyle/>
          <a:p>
            <a:r>
              <a:rPr lang="fr-FR" sz="3600" i="1" dirty="0"/>
              <a:t>Par dessus et par dessous</a:t>
            </a:r>
          </a:p>
        </p:txBody>
      </p:sp>
    </p:spTree>
    <p:extLst>
      <p:ext uri="{BB962C8B-B14F-4D97-AF65-F5344CB8AC3E}">
        <p14:creationId xmlns:p14="http://schemas.microsoft.com/office/powerpoint/2010/main" val="25825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21"/>
                                        </p:tgtEl>
                                        <p:attrNameLst>
                                          <p:attrName>style.color</p:attrName>
                                        </p:attrNameLst>
                                      </p:cBhvr>
                                      <p:to>
                                        <a:schemeClr val="bg1"/>
                                      </p:to>
                                    </p:animClr>
                                    <p:animClr clrSpc="rgb" dir="cw">
                                      <p:cBhvr>
                                        <p:cTn id="7" dur="250" autoRev="1" fill="remove"/>
                                        <p:tgtEl>
                                          <p:spTgt spid="21"/>
                                        </p:tgtEl>
                                        <p:attrNameLst>
                                          <p:attrName>fillcolor</p:attrName>
                                        </p:attrNameLst>
                                      </p:cBhvr>
                                      <p:to>
                                        <a:schemeClr val="bg1"/>
                                      </p:to>
                                    </p:animClr>
                                    <p:set>
                                      <p:cBhvr>
                                        <p:cTn id="8" dur="250" autoRev="1" fill="remove"/>
                                        <p:tgtEl>
                                          <p:spTgt spid="21"/>
                                        </p:tgtEl>
                                        <p:attrNameLst>
                                          <p:attrName>fill.type</p:attrName>
                                        </p:attrNameLst>
                                      </p:cBhvr>
                                      <p:to>
                                        <p:strVal val="solid"/>
                                      </p:to>
                                    </p:set>
                                    <p:set>
                                      <p:cBhvr>
                                        <p:cTn id="9" dur="250" autoRev="1" fill="remove"/>
                                        <p:tgtEl>
                                          <p:spTgt spid="21"/>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250" autoRev="1" fill="remove"/>
                                        <p:tgtEl>
                                          <p:spTgt spid="23"/>
                                        </p:tgtEl>
                                        <p:attrNameLst>
                                          <p:attrName>style.color</p:attrName>
                                        </p:attrNameLst>
                                      </p:cBhvr>
                                      <p:to>
                                        <a:schemeClr val="bg1"/>
                                      </p:to>
                                    </p:animClr>
                                    <p:animClr clrSpc="rgb" dir="cw">
                                      <p:cBhvr>
                                        <p:cTn id="12" dur="250" autoRev="1" fill="remove"/>
                                        <p:tgtEl>
                                          <p:spTgt spid="23"/>
                                        </p:tgtEl>
                                        <p:attrNameLst>
                                          <p:attrName>fillcolor</p:attrName>
                                        </p:attrNameLst>
                                      </p:cBhvr>
                                      <p:to>
                                        <a:schemeClr val="bg1"/>
                                      </p:to>
                                    </p:animClr>
                                    <p:set>
                                      <p:cBhvr>
                                        <p:cTn id="13" dur="250" autoRev="1" fill="remove"/>
                                        <p:tgtEl>
                                          <p:spTgt spid="23"/>
                                        </p:tgtEl>
                                        <p:attrNameLst>
                                          <p:attrName>fill.type</p:attrName>
                                        </p:attrNameLst>
                                      </p:cBhvr>
                                      <p:to>
                                        <p:strVal val="solid"/>
                                      </p:to>
                                    </p:set>
                                    <p:set>
                                      <p:cBhvr>
                                        <p:cTn id="14" dur="250" autoRev="1" fill="remove"/>
                                        <p:tgtEl>
                                          <p:spTgt spid="23"/>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250" autoRev="1" fill="remove"/>
                                        <p:tgtEl>
                                          <p:spTgt spid="22"/>
                                        </p:tgtEl>
                                        <p:attrNameLst>
                                          <p:attrName>style.color</p:attrName>
                                        </p:attrNameLst>
                                      </p:cBhvr>
                                      <p:to>
                                        <a:schemeClr val="bg1"/>
                                      </p:to>
                                    </p:animClr>
                                    <p:animClr clrSpc="rgb" dir="cw">
                                      <p:cBhvr>
                                        <p:cTn id="17" dur="250" autoRev="1" fill="remove"/>
                                        <p:tgtEl>
                                          <p:spTgt spid="22"/>
                                        </p:tgtEl>
                                        <p:attrNameLst>
                                          <p:attrName>fillcolor</p:attrName>
                                        </p:attrNameLst>
                                      </p:cBhvr>
                                      <p:to>
                                        <a:schemeClr val="bg1"/>
                                      </p:to>
                                    </p:animClr>
                                    <p:set>
                                      <p:cBhvr>
                                        <p:cTn id="18" dur="250" autoRev="1" fill="remove"/>
                                        <p:tgtEl>
                                          <p:spTgt spid="22"/>
                                        </p:tgtEl>
                                        <p:attrNameLst>
                                          <p:attrName>fill.type</p:attrName>
                                        </p:attrNameLst>
                                      </p:cBhvr>
                                      <p:to>
                                        <p:strVal val="solid"/>
                                      </p:to>
                                    </p:set>
                                    <p:set>
                                      <p:cBhvr>
                                        <p:cTn id="19" dur="250" autoRev="1" fill="remove"/>
                                        <p:tgtEl>
                                          <p:spTgt spid="22"/>
                                        </p:tgtEl>
                                        <p:attrNameLst>
                                          <p:attrName>fill.on</p:attrName>
                                        </p:attrNameLst>
                                      </p:cBhvr>
                                      <p:to>
                                        <p:strVal val="true"/>
                                      </p:to>
                                    </p:set>
                                  </p:childTnLst>
                                </p:cTn>
                              </p:par>
                              <p:par>
                                <p:cTn id="20" presetID="27" presetClass="emph" presetSubtype="0" repeatCount="indefinite" fill="remove" grpId="0" nodeType="withEffect">
                                  <p:stCondLst>
                                    <p:cond delay="0"/>
                                  </p:stCondLst>
                                  <p:childTnLst>
                                    <p:animClr clrSpc="rgb" dir="cw">
                                      <p:cBhvr override="childStyle">
                                        <p:cTn id="21" dur="250" autoRev="1" fill="remove"/>
                                        <p:tgtEl>
                                          <p:spTgt spid="19"/>
                                        </p:tgtEl>
                                        <p:attrNameLst>
                                          <p:attrName>style.color</p:attrName>
                                        </p:attrNameLst>
                                      </p:cBhvr>
                                      <p:to>
                                        <a:schemeClr val="bg1"/>
                                      </p:to>
                                    </p:animClr>
                                    <p:animClr clrSpc="rgb" dir="cw">
                                      <p:cBhvr>
                                        <p:cTn id="22" dur="250" autoRev="1" fill="remove"/>
                                        <p:tgtEl>
                                          <p:spTgt spid="19"/>
                                        </p:tgtEl>
                                        <p:attrNameLst>
                                          <p:attrName>fillcolor</p:attrName>
                                        </p:attrNameLst>
                                      </p:cBhvr>
                                      <p:to>
                                        <a:schemeClr val="bg1"/>
                                      </p:to>
                                    </p:animClr>
                                    <p:set>
                                      <p:cBhvr>
                                        <p:cTn id="23" dur="250" autoRev="1" fill="remove"/>
                                        <p:tgtEl>
                                          <p:spTgt spid="19"/>
                                        </p:tgtEl>
                                        <p:attrNameLst>
                                          <p:attrName>fill.type</p:attrName>
                                        </p:attrNameLst>
                                      </p:cBhvr>
                                      <p:to>
                                        <p:strVal val="solid"/>
                                      </p:to>
                                    </p:set>
                                    <p:set>
                                      <p:cBhvr>
                                        <p:cTn id="24" dur="250" autoRev="1" fill="remove"/>
                                        <p:tgtEl>
                                          <p:spTgt spid="19"/>
                                        </p:tgtEl>
                                        <p:attrNameLst>
                                          <p:attrName>fill.on</p:attrName>
                                        </p:attrNameLst>
                                      </p:cBhvr>
                                      <p:to>
                                        <p:strVal val="true"/>
                                      </p:to>
                                    </p:set>
                                  </p:childTnLst>
                                </p:cTn>
                              </p:par>
                              <p:par>
                                <p:cTn id="25" presetID="27" presetClass="emph" presetSubtype="0" repeatCount="indefinite" fill="remove" grpId="0" nodeType="withEffect">
                                  <p:stCondLst>
                                    <p:cond delay="0"/>
                                  </p:stCondLst>
                                  <p:childTnLst>
                                    <p:animClr clrSpc="rgb" dir="cw">
                                      <p:cBhvr override="childStyle">
                                        <p:cTn id="26" dur="250" autoRev="1" fill="remove"/>
                                        <p:tgtEl>
                                          <p:spTgt spid="18"/>
                                        </p:tgtEl>
                                        <p:attrNameLst>
                                          <p:attrName>style.color</p:attrName>
                                        </p:attrNameLst>
                                      </p:cBhvr>
                                      <p:to>
                                        <a:schemeClr val="bg1"/>
                                      </p:to>
                                    </p:animClr>
                                    <p:animClr clrSpc="rgb" dir="cw">
                                      <p:cBhvr>
                                        <p:cTn id="27" dur="250" autoRev="1" fill="remove"/>
                                        <p:tgtEl>
                                          <p:spTgt spid="18"/>
                                        </p:tgtEl>
                                        <p:attrNameLst>
                                          <p:attrName>fillcolor</p:attrName>
                                        </p:attrNameLst>
                                      </p:cBhvr>
                                      <p:to>
                                        <a:schemeClr val="bg1"/>
                                      </p:to>
                                    </p:animClr>
                                    <p:set>
                                      <p:cBhvr>
                                        <p:cTn id="28" dur="250" autoRev="1" fill="remove"/>
                                        <p:tgtEl>
                                          <p:spTgt spid="18"/>
                                        </p:tgtEl>
                                        <p:attrNameLst>
                                          <p:attrName>fill.type</p:attrName>
                                        </p:attrNameLst>
                                      </p:cBhvr>
                                      <p:to>
                                        <p:strVal val="solid"/>
                                      </p:to>
                                    </p:set>
                                    <p:set>
                                      <p:cBhvr>
                                        <p:cTn id="29" dur="250" autoRev="1" fill="remove"/>
                                        <p:tgtEl>
                                          <p:spTgt spid="18"/>
                                        </p:tgtEl>
                                        <p:attrNameLst>
                                          <p:attrName>fill.on</p:attrName>
                                        </p:attrNameLst>
                                      </p:cBhvr>
                                      <p:to>
                                        <p:strVal val="true"/>
                                      </p:to>
                                    </p:set>
                                  </p:childTnLst>
                                </p:cTn>
                              </p:par>
                              <p:par>
                                <p:cTn id="30" presetID="27" presetClass="emph" presetSubtype="0" repeatCount="indefinite" fill="remove" grpId="0" nodeType="withEffect">
                                  <p:stCondLst>
                                    <p:cond delay="0"/>
                                  </p:stCondLst>
                                  <p:childTnLst>
                                    <p:animClr clrSpc="rgb" dir="cw">
                                      <p:cBhvr override="childStyle">
                                        <p:cTn id="31" dur="250" autoRev="1" fill="remove"/>
                                        <p:tgtEl>
                                          <p:spTgt spid="17"/>
                                        </p:tgtEl>
                                        <p:attrNameLst>
                                          <p:attrName>style.color</p:attrName>
                                        </p:attrNameLst>
                                      </p:cBhvr>
                                      <p:to>
                                        <a:schemeClr val="bg1"/>
                                      </p:to>
                                    </p:animClr>
                                    <p:animClr clrSpc="rgb" dir="cw">
                                      <p:cBhvr>
                                        <p:cTn id="32" dur="250" autoRev="1" fill="remove"/>
                                        <p:tgtEl>
                                          <p:spTgt spid="17"/>
                                        </p:tgtEl>
                                        <p:attrNameLst>
                                          <p:attrName>fillcolor</p:attrName>
                                        </p:attrNameLst>
                                      </p:cBhvr>
                                      <p:to>
                                        <a:schemeClr val="bg1"/>
                                      </p:to>
                                    </p:animClr>
                                    <p:set>
                                      <p:cBhvr>
                                        <p:cTn id="33" dur="250" autoRev="1" fill="remove"/>
                                        <p:tgtEl>
                                          <p:spTgt spid="17"/>
                                        </p:tgtEl>
                                        <p:attrNameLst>
                                          <p:attrName>fill.type</p:attrName>
                                        </p:attrNameLst>
                                      </p:cBhvr>
                                      <p:to>
                                        <p:strVal val="solid"/>
                                      </p:to>
                                    </p:set>
                                    <p:set>
                                      <p:cBhvr>
                                        <p:cTn id="34" dur="250" autoRev="1" fill="remove"/>
                                        <p:tgtEl>
                                          <p:spTgt spid="17"/>
                                        </p:tgtEl>
                                        <p:attrNameLst>
                                          <p:attrName>fill.on</p:attrName>
                                        </p:attrNameLst>
                                      </p:cBhvr>
                                      <p:to>
                                        <p:strVal val="true"/>
                                      </p:to>
                                    </p:set>
                                  </p:childTnLst>
                                </p:cTn>
                              </p:par>
                              <p:par>
                                <p:cTn id="35" presetID="27" presetClass="emph" presetSubtype="0" repeatCount="indefinite" fill="remove" grpId="0" nodeType="withEffect">
                                  <p:stCondLst>
                                    <p:cond delay="0"/>
                                  </p:stCondLst>
                                  <p:childTnLst>
                                    <p:animClr clrSpc="rgb" dir="cw">
                                      <p:cBhvr override="childStyle">
                                        <p:cTn id="36" dur="250" autoRev="1" fill="remove"/>
                                        <p:tgtEl>
                                          <p:spTgt spid="15"/>
                                        </p:tgtEl>
                                        <p:attrNameLst>
                                          <p:attrName>style.color</p:attrName>
                                        </p:attrNameLst>
                                      </p:cBhvr>
                                      <p:to>
                                        <a:schemeClr val="bg1"/>
                                      </p:to>
                                    </p:animClr>
                                    <p:animClr clrSpc="rgb" dir="cw">
                                      <p:cBhvr>
                                        <p:cTn id="37" dur="250" autoRev="1" fill="remove"/>
                                        <p:tgtEl>
                                          <p:spTgt spid="15"/>
                                        </p:tgtEl>
                                        <p:attrNameLst>
                                          <p:attrName>fillcolor</p:attrName>
                                        </p:attrNameLst>
                                      </p:cBhvr>
                                      <p:to>
                                        <a:schemeClr val="bg1"/>
                                      </p:to>
                                    </p:animClr>
                                    <p:set>
                                      <p:cBhvr>
                                        <p:cTn id="38" dur="250" autoRev="1" fill="remove"/>
                                        <p:tgtEl>
                                          <p:spTgt spid="15"/>
                                        </p:tgtEl>
                                        <p:attrNameLst>
                                          <p:attrName>fill.type</p:attrName>
                                        </p:attrNameLst>
                                      </p:cBhvr>
                                      <p:to>
                                        <p:strVal val="solid"/>
                                      </p:to>
                                    </p:set>
                                    <p:set>
                                      <p:cBhvr>
                                        <p:cTn id="39" dur="250" autoRev="1" fill="remove"/>
                                        <p:tgtEl>
                                          <p:spTgt spid="15"/>
                                        </p:tgtEl>
                                        <p:attrNameLst>
                                          <p:attrName>fill.on</p:attrName>
                                        </p:attrNameLst>
                                      </p:cBhvr>
                                      <p:to>
                                        <p:strVal val="true"/>
                                      </p:to>
                                    </p:set>
                                  </p:childTnLst>
                                </p:cTn>
                              </p:par>
                              <p:par>
                                <p:cTn id="40" presetID="27" presetClass="emph" presetSubtype="0" repeatCount="indefinite" fill="remove" grpId="0" nodeType="withEffect">
                                  <p:stCondLst>
                                    <p:cond delay="0"/>
                                  </p:stCondLst>
                                  <p:childTnLst>
                                    <p:animClr clrSpc="rgb" dir="cw">
                                      <p:cBhvr override="childStyle">
                                        <p:cTn id="41" dur="250" autoRev="1" fill="remove"/>
                                        <p:tgtEl>
                                          <p:spTgt spid="16"/>
                                        </p:tgtEl>
                                        <p:attrNameLst>
                                          <p:attrName>style.color</p:attrName>
                                        </p:attrNameLst>
                                      </p:cBhvr>
                                      <p:to>
                                        <a:schemeClr val="bg1"/>
                                      </p:to>
                                    </p:animClr>
                                    <p:animClr clrSpc="rgb" dir="cw">
                                      <p:cBhvr>
                                        <p:cTn id="42" dur="250" autoRev="1" fill="remove"/>
                                        <p:tgtEl>
                                          <p:spTgt spid="16"/>
                                        </p:tgtEl>
                                        <p:attrNameLst>
                                          <p:attrName>fillcolor</p:attrName>
                                        </p:attrNameLst>
                                      </p:cBhvr>
                                      <p:to>
                                        <a:schemeClr val="bg1"/>
                                      </p:to>
                                    </p:animClr>
                                    <p:set>
                                      <p:cBhvr>
                                        <p:cTn id="43" dur="250" autoRev="1" fill="remove"/>
                                        <p:tgtEl>
                                          <p:spTgt spid="16"/>
                                        </p:tgtEl>
                                        <p:attrNameLst>
                                          <p:attrName>fill.type</p:attrName>
                                        </p:attrNameLst>
                                      </p:cBhvr>
                                      <p:to>
                                        <p:strVal val="solid"/>
                                      </p:to>
                                    </p:set>
                                    <p:set>
                                      <p:cBhvr>
                                        <p:cTn id="44" dur="250" autoRev="1" fill="remove"/>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2" grpId="0" animBg="1"/>
      <p:bldP spid="23" grpId="0" animBg="1"/>
      <p:bldP spid="2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09195" y="170142"/>
            <a:ext cx="10043409" cy="2554545"/>
          </a:xfrm>
          <a:prstGeom prst="rect">
            <a:avLst/>
          </a:prstGeom>
          <a:noFill/>
        </p:spPr>
        <p:txBody>
          <a:bodyPr wrap="square" rtlCol="0">
            <a:spAutoFit/>
          </a:bodyPr>
          <a:lstStyle/>
          <a:p>
            <a:pPr algn="just"/>
            <a:r>
              <a:rPr lang="fr-FR" sz="4000" dirty="0"/>
              <a:t>Pour maintenir la nappe phréatique à un niveau suffisamment bas pour éviter les inondations  et pour limiter la pollution de la nappe par des remontées d’eau de mine</a:t>
            </a:r>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96</a:t>
            </a:fld>
            <a:endParaRPr lang="fr-FR" dirty="0"/>
          </a:p>
        </p:txBody>
      </p:sp>
      <p:grpSp>
        <p:nvGrpSpPr>
          <p:cNvPr id="6" name="Groupe 5"/>
          <p:cNvGrpSpPr/>
          <p:nvPr/>
        </p:nvGrpSpPr>
        <p:grpSpPr>
          <a:xfrm>
            <a:off x="1638300" y="2724687"/>
            <a:ext cx="9199588" cy="3482439"/>
            <a:chOff x="1638300" y="2724687"/>
            <a:chExt cx="9199588" cy="3482439"/>
          </a:xfrm>
        </p:grpSpPr>
        <p:sp>
          <p:nvSpPr>
            <p:cNvPr id="4" name="ZoneTexte 3"/>
            <p:cNvSpPr txBox="1"/>
            <p:nvPr/>
          </p:nvSpPr>
          <p:spPr>
            <a:xfrm>
              <a:off x="1638300" y="4883687"/>
              <a:ext cx="9199588" cy="132343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000" b="1" dirty="0">
                  <a:solidFill>
                    <a:srgbClr val="FF0000"/>
                  </a:solidFill>
                </a:rPr>
                <a:t>il faudra éternellement POMPER de l’eau pour la rejeter dans les cours d’eau </a:t>
              </a:r>
            </a:p>
          </p:txBody>
        </p:sp>
        <p:pic>
          <p:nvPicPr>
            <p:cNvPr id="5" name="Image 4"/>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03700" y="2724687"/>
              <a:ext cx="3454400" cy="2159000"/>
            </a:xfrm>
            <a:prstGeom prst="rect">
              <a:avLst/>
            </a:prstGeom>
          </p:spPr>
        </p:pic>
      </p:grpSp>
    </p:spTree>
    <p:extLst>
      <p:ext uri="{BB962C8B-B14F-4D97-AF65-F5344CB8AC3E}">
        <p14:creationId xmlns:p14="http://schemas.microsoft.com/office/powerpoint/2010/main" val="36750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55376" y="328172"/>
            <a:ext cx="10132414" cy="769441"/>
          </a:xfrm>
          <a:prstGeom prst="rect">
            <a:avLst/>
          </a:prstGeom>
          <a:noFill/>
        </p:spPr>
        <p:txBody>
          <a:bodyPr wrap="square" rtlCol="0">
            <a:spAutoFit/>
          </a:bodyPr>
          <a:lstStyle/>
          <a:p>
            <a:pPr algn="ctr"/>
            <a:r>
              <a:rPr lang="fr-FR" sz="4400" b="1" dirty="0"/>
              <a:t>Nous allons avoir une situation paradoxale </a:t>
            </a:r>
            <a:endParaRPr lang="fr-FR" sz="4400" dirty="0"/>
          </a:p>
        </p:txBody>
      </p:sp>
      <p:sp>
        <p:nvSpPr>
          <p:cNvPr id="3" name="Espace réservé du numéro de diapositive 2"/>
          <p:cNvSpPr>
            <a:spLocks noGrp="1"/>
          </p:cNvSpPr>
          <p:nvPr>
            <p:ph type="sldNum" sz="quarter" idx="12"/>
          </p:nvPr>
        </p:nvSpPr>
        <p:spPr/>
        <p:txBody>
          <a:bodyPr/>
          <a:lstStyle/>
          <a:p>
            <a:fld id="{7AA7205A-32C8-4B29-B2D9-1BB3C0E110DB}" type="slidenum">
              <a:rPr lang="fr-FR" smtClean="0"/>
              <a:t>97</a:t>
            </a:fld>
            <a:endParaRPr lang="fr-FR" dirty="0"/>
          </a:p>
        </p:txBody>
      </p:sp>
      <p:grpSp>
        <p:nvGrpSpPr>
          <p:cNvPr id="7" name="Groupe 6"/>
          <p:cNvGrpSpPr/>
          <p:nvPr/>
        </p:nvGrpSpPr>
        <p:grpSpPr>
          <a:xfrm>
            <a:off x="614559" y="1550166"/>
            <a:ext cx="11236377" cy="1826833"/>
            <a:chOff x="614559" y="1550166"/>
            <a:chExt cx="11236377" cy="1826833"/>
          </a:xfrm>
        </p:grpSpPr>
        <p:sp>
          <p:nvSpPr>
            <p:cNvPr id="4" name="ZoneTexte 3"/>
            <p:cNvSpPr txBox="1"/>
            <p:nvPr/>
          </p:nvSpPr>
          <p:spPr>
            <a:xfrm>
              <a:off x="614559" y="1550166"/>
              <a:ext cx="11236377" cy="1323439"/>
            </a:xfrm>
            <a:prstGeom prst="rect">
              <a:avLst/>
            </a:prstGeom>
            <a:noFill/>
          </p:spPr>
          <p:txBody>
            <a:bodyPr wrap="square" rtlCol="0">
              <a:spAutoFit/>
            </a:bodyPr>
            <a:lstStyle/>
            <a:p>
              <a:r>
                <a:rPr lang="fr-FR" sz="4000" dirty="0"/>
                <a:t>1 / Nous devrons éternellement devoir pomper des </a:t>
              </a:r>
              <a:r>
                <a:rPr lang="fr-FR" sz="4000" b="1" dirty="0">
                  <a:solidFill>
                    <a:srgbClr val="FF0000"/>
                  </a:solidFill>
                </a:rPr>
                <a:t>excédents d’eau inutilisable</a:t>
              </a:r>
            </a:p>
          </p:txBody>
        </p:sp>
        <p:pic>
          <p:nvPicPr>
            <p:cNvPr id="6" name="Image 5"/>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380193" y="1838991"/>
              <a:ext cx="2460813" cy="1538008"/>
            </a:xfrm>
            <a:prstGeom prst="rect">
              <a:avLst/>
            </a:prstGeom>
          </p:spPr>
        </p:pic>
      </p:grpSp>
      <p:grpSp>
        <p:nvGrpSpPr>
          <p:cNvPr id="10" name="Groupe 9"/>
          <p:cNvGrpSpPr/>
          <p:nvPr/>
        </p:nvGrpSpPr>
        <p:grpSpPr>
          <a:xfrm>
            <a:off x="544641" y="3399049"/>
            <a:ext cx="11061928" cy="3170099"/>
            <a:chOff x="544641" y="3399049"/>
            <a:chExt cx="11061928" cy="3170099"/>
          </a:xfrm>
        </p:grpSpPr>
        <p:sp>
          <p:nvSpPr>
            <p:cNvPr id="5" name="ZoneTexte 4"/>
            <p:cNvSpPr txBox="1"/>
            <p:nvPr/>
          </p:nvSpPr>
          <p:spPr>
            <a:xfrm>
              <a:off x="544641" y="3399049"/>
              <a:ext cx="9087317" cy="3170099"/>
            </a:xfrm>
            <a:prstGeom prst="rect">
              <a:avLst/>
            </a:prstGeom>
            <a:noFill/>
          </p:spPr>
          <p:txBody>
            <a:bodyPr wrap="square" rtlCol="0">
              <a:spAutoFit/>
            </a:bodyPr>
            <a:lstStyle/>
            <a:p>
              <a:r>
                <a:rPr lang="fr-FR" sz="4000" dirty="0"/>
                <a:t>2/ Nous allons faire face à une </a:t>
              </a:r>
              <a:br>
                <a:rPr lang="fr-FR" sz="4000" dirty="0"/>
              </a:br>
              <a:r>
                <a:rPr lang="fr-FR" sz="4000" b="1" dirty="0">
                  <a:solidFill>
                    <a:srgbClr val="FF0000"/>
                  </a:solidFill>
                </a:rPr>
                <a:t>pénurie d’eau potable</a:t>
              </a:r>
              <a:r>
                <a:rPr lang="fr-FR" sz="4000" dirty="0"/>
                <a:t> en raison des nombreuses sources de pollution qui ne permettront pas de puiser dans la nappe phréatique</a:t>
              </a:r>
            </a:p>
          </p:txBody>
        </p:sp>
        <p:pic>
          <p:nvPicPr>
            <p:cNvPr id="2054" name="Picture 6" descr="Panneau EAU NON POTABLE (F02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1006" y="3880393"/>
              <a:ext cx="1765563" cy="24953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757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2900" y="5292411"/>
            <a:ext cx="9150038"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2800" b="1" dirty="0">
                <a:solidFill>
                  <a:srgbClr val="2B72AC"/>
                </a:solidFill>
                <a:latin typeface="Verdana" panose="020B0604030504040204" pitchFamily="34" charset="0"/>
              </a:rPr>
              <a:t>Forbach doit acheter de l’eau à l’extérieur</a:t>
            </a:r>
            <a:br>
              <a:rPr lang="fr-FR" sz="2800" b="1" dirty="0">
                <a:solidFill>
                  <a:srgbClr val="2B72AC"/>
                </a:solidFill>
                <a:latin typeface="Verdana" panose="020B0604030504040204" pitchFamily="34" charset="0"/>
              </a:rPr>
            </a:br>
            <a:r>
              <a:rPr lang="fr-FR" sz="2400" i="1" dirty="0">
                <a:solidFill>
                  <a:srgbClr val="000000"/>
                </a:solidFill>
                <a:latin typeface="Verdana" panose="020B0604030504040204" pitchFamily="34" charset="0"/>
              </a:rPr>
              <a:t>syndicat des Eaux du </a:t>
            </a:r>
            <a:r>
              <a:rPr lang="fr-FR" sz="2400" i="1" dirty="0" err="1">
                <a:solidFill>
                  <a:srgbClr val="000000"/>
                </a:solidFill>
                <a:latin typeface="Verdana" panose="020B0604030504040204" pitchFamily="34" charset="0"/>
              </a:rPr>
              <a:t>Winborn</a:t>
            </a:r>
            <a:r>
              <a:rPr lang="fr-FR" sz="2400" i="1" dirty="0">
                <a:solidFill>
                  <a:srgbClr val="000000"/>
                </a:solidFill>
                <a:latin typeface="Verdana" panose="020B0604030504040204" pitchFamily="34" charset="0"/>
              </a:rPr>
              <a:t>, fournisseurs allemands</a:t>
            </a:r>
            <a:r>
              <a:rPr lang="fr-FR" sz="2800" dirty="0">
                <a:solidFill>
                  <a:srgbClr val="000000"/>
                </a:solidFill>
                <a:latin typeface="Verdana" panose="020B0604030504040204" pitchFamily="34" charset="0"/>
              </a:rPr>
              <a:t>. </a:t>
            </a:r>
          </a:p>
        </p:txBody>
      </p:sp>
      <p:pic>
        <p:nvPicPr>
          <p:cNvPr id="1026" name="Picture 2" descr="C:\Users\JEANPI~1\AppData\Local\Temp\msohtmlclip1\02\clip_image0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1" y="3390901"/>
            <a:ext cx="123825" cy="123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094163" y="1867342"/>
            <a:ext cx="6305550"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800" b="1" dirty="0">
                <a:solidFill>
                  <a:srgbClr val="2B72AC"/>
                </a:solidFill>
                <a:latin typeface="Verdana" panose="020B0604030504040204" pitchFamily="34" charset="0"/>
              </a:rPr>
              <a:t>La Communauté d’Agglomération de Forbach</a:t>
            </a:r>
            <a:r>
              <a:rPr lang="fr-FR" sz="2800" dirty="0">
                <a:solidFill>
                  <a:srgbClr val="000000"/>
                </a:solidFill>
                <a:latin typeface="Verdana" panose="020B0604030504040204" pitchFamily="34" charset="0"/>
              </a:rPr>
              <a:t> ne dispose plus d’unité de traitement d’eau</a:t>
            </a:r>
          </a:p>
          <a:p>
            <a:pPr algn="ctr"/>
            <a:r>
              <a:rPr lang="fr-FR" sz="2800" dirty="0">
                <a:solidFill>
                  <a:srgbClr val="000000"/>
                </a:solidFill>
                <a:latin typeface="Verdana" panose="020B0604030504040204" pitchFamily="34" charset="0"/>
              </a:rPr>
              <a:t>depuis 2002</a:t>
            </a:r>
          </a:p>
        </p:txBody>
      </p:sp>
      <p:sp>
        <p:nvSpPr>
          <p:cNvPr id="5" name="Espace réservé du numéro de diapositive 4"/>
          <p:cNvSpPr>
            <a:spLocks noGrp="1"/>
          </p:cNvSpPr>
          <p:nvPr>
            <p:ph type="sldNum" sz="quarter" idx="12"/>
          </p:nvPr>
        </p:nvSpPr>
        <p:spPr/>
        <p:txBody>
          <a:bodyPr/>
          <a:lstStyle/>
          <a:p>
            <a:fld id="{7AA7205A-32C8-4B29-B2D9-1BB3C0E110DB}" type="slidenum">
              <a:rPr lang="fr-FR" smtClean="0"/>
              <a:t>98</a:t>
            </a:fld>
            <a:endParaRPr lang="fr-FR" dirty="0"/>
          </a:p>
        </p:txBody>
      </p:sp>
      <p:sp>
        <p:nvSpPr>
          <p:cNvPr id="6" name="ZoneTexte 5"/>
          <p:cNvSpPr txBox="1"/>
          <p:nvPr/>
        </p:nvSpPr>
        <p:spPr>
          <a:xfrm>
            <a:off x="1542737" y="968"/>
            <a:ext cx="8439463" cy="923330"/>
          </a:xfrm>
          <a:prstGeom prst="rect">
            <a:avLst/>
          </a:prstGeom>
          <a:noFill/>
        </p:spPr>
        <p:txBody>
          <a:bodyPr wrap="square" rtlCol="0">
            <a:spAutoFit/>
          </a:bodyPr>
          <a:lstStyle/>
          <a:p>
            <a:r>
              <a:rPr lang="fr-FR" sz="4400" dirty="0">
                <a:effectLst>
                  <a:outerShdw blurRad="38100" dist="38100" dir="2700000" algn="tl">
                    <a:srgbClr val="000000">
                      <a:alpha val="43137"/>
                    </a:srgbClr>
                  </a:outerShdw>
                </a:effectLst>
              </a:rPr>
              <a:t>C’est déjà le cas pour </a:t>
            </a:r>
            <a:r>
              <a:rPr lang="fr-FR" sz="5400" dirty="0">
                <a:effectLst>
                  <a:outerShdw blurRad="38100" dist="38100" dir="2700000" algn="tl">
                    <a:srgbClr val="000000">
                      <a:alpha val="43137"/>
                    </a:srgbClr>
                  </a:outerShdw>
                </a:effectLst>
              </a:rPr>
              <a:t>FORBACH</a:t>
            </a:r>
            <a:r>
              <a:rPr lang="fr-FR" sz="4400" dirty="0">
                <a:effectLst>
                  <a:outerShdw blurRad="38100" dist="38100" dir="2700000" algn="tl">
                    <a:srgbClr val="000000">
                      <a:alpha val="43137"/>
                    </a:srgbClr>
                  </a:outerShdw>
                </a:effectLst>
              </a:rPr>
              <a:t> !</a:t>
            </a:r>
          </a:p>
        </p:txBody>
      </p:sp>
      <p:pic>
        <p:nvPicPr>
          <p:cNvPr id="9" name="Picture 6" descr="Panneau EAU NON POTABLE (F02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105" y="1380290"/>
            <a:ext cx="2445375" cy="345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67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30933" y="119122"/>
            <a:ext cx="6835513" cy="830997"/>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4800" b="1" dirty="0">
                <a:solidFill>
                  <a:srgbClr val="C00000"/>
                </a:solidFill>
              </a:rPr>
              <a:t>Qui doit payer ?</a:t>
            </a:r>
          </a:p>
        </p:txBody>
      </p:sp>
      <p:sp>
        <p:nvSpPr>
          <p:cNvPr id="4" name="ZoneTexte 3"/>
          <p:cNvSpPr txBox="1"/>
          <p:nvPr/>
        </p:nvSpPr>
        <p:spPr>
          <a:xfrm>
            <a:off x="1233879" y="1515930"/>
            <a:ext cx="9728200" cy="3354765"/>
          </a:xfrm>
          <a:prstGeom prst="rect">
            <a:avLst/>
          </a:prstGeom>
          <a:noFill/>
        </p:spPr>
        <p:txBody>
          <a:bodyPr wrap="square" rtlCol="0">
            <a:spAutoFit/>
          </a:bodyPr>
          <a:lstStyle/>
          <a:p>
            <a:pPr algn="just"/>
            <a:r>
              <a:rPr lang="fr-FR" sz="3600" dirty="0"/>
              <a:t>Comme nous avons pu le voir </a:t>
            </a:r>
            <a:r>
              <a:rPr lang="fr-FR" sz="3600" b="1" dirty="0"/>
              <a:t>toutes les sources de pollution actuelles et futures découlent de l’activité minière et des industries liées à cette exploitation.</a:t>
            </a:r>
          </a:p>
          <a:p>
            <a:endParaRPr lang="fr-FR" sz="3600" dirty="0"/>
          </a:p>
          <a:p>
            <a:pPr algn="ctr"/>
            <a:endParaRPr lang="fr-FR" sz="3200" b="1" i="1" dirty="0"/>
          </a:p>
        </p:txBody>
      </p:sp>
      <p:sp>
        <p:nvSpPr>
          <p:cNvPr id="2" name="Espace réservé du numéro de diapositive 1"/>
          <p:cNvSpPr>
            <a:spLocks noGrp="1"/>
          </p:cNvSpPr>
          <p:nvPr>
            <p:ph type="sldNum" sz="quarter" idx="12"/>
          </p:nvPr>
        </p:nvSpPr>
        <p:spPr/>
        <p:txBody>
          <a:bodyPr/>
          <a:lstStyle/>
          <a:p>
            <a:fld id="{7AA7205A-32C8-4B29-B2D9-1BB3C0E110DB}" type="slidenum">
              <a:rPr lang="fr-FR" smtClean="0"/>
              <a:t>99</a:t>
            </a:fld>
            <a:endParaRPr lang="fr-FR" dirty="0"/>
          </a:p>
        </p:txBody>
      </p:sp>
      <p:sp>
        <p:nvSpPr>
          <p:cNvPr id="5" name="ZoneTexte 4"/>
          <p:cNvSpPr txBox="1"/>
          <p:nvPr/>
        </p:nvSpPr>
        <p:spPr>
          <a:xfrm>
            <a:off x="1783828" y="3678694"/>
            <a:ext cx="9188972" cy="2800767"/>
          </a:xfrm>
          <a:prstGeom prst="rect">
            <a:avLst/>
          </a:prstGeom>
          <a:noFill/>
        </p:spPr>
        <p:txBody>
          <a:bodyPr wrap="square" rtlCol="0">
            <a:spAutoFit/>
          </a:bodyPr>
          <a:lstStyle/>
          <a:p>
            <a:pPr algn="ctr"/>
            <a:r>
              <a:rPr lang="fr-FR" sz="4800" b="1" dirty="0">
                <a:solidFill>
                  <a:srgbClr val="FF0000"/>
                </a:solidFill>
              </a:rPr>
              <a:t>Aucun des phénomènes décrit n’a une origine « naturelle </a:t>
            </a:r>
            <a:r>
              <a:rPr lang="fr-FR" sz="4800" dirty="0">
                <a:solidFill>
                  <a:srgbClr val="FF0000"/>
                </a:solidFill>
              </a:rPr>
              <a:t>»</a:t>
            </a:r>
          </a:p>
          <a:p>
            <a:pPr algn="ctr"/>
            <a:endParaRPr lang="fr-FR" sz="4400" dirty="0">
              <a:solidFill>
                <a:srgbClr val="FF0000"/>
              </a:solidFill>
            </a:endParaRPr>
          </a:p>
          <a:p>
            <a:pPr algn="ctr"/>
            <a:r>
              <a:rPr lang="fr-FR" sz="3600" b="1" i="1" dirty="0"/>
              <a:t>Comme certains tentent de nous le faire croire</a:t>
            </a:r>
            <a:endParaRPr lang="fr-FR" sz="4400" dirty="0"/>
          </a:p>
        </p:txBody>
      </p:sp>
      <p:pic>
        <p:nvPicPr>
          <p:cNvPr id="7" name="Imag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8696" y="107587"/>
            <a:ext cx="2118610" cy="1502528"/>
          </a:xfrm>
          <a:prstGeom prst="rect">
            <a:avLst/>
          </a:prstGeom>
        </p:spPr>
      </p:pic>
      <p:pic>
        <p:nvPicPr>
          <p:cNvPr id="11" name="Imag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224" y="-149117"/>
            <a:ext cx="1423988" cy="1900238"/>
          </a:xfrm>
          <a:prstGeom prst="rect">
            <a:avLst/>
          </a:prstGeom>
        </p:spPr>
      </p:pic>
    </p:spTree>
    <p:extLst>
      <p:ext uri="{BB962C8B-B14F-4D97-AF65-F5344CB8AC3E}">
        <p14:creationId xmlns:p14="http://schemas.microsoft.com/office/powerpoint/2010/main" val="259683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5314</TotalTime>
  <Words>4333</Words>
  <Application>Microsoft Office PowerPoint</Application>
  <PresentationFormat>Grand écran</PresentationFormat>
  <Paragraphs>754</Paragraphs>
  <Slides>105</Slides>
  <Notes>85</Notes>
  <HiddenSlides>0</HiddenSlides>
  <MMClips>5</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105</vt:i4>
      </vt:variant>
    </vt:vector>
  </HeadingPairs>
  <TitlesOfParts>
    <vt:vector size="116" baseType="lpstr">
      <vt:lpstr>SimSun</vt:lpstr>
      <vt:lpstr>Arial</vt:lpstr>
      <vt:lpstr>Arial, sans-serif</vt:lpstr>
      <vt:lpstr>Calibri</vt:lpstr>
      <vt:lpstr>Calibri Light</vt:lpstr>
      <vt:lpstr>等线</vt:lpstr>
      <vt:lpstr>Tekton Pro Cond</vt:lpstr>
      <vt:lpstr>Times New Roman</vt:lpstr>
      <vt:lpstr>Verdana</vt:lpstr>
      <vt:lpstr>Wingdings</vt:lpstr>
      <vt:lpstr>Thème Office</vt:lpstr>
      <vt:lpstr>L’eau   dans le bassin houiller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JP 57800</dc:creator>
  <cp:lastModifiedBy>JP 57800</cp:lastModifiedBy>
  <cp:revision>312</cp:revision>
  <dcterms:created xsi:type="dcterms:W3CDTF">2017-03-06T16:35:13Z</dcterms:created>
  <dcterms:modified xsi:type="dcterms:W3CDTF">2017-04-26T07:36:18Z</dcterms:modified>
</cp:coreProperties>
</file>