
<file path=[Content_Types].xml><?xml version="1.0" encoding="utf-8"?>
<Types xmlns="http://schemas.openxmlformats.org/package/2006/content-types">
  <Default Extension="png" ContentType="image/png"/>
  <Default Extension="jpeg" ContentType="image/jpeg"/>
  <Default Extension="ts" ContentType="video/unknown"/>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7" r:id="rId2"/>
    <p:sldId id="258" r:id="rId3"/>
    <p:sldId id="262" r:id="rId4"/>
    <p:sldId id="261" r:id="rId5"/>
    <p:sldId id="260" r:id="rId6"/>
    <p:sldId id="269" r:id="rId7"/>
    <p:sldId id="270" r:id="rId8"/>
    <p:sldId id="264" r:id="rId9"/>
    <p:sldId id="259" r:id="rId10"/>
    <p:sldId id="263" r:id="rId11"/>
    <p:sldId id="266" r:id="rId12"/>
    <p:sldId id="276" r:id="rId13"/>
    <p:sldId id="267" r:id="rId14"/>
    <p:sldId id="275" r:id="rId15"/>
    <p:sldId id="268" r:id="rId16"/>
    <p:sldId id="274" r:id="rId17"/>
    <p:sldId id="273" r:id="rId18"/>
    <p:sldId id="272" r:id="rId19"/>
    <p:sldId id="271"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700" y="4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74B7723D-C57A-4F88-8A0C-9E49CCA764BE}" type="datetimeFigureOut">
              <a:rPr lang="fr-FR" smtClean="0"/>
              <a:t>03/08/2017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8B4A8A6-DA5A-4DF4-B402-5002ECD65983}" type="slidenum">
              <a:rPr lang="fr-FR" smtClean="0"/>
              <a:t>‹N°›</a:t>
            </a:fld>
            <a:endParaRPr lang="fr-FR"/>
          </a:p>
        </p:txBody>
      </p:sp>
    </p:spTree>
    <p:extLst>
      <p:ext uri="{BB962C8B-B14F-4D97-AF65-F5344CB8AC3E}">
        <p14:creationId xmlns:p14="http://schemas.microsoft.com/office/powerpoint/2010/main" val="16916952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74B7723D-C57A-4F88-8A0C-9E49CCA764BE}" type="datetimeFigureOut">
              <a:rPr lang="fr-FR" smtClean="0"/>
              <a:t>03/08/2017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8B4A8A6-DA5A-4DF4-B402-5002ECD65983}" type="slidenum">
              <a:rPr lang="fr-FR" smtClean="0"/>
              <a:t>‹N°›</a:t>
            </a:fld>
            <a:endParaRPr lang="fr-FR"/>
          </a:p>
        </p:txBody>
      </p:sp>
    </p:spTree>
    <p:extLst>
      <p:ext uri="{BB962C8B-B14F-4D97-AF65-F5344CB8AC3E}">
        <p14:creationId xmlns:p14="http://schemas.microsoft.com/office/powerpoint/2010/main" val="3526257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74B7723D-C57A-4F88-8A0C-9E49CCA764BE}" type="datetimeFigureOut">
              <a:rPr lang="fr-FR" smtClean="0"/>
              <a:t>03/08/2017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8B4A8A6-DA5A-4DF4-B402-5002ECD65983}" type="slidenum">
              <a:rPr lang="fr-FR" smtClean="0"/>
              <a:t>‹N°›</a:t>
            </a:fld>
            <a:endParaRPr lang="fr-FR"/>
          </a:p>
        </p:txBody>
      </p:sp>
    </p:spTree>
    <p:extLst>
      <p:ext uri="{BB962C8B-B14F-4D97-AF65-F5344CB8AC3E}">
        <p14:creationId xmlns:p14="http://schemas.microsoft.com/office/powerpoint/2010/main" val="3022219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74B7723D-C57A-4F88-8A0C-9E49CCA764BE}" type="datetimeFigureOut">
              <a:rPr lang="fr-FR" smtClean="0"/>
              <a:t>03/08/2017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8B4A8A6-DA5A-4DF4-B402-5002ECD65983}" type="slidenum">
              <a:rPr lang="fr-FR" smtClean="0"/>
              <a:t>‹N°›</a:t>
            </a:fld>
            <a:endParaRPr lang="fr-FR"/>
          </a:p>
        </p:txBody>
      </p:sp>
    </p:spTree>
    <p:extLst>
      <p:ext uri="{BB962C8B-B14F-4D97-AF65-F5344CB8AC3E}">
        <p14:creationId xmlns:p14="http://schemas.microsoft.com/office/powerpoint/2010/main" val="1470443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74B7723D-C57A-4F88-8A0C-9E49CCA764BE}" type="datetimeFigureOut">
              <a:rPr lang="fr-FR" smtClean="0"/>
              <a:t>03/08/2017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8B4A8A6-DA5A-4DF4-B402-5002ECD65983}" type="slidenum">
              <a:rPr lang="fr-FR" smtClean="0"/>
              <a:t>‹N°›</a:t>
            </a:fld>
            <a:endParaRPr lang="fr-FR"/>
          </a:p>
        </p:txBody>
      </p:sp>
    </p:spTree>
    <p:extLst>
      <p:ext uri="{BB962C8B-B14F-4D97-AF65-F5344CB8AC3E}">
        <p14:creationId xmlns:p14="http://schemas.microsoft.com/office/powerpoint/2010/main" val="2946149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74B7723D-C57A-4F88-8A0C-9E49CCA764BE}" type="datetimeFigureOut">
              <a:rPr lang="fr-FR" smtClean="0"/>
              <a:t>03/08/2017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8B4A8A6-DA5A-4DF4-B402-5002ECD65983}" type="slidenum">
              <a:rPr lang="fr-FR" smtClean="0"/>
              <a:t>‹N°›</a:t>
            </a:fld>
            <a:endParaRPr lang="fr-FR"/>
          </a:p>
        </p:txBody>
      </p:sp>
    </p:spTree>
    <p:extLst>
      <p:ext uri="{BB962C8B-B14F-4D97-AF65-F5344CB8AC3E}">
        <p14:creationId xmlns:p14="http://schemas.microsoft.com/office/powerpoint/2010/main" val="3662999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74B7723D-C57A-4F88-8A0C-9E49CCA764BE}" type="datetimeFigureOut">
              <a:rPr lang="fr-FR" smtClean="0"/>
              <a:t>03/08/2017</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A8B4A8A6-DA5A-4DF4-B402-5002ECD65983}" type="slidenum">
              <a:rPr lang="fr-FR" smtClean="0"/>
              <a:t>‹N°›</a:t>
            </a:fld>
            <a:endParaRPr lang="fr-FR"/>
          </a:p>
        </p:txBody>
      </p:sp>
    </p:spTree>
    <p:extLst>
      <p:ext uri="{BB962C8B-B14F-4D97-AF65-F5344CB8AC3E}">
        <p14:creationId xmlns:p14="http://schemas.microsoft.com/office/powerpoint/2010/main" val="3347387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74B7723D-C57A-4F88-8A0C-9E49CCA764BE}" type="datetimeFigureOut">
              <a:rPr lang="fr-FR" smtClean="0"/>
              <a:t>03/08/2017</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A8B4A8A6-DA5A-4DF4-B402-5002ECD65983}" type="slidenum">
              <a:rPr lang="fr-FR" smtClean="0"/>
              <a:t>‹N°›</a:t>
            </a:fld>
            <a:endParaRPr lang="fr-FR"/>
          </a:p>
        </p:txBody>
      </p:sp>
    </p:spTree>
    <p:extLst>
      <p:ext uri="{BB962C8B-B14F-4D97-AF65-F5344CB8AC3E}">
        <p14:creationId xmlns:p14="http://schemas.microsoft.com/office/powerpoint/2010/main" val="1705835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74B7723D-C57A-4F88-8A0C-9E49CCA764BE}" type="datetimeFigureOut">
              <a:rPr lang="fr-FR" smtClean="0"/>
              <a:t>03/08/2017</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A8B4A8A6-DA5A-4DF4-B402-5002ECD65983}" type="slidenum">
              <a:rPr lang="fr-FR" smtClean="0"/>
              <a:t>‹N°›</a:t>
            </a:fld>
            <a:endParaRPr lang="fr-FR"/>
          </a:p>
        </p:txBody>
      </p:sp>
    </p:spTree>
    <p:extLst>
      <p:ext uri="{BB962C8B-B14F-4D97-AF65-F5344CB8AC3E}">
        <p14:creationId xmlns:p14="http://schemas.microsoft.com/office/powerpoint/2010/main" val="29141998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74B7723D-C57A-4F88-8A0C-9E49CCA764BE}" type="datetimeFigureOut">
              <a:rPr lang="fr-FR" smtClean="0"/>
              <a:t>03/08/2017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8B4A8A6-DA5A-4DF4-B402-5002ECD65983}" type="slidenum">
              <a:rPr lang="fr-FR" smtClean="0"/>
              <a:t>‹N°›</a:t>
            </a:fld>
            <a:endParaRPr lang="fr-FR"/>
          </a:p>
        </p:txBody>
      </p:sp>
    </p:spTree>
    <p:extLst>
      <p:ext uri="{BB962C8B-B14F-4D97-AF65-F5344CB8AC3E}">
        <p14:creationId xmlns:p14="http://schemas.microsoft.com/office/powerpoint/2010/main" val="3230455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74B7723D-C57A-4F88-8A0C-9E49CCA764BE}" type="datetimeFigureOut">
              <a:rPr lang="fr-FR" smtClean="0"/>
              <a:t>03/08/2017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8B4A8A6-DA5A-4DF4-B402-5002ECD65983}" type="slidenum">
              <a:rPr lang="fr-FR" smtClean="0"/>
              <a:t>‹N°›</a:t>
            </a:fld>
            <a:endParaRPr lang="fr-FR"/>
          </a:p>
        </p:txBody>
      </p:sp>
    </p:spTree>
    <p:extLst>
      <p:ext uri="{BB962C8B-B14F-4D97-AF65-F5344CB8AC3E}">
        <p14:creationId xmlns:p14="http://schemas.microsoft.com/office/powerpoint/2010/main" val="3685368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ABD8A">
                <a:alpha val="48627"/>
              </a:srgbClr>
            </a:gs>
            <a:gs pos="92000">
              <a:schemeClr val="accent6">
                <a:lumMod val="89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B7723D-C57A-4F88-8A0C-9E49CCA764BE}" type="datetimeFigureOut">
              <a:rPr lang="fr-FR" smtClean="0"/>
              <a:t>03/08/2017</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B4A8A6-DA5A-4DF4-B402-5002ECD65983}" type="slidenum">
              <a:rPr lang="fr-FR" smtClean="0"/>
              <a:t>‹N°›</a:t>
            </a:fld>
            <a:endParaRPr lang="fr-FR"/>
          </a:p>
        </p:txBody>
      </p:sp>
    </p:spTree>
    <p:extLst>
      <p:ext uri="{BB962C8B-B14F-4D97-AF65-F5344CB8AC3E}">
        <p14:creationId xmlns:p14="http://schemas.microsoft.com/office/powerpoint/2010/main" val="261368301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rosbruck.free.fr/"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MENU.pptx"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ts"/><Relationship Id="rId1" Type="http://schemas.microsoft.com/office/2007/relationships/media" Target="../media/media1.ts"/><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ts"/><Relationship Id="rId1" Type="http://schemas.microsoft.com/office/2007/relationships/media" Target="../media/media2.ts"/><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071" y="249983"/>
            <a:ext cx="1434353" cy="17677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765" y="420994"/>
            <a:ext cx="1267454" cy="15659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925969" y="2838691"/>
            <a:ext cx="7344816" cy="193899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4000" b="0" i="0" u="none" strike="noStrike" kern="0" cap="none" spc="0" normalizeH="0" baseline="0" noProof="0" dirty="0">
                <a:ln>
                  <a:noFill/>
                </a:ln>
                <a:solidFill>
                  <a:sysClr val="windowText" lastClr="000000"/>
                </a:solidFill>
                <a:effectLst/>
                <a:uLnTx/>
                <a:uFillTx/>
                <a:latin typeface="Verdana" panose="020B0604030504040204" pitchFamily="34" charset="0"/>
                <a:ea typeface="Verdana" panose="020B0604030504040204" pitchFamily="34" charset="0"/>
                <a:cs typeface="Verdana" panose="020B0604030504040204" pitchFamily="34" charset="0"/>
              </a:rPr>
              <a:t>Les actions envers la presse et les médias</a:t>
            </a:r>
            <a:endParaRPr kumimoji="0" lang="fr-FR" sz="3600" b="0" i="1" u="none" strike="noStrike" kern="0" cap="none" spc="0" normalizeH="0" baseline="0" noProof="0" dirty="0">
              <a:ln>
                <a:noFill/>
              </a:ln>
              <a:solidFill>
                <a:sysClr val="windowText" lastClr="00000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4000" b="0" i="0" u="none" strike="noStrike" kern="0" cap="none" spc="0" normalizeH="0" baseline="0" noProof="0" dirty="0">
              <a:ln>
                <a:noFill/>
              </a:ln>
              <a:solidFill>
                <a:sysClr val="windowText" lastClr="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1681728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738" y="254976"/>
            <a:ext cx="7323993" cy="5492995"/>
          </a:xfrm>
          <a:prstGeom prst="rect">
            <a:avLst/>
          </a:prstGeom>
          <a:ln>
            <a:noFill/>
          </a:ln>
          <a:effectLst>
            <a:outerShdw blurRad="292100" dist="139700" dir="2700000" algn="tl" rotWithShape="0">
              <a:srgbClr val="333333">
                <a:alpha val="65000"/>
              </a:srgbClr>
            </a:outerShdw>
          </a:effectLst>
        </p:spPr>
      </p:pic>
      <p:sp>
        <p:nvSpPr>
          <p:cNvPr id="3" name="ZoneTexte 2"/>
          <p:cNvSpPr txBox="1"/>
          <p:nvPr/>
        </p:nvSpPr>
        <p:spPr>
          <a:xfrm>
            <a:off x="1345223" y="5890846"/>
            <a:ext cx="6321670" cy="830997"/>
          </a:xfrm>
          <a:prstGeom prst="rect">
            <a:avLst/>
          </a:prstGeom>
          <a:noFill/>
        </p:spPr>
        <p:txBody>
          <a:bodyPr wrap="square" rtlCol="0">
            <a:spAutoFit/>
          </a:bodyPr>
          <a:lstStyle/>
          <a:p>
            <a:pPr algn="ctr"/>
            <a:r>
              <a:rPr lang="fr-FR" sz="2400" dirty="0"/>
              <a:t>Jean-Louis MASSON en Mairie de Rosbruck </a:t>
            </a:r>
          </a:p>
          <a:p>
            <a:pPr algn="ctr"/>
            <a:r>
              <a:rPr lang="fr-FR" sz="2400" dirty="0"/>
              <a:t>le 8 janvier 2016</a:t>
            </a:r>
          </a:p>
        </p:txBody>
      </p:sp>
    </p:spTree>
    <p:extLst>
      <p:ext uri="{BB962C8B-B14F-4D97-AF65-F5344CB8AC3E}">
        <p14:creationId xmlns:p14="http://schemas.microsoft.com/office/powerpoint/2010/main" val="41769512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4446" y="334107"/>
            <a:ext cx="8176846" cy="6132635"/>
          </a:xfrm>
          <a:prstGeom prst="rect">
            <a:avLst/>
          </a:prstGeom>
          <a:ln>
            <a:noFill/>
          </a:ln>
          <a:effectLst>
            <a:outerShdw blurRad="292100" dist="139700" dir="2700000" algn="tl" rotWithShape="0">
              <a:srgbClr val="333333">
                <a:alpha val="65000"/>
              </a:srgbClr>
            </a:outerShdw>
          </a:effectLst>
        </p:spPr>
      </p:pic>
      <p:sp>
        <p:nvSpPr>
          <p:cNvPr id="3" name="ZoneTexte 2"/>
          <p:cNvSpPr txBox="1"/>
          <p:nvPr/>
        </p:nvSpPr>
        <p:spPr>
          <a:xfrm>
            <a:off x="589085" y="5389685"/>
            <a:ext cx="8097716" cy="584775"/>
          </a:xfrm>
          <a:prstGeom prst="rect">
            <a:avLst/>
          </a:prstGeom>
          <a:noFill/>
        </p:spPr>
        <p:txBody>
          <a:bodyPr wrap="square" rtlCol="0">
            <a:spAutoFit/>
          </a:bodyPr>
          <a:lstStyle/>
          <a:p>
            <a:r>
              <a:rPr lang="fr-FR" sz="3200" dirty="0"/>
              <a:t>Tout le conseil municipal autour du sénateur</a:t>
            </a:r>
          </a:p>
        </p:txBody>
      </p:sp>
    </p:spTree>
    <p:extLst>
      <p:ext uri="{BB962C8B-B14F-4D97-AF65-F5344CB8AC3E}">
        <p14:creationId xmlns:p14="http://schemas.microsoft.com/office/powerpoint/2010/main" val="10112967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avec coins arrondis en diagonale 2"/>
          <p:cNvSpPr/>
          <p:nvPr/>
        </p:nvSpPr>
        <p:spPr>
          <a:xfrm>
            <a:off x="1049214" y="870439"/>
            <a:ext cx="6875585" cy="4765431"/>
          </a:xfrm>
          <a:prstGeom prst="round2Diag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FR" sz="5400" i="1" dirty="0"/>
              <a:t>M. Jean Louis Masson attire l'attention de Mme la ministre de l'écologie</a:t>
            </a:r>
          </a:p>
        </p:txBody>
      </p:sp>
    </p:spTree>
    <p:extLst>
      <p:ext uri="{BB962C8B-B14F-4D97-AF65-F5344CB8AC3E}">
        <p14:creationId xmlns:p14="http://schemas.microsoft.com/office/powerpoint/2010/main" val="2295958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afterEffect">
                                  <p:stCondLst>
                                    <p:cond delay="3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1+#ppt_w/2"/>
                                          </p:val>
                                        </p:tav>
                                        <p:tav tm="100000">
                                          <p:val>
                                            <p:strVal val="#ppt_x"/>
                                          </p:val>
                                        </p:tav>
                                      </p:tavLst>
                                    </p:anim>
                                    <p:anim calcmode="lin" valueType="num">
                                      <p:cBhvr additive="base">
                                        <p:cTn id="8" dur="1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546" y="0"/>
            <a:ext cx="8669216" cy="6924973"/>
          </a:xfrm>
          <a:prstGeom prst="rect">
            <a:avLst/>
          </a:prstGeom>
        </p:spPr>
        <p:txBody>
          <a:bodyPr wrap="square">
            <a:spAutoFit/>
          </a:bodyPr>
          <a:lstStyle/>
          <a:p>
            <a:pPr algn="ctr"/>
            <a:r>
              <a:rPr lang="fr-FR" sz="2400" b="1" dirty="0"/>
              <a:t>Question écrite n° 17883 de M. Jean Louis Masson (Moselle - NI) </a:t>
            </a:r>
          </a:p>
          <a:p>
            <a:pPr algn="ctr"/>
            <a:r>
              <a:rPr lang="fr-FR" sz="2400" b="1" dirty="0"/>
              <a:t>Publiée dans le JO Sénat du 24/09/2015 - page 2219 </a:t>
            </a:r>
          </a:p>
          <a:p>
            <a:endParaRPr lang="fr-FR" dirty="0"/>
          </a:p>
          <a:p>
            <a:pPr algn="just"/>
            <a:r>
              <a:rPr lang="fr-FR" dirty="0"/>
              <a:t>M. Jean Louis Masson attire l'attention de Mme la ministre de l'écologie, du développement durable et de l'énergie sur le fait qu'une refonte du code minier est programmée depuis plusieurs années sur la base de plusieurs rapports techniques demandés par les pouvoirs publics. Outre la nécessité globale d'une modernisation du code minier, il y a une urgence évidente, liée à l'indemnisation des dégâts miniers. Cela est vrai aussi bien pour les anciennes mines de fer de Lorraine que pour les houillères de Lorraine (HBL). Ainsi, à la suite  de l'exploitation du charbon, la commune de Rosbruck a subi un affaissement d'une hauteur de quinze mètres et une partie des maisons est dorénavant à plusieurs mètres sous le niveau de la Rosselle. Un tel affaissement entraîne une désorganisation totale des bâtiments et des réseaux d'infrastructure (eau, assainissement). En outre, une partie de la commune vient d'être placée en zone rouge du plan de prévention des risques d'inondation. Toutes les dépenses correspondantes sont, bien entendu, la résultante des affaissements miniers et, malgré cela, les HBL et l'État qui est substitué, mènent avec une totale mauvaise foi une véritable « guérilla » juridique, depuis dix ans, pour éviter ou retarder l'indemnisation des dégâts. Or, en l'absence de réforme du code minier, les responsables des dégâts miniers continuent à multiplier les artifices en spéculant sur le fait que les particuliers et les communes victimes des affaissements, seront victimes d'un épuisement financier les empêchant de continuer à se défendre juridiquement faute de pouvoir payer les avocats et de multiples experts ou </a:t>
            </a:r>
            <a:r>
              <a:rPr lang="fr-FR" dirty="0" err="1"/>
              <a:t>contre-experts</a:t>
            </a:r>
            <a:r>
              <a:rPr lang="fr-FR" dirty="0"/>
              <a:t>. Il lui demande donc dans quel délai le Gouvernement inscrira à l'ordre du jour du Parlement, la réforme du code minier. </a:t>
            </a:r>
          </a:p>
        </p:txBody>
      </p:sp>
    </p:spTree>
    <p:extLst>
      <p:ext uri="{BB962C8B-B14F-4D97-AF65-F5344CB8AC3E}">
        <p14:creationId xmlns:p14="http://schemas.microsoft.com/office/powerpoint/2010/main" val="33908879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avec coins arrondis en diagonale 3"/>
          <p:cNvSpPr/>
          <p:nvPr/>
        </p:nvSpPr>
        <p:spPr>
          <a:xfrm>
            <a:off x="353775" y="1473844"/>
            <a:ext cx="8479141" cy="3376246"/>
          </a:xfrm>
          <a:prstGeom prst="round2DiagRect">
            <a:avLst>
              <a:gd name="adj1" fmla="val 16667"/>
              <a:gd name="adj2" fmla="val 5305"/>
            </a:avLst>
          </a:prstGeom>
        </p:spPr>
        <p:style>
          <a:lnRef idx="1">
            <a:schemeClr val="accent5"/>
          </a:lnRef>
          <a:fillRef idx="2">
            <a:schemeClr val="accent5"/>
          </a:fillRef>
          <a:effectRef idx="1">
            <a:schemeClr val="accent5"/>
          </a:effectRef>
          <a:fontRef idx="minor">
            <a:schemeClr val="dk1"/>
          </a:fontRef>
        </p:style>
        <p:txBody>
          <a:bodyPr rtlCol="0" anchor="ctr"/>
          <a:lstStyle/>
          <a:p>
            <a:r>
              <a:rPr lang="fr-FR" sz="4000" b="1" dirty="0">
                <a:solidFill>
                  <a:srgbClr val="FF0000"/>
                </a:solidFill>
              </a:rPr>
              <a:t>les HBL et l'État mènent avec une totale mauvaise foi une véritable « guérilla » juridique, depuis dix ans, pour éviter ou retarder l'indemnisation des dégâts</a:t>
            </a:r>
            <a:r>
              <a:rPr lang="fr-FR" sz="5400" b="1" dirty="0">
                <a:solidFill>
                  <a:srgbClr val="FF0000"/>
                </a:solidFill>
              </a:rPr>
              <a:t>.</a:t>
            </a:r>
            <a:endParaRPr lang="fr-FR" sz="5400" b="1" i="1" dirty="0">
              <a:solidFill>
                <a:srgbClr val="FF0000"/>
              </a:solidFill>
            </a:endParaRPr>
          </a:p>
        </p:txBody>
      </p:sp>
    </p:spTree>
    <p:extLst>
      <p:ext uri="{BB962C8B-B14F-4D97-AF65-F5344CB8AC3E}">
        <p14:creationId xmlns:p14="http://schemas.microsoft.com/office/powerpoint/2010/main" val="2811722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4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8261" y="210026"/>
            <a:ext cx="8678008" cy="6647974"/>
          </a:xfrm>
          <a:prstGeom prst="rect">
            <a:avLst/>
          </a:prstGeom>
        </p:spPr>
        <p:txBody>
          <a:bodyPr wrap="square">
            <a:spAutoFit/>
          </a:bodyPr>
          <a:lstStyle/>
          <a:p>
            <a:r>
              <a:rPr lang="fr-FR" sz="2400" b="1" dirty="0"/>
              <a:t>Réponse du Ministère de l'écologie, du développement durable et de l'énergie </a:t>
            </a:r>
          </a:p>
          <a:p>
            <a:r>
              <a:rPr lang="fr-FR" sz="2400" b="1" dirty="0"/>
              <a:t>Publiée dans le JO Sénat du 11/02/2016 - page 601 </a:t>
            </a:r>
          </a:p>
          <a:p>
            <a:endParaRPr lang="fr-FR" dirty="0"/>
          </a:p>
          <a:p>
            <a:r>
              <a:rPr lang="fr-FR" sz="1600" dirty="0"/>
              <a:t>Un projet de réforme du code minier est en préparation et a fait l'objet d'un important travail de concertation en 2015. Il est en attente d'être soumis aux consultations du Conseil national de la transition écologique et à l'avis du Conseil d'État. Cependant, il convient de souligner que l'État assure déjà pleinement sa responsabilité en matière d'après mine dans les conditions actuelles du droit minier. Concernant la commune de Rosbruck, située au cœur du secteur des mines de charbon, elle représente un site particulièrement touché par des affaissements de terrain. C'est pourquoi, aussi bien les houillères du bassin de Lorraine (HBL) que Charbonnage de France (</a:t>
            </a:r>
            <a:r>
              <a:rPr lang="fr-FR" sz="1600" dirty="0" err="1"/>
              <a:t>CdF</a:t>
            </a:r>
            <a:r>
              <a:rPr lang="fr-FR" sz="1600" dirty="0"/>
              <a:t>) ou l'État lui-même n'ont jamais contesté le droit à une juste indemnisation des dégâts d'origine minière sur cette commune. Ceci ne justifie pas néanmoins que </a:t>
            </a:r>
            <a:r>
              <a:rPr lang="fr-FR" sz="1600" dirty="0" err="1"/>
              <a:t>CdF</a:t>
            </a:r>
            <a:r>
              <a:rPr lang="fr-FR" sz="1600" dirty="0"/>
              <a:t> ou l'État doivent accepter sans discussion l'ensemble des revendications qui leur sont adressées . En cas de désaccord sur la réalité ou le montant du préjudice, il est ainsi normal que la justice puisse être saisie. C'est ce qui a été fait par la commune de Rosbruck qui a par ailleurs récusé en 2009 les résultats d'une première expertise judiciaire entraînant un délai supplémentaire puisqu'un nouvel expert a été nommé en 2011 et que son rapport final n'est attendu que dans les prochaines semaines. Par ailleurs, le fonds de garantie des assurances obligatoires (FGAO) a été chargé d'indemniser les particuliers victimes de dégâts miniers survenus à partir du 1er septembre 1998 et plusieurs dossiers ont ainsi déjà été indemnisés sur la commune de Rosbruck. Alors que le FGAO s'est fixé des règles qui lui sont propres quant au barème d'indemnisation, certains habitants de la commune de Rosbruck sont également entrés en contentieux. Une expertise a pour cela été demandée et un expert vient d'être désigné. En conclusion, la volonté de l'État d'indemniser les dégâts d'origine minière à leur juste valeur reste entière ; les délais mentionnés correspondent aux délais de justice nécessitant des expertises d'ampleur non négligeable en cas de désaccord. </a:t>
            </a:r>
          </a:p>
        </p:txBody>
      </p:sp>
    </p:spTree>
    <p:extLst>
      <p:ext uri="{BB962C8B-B14F-4D97-AF65-F5344CB8AC3E}">
        <p14:creationId xmlns:p14="http://schemas.microsoft.com/office/powerpoint/2010/main" val="9301437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2"/>
          <p:cNvSpPr/>
          <p:nvPr/>
        </p:nvSpPr>
        <p:spPr>
          <a:xfrm>
            <a:off x="325315" y="1535210"/>
            <a:ext cx="8607669" cy="33147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FR" sz="3200" b="1" dirty="0">
                <a:solidFill>
                  <a:srgbClr val="FF0000"/>
                </a:solidFill>
              </a:rPr>
              <a:t>Un projet de réforme du code minier est en préparation…….. Il est en attente d'être soumis aux consultations du Conseil national de la transition écologique et à l'avis du Conseil d'État. </a:t>
            </a:r>
          </a:p>
        </p:txBody>
      </p:sp>
    </p:spTree>
    <p:extLst>
      <p:ext uri="{BB962C8B-B14F-4D97-AF65-F5344CB8AC3E}">
        <p14:creationId xmlns:p14="http://schemas.microsoft.com/office/powerpoint/2010/main" val="1264134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3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ppt_x"/>
                                          </p:val>
                                        </p:tav>
                                        <p:tav tm="100000">
                                          <p:val>
                                            <p:strVal val="#ppt_x"/>
                                          </p:val>
                                        </p:tav>
                                      </p:tavLst>
                                    </p:anim>
                                    <p:anim calcmode="lin" valueType="num">
                                      <p:cBhvr additive="base">
                                        <p:cTn id="8" dur="12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3"/>
          <p:cNvSpPr/>
          <p:nvPr/>
        </p:nvSpPr>
        <p:spPr>
          <a:xfrm>
            <a:off x="334742" y="613739"/>
            <a:ext cx="8607669" cy="33147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FR" sz="3200" b="1" dirty="0">
                <a:solidFill>
                  <a:srgbClr val="FF0000"/>
                </a:solidFill>
              </a:rPr>
              <a:t>la volonté de l'État d'indemniser les dégâts d'origine minière à leur juste valeur reste entière ; les délais mentionnés correspondent aux délais de justice nécessitant des expertises d'ampleur non négligeable en cas de désaccord. </a:t>
            </a:r>
          </a:p>
        </p:txBody>
      </p:sp>
    </p:spTree>
    <p:extLst>
      <p:ext uri="{BB962C8B-B14F-4D97-AF65-F5344CB8AC3E}">
        <p14:creationId xmlns:p14="http://schemas.microsoft.com/office/powerpoint/2010/main" val="993518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82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300" fill="hold"/>
                                        <p:tgtEl>
                                          <p:spTgt spid="2"/>
                                        </p:tgtEl>
                                        <p:attrNameLst>
                                          <p:attrName>ppt_x</p:attrName>
                                        </p:attrNameLst>
                                      </p:cBhvr>
                                      <p:tavLst>
                                        <p:tav tm="0">
                                          <p:val>
                                            <p:strVal val="#ppt_x"/>
                                          </p:val>
                                        </p:tav>
                                        <p:tav tm="100000">
                                          <p:val>
                                            <p:strVal val="#ppt_x"/>
                                          </p:val>
                                        </p:tav>
                                      </p:tavLst>
                                    </p:anim>
                                    <p:anim calcmode="lin" valueType="num">
                                      <p:cBhvr additive="base">
                                        <p:cTn id="8" dur="23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F4668DC-857F-487D-BFFA-8C0CA5037977}" type="slidenum">
              <a:rPr lang="fr-BE" smtClean="0"/>
              <a:t>18</a:t>
            </a:fld>
            <a:endParaRPr lang="fr-BE"/>
          </a:p>
        </p:txBody>
      </p:sp>
      <p:sp>
        <p:nvSpPr>
          <p:cNvPr id="3" name="ZoneTexte 2"/>
          <p:cNvSpPr txBox="1"/>
          <p:nvPr/>
        </p:nvSpPr>
        <p:spPr>
          <a:xfrm>
            <a:off x="467544" y="1484784"/>
            <a:ext cx="8121648" cy="1877437"/>
          </a:xfrm>
          <a:prstGeom prst="rect">
            <a:avLst/>
          </a:prstGeom>
          <a:noFill/>
        </p:spPr>
        <p:txBody>
          <a:bodyPr wrap="square" rtlCol="0">
            <a:spAutoFit/>
          </a:bodyPr>
          <a:lstStyle/>
          <a:p>
            <a:pPr algn="ctr"/>
            <a:r>
              <a:rPr lang="fr-FR" sz="2800" dirty="0"/>
              <a:t>Pour tous renseignements complémentaires consultez le site de la CLCV Rosbruck : </a:t>
            </a:r>
          </a:p>
          <a:p>
            <a:pPr algn="ctr"/>
            <a:endParaRPr lang="fr-FR" sz="2800" b="1" dirty="0">
              <a:hlinkClick r:id="rId2"/>
            </a:endParaRPr>
          </a:p>
          <a:p>
            <a:pPr algn="ctr"/>
            <a:r>
              <a:rPr lang="fr-FR" sz="3200" b="1" dirty="0">
                <a:hlinkClick r:id="rId2"/>
              </a:rPr>
              <a:t>http://rosbruck.free.fr</a:t>
            </a:r>
            <a:endParaRPr lang="fr-FR" sz="2800" b="1" dirty="0"/>
          </a:p>
        </p:txBody>
      </p:sp>
      <p:pic>
        <p:nvPicPr>
          <p:cNvPr id="4" name="Image 3">
            <a:hlinkClick r:id="rId2"/>
          </p:cNvPr>
          <p:cNvPicPr>
            <a:picLocks noChangeAspect="1"/>
          </p:cNvPicPr>
          <p:nvPr/>
        </p:nvPicPr>
        <p:blipFill>
          <a:blip r:embed="rId3"/>
          <a:stretch>
            <a:fillRect/>
          </a:stretch>
        </p:blipFill>
        <p:spPr>
          <a:xfrm>
            <a:off x="749765" y="3933056"/>
            <a:ext cx="7949269" cy="1759678"/>
          </a:xfrm>
          <a:prstGeom prst="rect">
            <a:avLst/>
          </a:prstGeom>
        </p:spPr>
      </p:pic>
    </p:spTree>
    <p:extLst>
      <p:ext uri="{BB962C8B-B14F-4D97-AF65-F5344CB8AC3E}">
        <p14:creationId xmlns:p14="http://schemas.microsoft.com/office/powerpoint/2010/main" val="21676726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121558" y="967154"/>
            <a:ext cx="5037992" cy="2400657"/>
          </a:xfrm>
          <a:prstGeom prst="rect">
            <a:avLst/>
          </a:prstGeom>
          <a:noFill/>
        </p:spPr>
        <p:txBody>
          <a:bodyPr wrap="square" rtlCol="0">
            <a:spAutoFit/>
          </a:bodyPr>
          <a:lstStyle/>
          <a:p>
            <a:pPr algn="ctr"/>
            <a:r>
              <a:rPr lang="fr-FR" sz="15000" dirty="0"/>
              <a:t>FIN</a:t>
            </a:r>
          </a:p>
        </p:txBody>
      </p:sp>
      <p:pic>
        <p:nvPicPr>
          <p:cNvPr id="4" name="Image 3">
            <a:hlinkClick r:id="rId2" action="ppaction://hlinkpres?slideindex=1&amp;slidetitle="/>
          </p:cNvPr>
          <p:cNvPicPr>
            <a:picLocks noChangeAspect="1"/>
          </p:cNvPicPr>
          <p:nvPr/>
        </p:nvPicPr>
        <p:blipFill>
          <a:blip r:embed="rId3">
            <a:clrChange>
              <a:clrFrom>
                <a:srgbClr val="FFFFFF"/>
              </a:clrFrom>
              <a:clrTo>
                <a:srgbClr val="FFFFFF">
                  <a:alpha val="0"/>
                </a:srgbClr>
              </a:clrTo>
            </a:clrChange>
          </a:blip>
          <a:stretch>
            <a:fillRect/>
          </a:stretch>
        </p:blipFill>
        <p:spPr>
          <a:xfrm>
            <a:off x="3489081" y="4449265"/>
            <a:ext cx="2302947" cy="2178303"/>
          </a:xfrm>
          <a:prstGeom prst="rect">
            <a:avLst/>
          </a:prstGeom>
        </p:spPr>
      </p:pic>
    </p:spTree>
    <p:extLst>
      <p:ext uri="{BB962C8B-B14F-4D97-AF65-F5344CB8AC3E}">
        <p14:creationId xmlns:p14="http://schemas.microsoft.com/office/powerpoint/2010/main" val="40836834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011115" y="527538"/>
            <a:ext cx="6858000" cy="5143500"/>
          </a:xfrm>
          <a:prstGeom prst="rect">
            <a:avLst/>
          </a:prstGeom>
          <a:ln>
            <a:noFill/>
          </a:ln>
          <a:effectLst>
            <a:outerShdw blurRad="292100" dist="139700" dir="2700000" algn="tl" rotWithShape="0">
              <a:srgbClr val="333333">
                <a:alpha val="65000"/>
              </a:srgbClr>
            </a:outerShdw>
          </a:effectLst>
        </p:spPr>
      </p:pic>
      <p:sp>
        <p:nvSpPr>
          <p:cNvPr id="3" name="ZoneTexte 2"/>
          <p:cNvSpPr txBox="1"/>
          <p:nvPr/>
        </p:nvSpPr>
        <p:spPr>
          <a:xfrm>
            <a:off x="509953" y="5794131"/>
            <a:ext cx="7860323" cy="646331"/>
          </a:xfrm>
          <a:prstGeom prst="rect">
            <a:avLst/>
          </a:prstGeom>
          <a:noFill/>
        </p:spPr>
        <p:txBody>
          <a:bodyPr wrap="square" rtlCol="0">
            <a:spAutoFit/>
          </a:bodyPr>
          <a:lstStyle/>
          <a:p>
            <a:pPr algn="ctr"/>
            <a:r>
              <a:rPr lang="fr-FR" sz="3600" dirty="0"/>
              <a:t>MITTELBERGER  Journaliste au RL</a:t>
            </a:r>
          </a:p>
        </p:txBody>
      </p:sp>
    </p:spTree>
    <p:extLst>
      <p:ext uri="{BB962C8B-B14F-4D97-AF65-F5344CB8AC3E}">
        <p14:creationId xmlns:p14="http://schemas.microsoft.com/office/powerpoint/2010/main" val="15048673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2" cstate="print">
            <a:extLst>
              <a:ext uri="{28A0092B-C50C-407E-A947-70E740481C1C}">
                <a14:useLocalDpi xmlns:a14="http://schemas.microsoft.com/office/drawing/2010/main" val="0"/>
              </a:ext>
            </a:extLst>
          </a:blip>
          <a:srcRect l="17067" t="10133" r="11919" b="-2326"/>
          <a:stretch/>
        </p:blipFill>
        <p:spPr>
          <a:xfrm>
            <a:off x="1670538" y="263768"/>
            <a:ext cx="5959760" cy="5802923"/>
          </a:xfrm>
          <a:prstGeom prst="rect">
            <a:avLst/>
          </a:prstGeom>
          <a:ln>
            <a:noFill/>
          </a:ln>
          <a:effectLst>
            <a:outerShdw blurRad="292100" dist="139700" dir="2700000" algn="tl" rotWithShape="0">
              <a:srgbClr val="333333">
                <a:alpha val="65000"/>
              </a:srgbClr>
            </a:outerShdw>
          </a:effectLst>
        </p:spPr>
      </p:pic>
      <p:sp>
        <p:nvSpPr>
          <p:cNvPr id="2" name="ZoneTexte 1"/>
          <p:cNvSpPr txBox="1"/>
          <p:nvPr/>
        </p:nvSpPr>
        <p:spPr>
          <a:xfrm>
            <a:off x="2064767" y="6066691"/>
            <a:ext cx="5565531" cy="523220"/>
          </a:xfrm>
          <a:prstGeom prst="rect">
            <a:avLst/>
          </a:prstGeom>
          <a:noFill/>
        </p:spPr>
        <p:txBody>
          <a:bodyPr wrap="square" rtlCol="0">
            <a:spAutoFit/>
          </a:bodyPr>
          <a:lstStyle/>
          <a:p>
            <a:pPr algn="ctr"/>
            <a:r>
              <a:rPr lang="fr-FR" sz="2800" dirty="0"/>
              <a:t>Joëlle passe l’info</a:t>
            </a:r>
          </a:p>
        </p:txBody>
      </p:sp>
    </p:spTree>
    <p:extLst>
      <p:ext uri="{BB962C8B-B14F-4D97-AF65-F5344CB8AC3E}">
        <p14:creationId xmlns:p14="http://schemas.microsoft.com/office/powerpoint/2010/main" val="26521720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217780" y="5226784"/>
            <a:ext cx="6119446" cy="1200329"/>
          </a:xfrm>
          <a:prstGeom prst="rect">
            <a:avLst/>
          </a:prstGeom>
          <a:noFill/>
        </p:spPr>
        <p:txBody>
          <a:bodyPr wrap="square" rtlCol="0">
            <a:spAutoFit/>
          </a:bodyPr>
          <a:lstStyle/>
          <a:p>
            <a:pPr algn="ctr"/>
            <a:r>
              <a:rPr lang="fr-FR" sz="3600" dirty="0"/>
              <a:t>FR3 parle de ROSBRUK</a:t>
            </a:r>
          </a:p>
          <a:p>
            <a:pPr algn="ctr"/>
            <a:r>
              <a:rPr lang="fr-FR" sz="3600" dirty="0"/>
              <a:t> </a:t>
            </a:r>
            <a:r>
              <a:rPr lang="fr-FR" sz="2800" i="1" dirty="0"/>
              <a:t>le 14 septembre 2015 </a:t>
            </a:r>
          </a:p>
        </p:txBody>
      </p:sp>
      <p:pic>
        <p:nvPicPr>
          <p:cNvPr id="4" name="FR 3 1">
            <a:hlinkClick r:id="" action="ppaction://media"/>
            <a:extLst>
              <a:ext uri="{FF2B5EF4-FFF2-40B4-BE49-F238E27FC236}">
                <a16:creationId xmlns:a16="http://schemas.microsoft.com/office/drawing/2014/main" id="{9B37F914-83CD-47FF-9075-1C9210CC49B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47743" y="266307"/>
            <a:ext cx="8576297" cy="4824167"/>
          </a:xfrm>
          <a:prstGeom prst="rect">
            <a:avLst/>
          </a:prstGeom>
        </p:spPr>
      </p:pic>
    </p:spTree>
    <p:extLst>
      <p:ext uri="{BB962C8B-B14F-4D97-AF65-F5344CB8AC3E}">
        <p14:creationId xmlns:p14="http://schemas.microsoft.com/office/powerpoint/2010/main" val="2207030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afterEffect">
                                  <p:stCondLst>
                                    <p:cond delay="50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669" y="312126"/>
            <a:ext cx="7614138" cy="5710604"/>
          </a:xfrm>
          <a:prstGeom prst="rect">
            <a:avLst/>
          </a:prstGeom>
        </p:spPr>
      </p:pic>
      <p:sp>
        <p:nvSpPr>
          <p:cNvPr id="3" name="ZoneTexte 2"/>
          <p:cNvSpPr txBox="1"/>
          <p:nvPr/>
        </p:nvSpPr>
        <p:spPr>
          <a:xfrm>
            <a:off x="1107831" y="6172200"/>
            <a:ext cx="7385538" cy="523220"/>
          </a:xfrm>
          <a:prstGeom prst="rect">
            <a:avLst/>
          </a:prstGeom>
          <a:noFill/>
        </p:spPr>
        <p:txBody>
          <a:bodyPr wrap="square" rtlCol="0">
            <a:spAutoFit/>
          </a:bodyPr>
          <a:lstStyle/>
          <a:p>
            <a:r>
              <a:rPr lang="fr-FR" sz="2800" dirty="0"/>
              <a:t>FR3 réalise un reportage chez Joëlle et Gaston</a:t>
            </a:r>
          </a:p>
        </p:txBody>
      </p:sp>
    </p:spTree>
    <p:extLst>
      <p:ext uri="{BB962C8B-B14F-4D97-AF65-F5344CB8AC3E}">
        <p14:creationId xmlns:p14="http://schemas.microsoft.com/office/powerpoint/2010/main" val="17482938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070" y="281354"/>
            <a:ext cx="8414238" cy="5609492"/>
          </a:xfrm>
          <a:prstGeom prst="rect">
            <a:avLst/>
          </a:prstGeom>
          <a:ln>
            <a:noFill/>
          </a:ln>
          <a:effectLst>
            <a:outerShdw blurRad="292100" dist="139700" dir="2700000" algn="tl" rotWithShape="0">
              <a:srgbClr val="333333">
                <a:alpha val="65000"/>
              </a:srgbClr>
            </a:outerShdw>
          </a:effectLst>
        </p:spPr>
      </p:pic>
      <p:sp>
        <p:nvSpPr>
          <p:cNvPr id="3" name="ZoneTexte 2"/>
          <p:cNvSpPr txBox="1"/>
          <p:nvPr/>
        </p:nvSpPr>
        <p:spPr>
          <a:xfrm>
            <a:off x="1195754" y="6163408"/>
            <a:ext cx="6963508" cy="584775"/>
          </a:xfrm>
          <a:prstGeom prst="rect">
            <a:avLst/>
          </a:prstGeom>
          <a:noFill/>
        </p:spPr>
        <p:txBody>
          <a:bodyPr wrap="square" rtlCol="0">
            <a:spAutoFit/>
          </a:bodyPr>
          <a:lstStyle/>
          <a:p>
            <a:pPr algn="ctr"/>
            <a:r>
              <a:rPr lang="fr-FR" sz="3200" dirty="0"/>
              <a:t>Joëlle jamais avare d’explications </a:t>
            </a:r>
          </a:p>
        </p:txBody>
      </p:sp>
    </p:spTree>
    <p:extLst>
      <p:ext uri="{BB962C8B-B14F-4D97-AF65-F5344CB8AC3E}">
        <p14:creationId xmlns:p14="http://schemas.microsoft.com/office/powerpoint/2010/main" val="28372615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747346" y="5653454"/>
            <a:ext cx="7781192" cy="923330"/>
          </a:xfrm>
          <a:prstGeom prst="rect">
            <a:avLst/>
          </a:prstGeom>
          <a:noFill/>
        </p:spPr>
        <p:txBody>
          <a:bodyPr wrap="square" rtlCol="0">
            <a:spAutoFit/>
          </a:bodyPr>
          <a:lstStyle/>
          <a:p>
            <a:r>
              <a:rPr lang="fr-FR" sz="5400" dirty="0">
                <a:solidFill>
                  <a:srgbClr val="FF0000"/>
                </a:solidFill>
              </a:rPr>
              <a:t>Attention</a:t>
            </a:r>
            <a:r>
              <a:rPr lang="fr-FR" sz="3600" dirty="0"/>
              <a:t>  regardez bien….ca roule !</a:t>
            </a:r>
          </a:p>
        </p:txBody>
      </p:sp>
      <p:pic>
        <p:nvPicPr>
          <p:cNvPr id="4" name="la bille">
            <a:hlinkClick r:id="" action="ppaction://media"/>
            <a:extLst>
              <a:ext uri="{FF2B5EF4-FFF2-40B4-BE49-F238E27FC236}">
                <a16:creationId xmlns:a16="http://schemas.microsoft.com/office/drawing/2014/main" id="{ABB18B81-77AB-4F49-B5CA-F754FDFECE9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2377" y="397104"/>
            <a:ext cx="8286161" cy="4660966"/>
          </a:xfrm>
          <a:prstGeom prst="rect">
            <a:avLst/>
          </a:prstGeom>
        </p:spPr>
      </p:pic>
    </p:spTree>
    <p:extLst>
      <p:ext uri="{BB962C8B-B14F-4D97-AF65-F5344CB8AC3E}">
        <p14:creationId xmlns:p14="http://schemas.microsoft.com/office/powerpoint/2010/main" val="3649991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after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8023" y="518747"/>
            <a:ext cx="6951784" cy="5213838"/>
          </a:xfrm>
          <a:prstGeom prst="rect">
            <a:avLst/>
          </a:prstGeom>
        </p:spPr>
      </p:pic>
      <p:sp>
        <p:nvSpPr>
          <p:cNvPr id="3" name="ZoneTexte 2"/>
          <p:cNvSpPr txBox="1"/>
          <p:nvPr/>
        </p:nvSpPr>
        <p:spPr>
          <a:xfrm>
            <a:off x="624254" y="5732585"/>
            <a:ext cx="8097715" cy="954107"/>
          </a:xfrm>
          <a:prstGeom prst="rect">
            <a:avLst/>
          </a:prstGeom>
          <a:noFill/>
        </p:spPr>
        <p:txBody>
          <a:bodyPr wrap="square" rtlCol="0">
            <a:spAutoFit/>
          </a:bodyPr>
          <a:lstStyle/>
          <a:p>
            <a:pPr algn="ctr"/>
            <a:r>
              <a:rPr lang="fr-FR" sz="2800" dirty="0"/>
              <a:t>M MORVAN grand reporter du Républicain Lorrain interviewe Maître </a:t>
            </a:r>
            <a:r>
              <a:rPr lang="fr-FR" sz="2800" dirty="0" err="1"/>
              <a:t>Iochum</a:t>
            </a:r>
            <a:endParaRPr lang="fr-FR" sz="2800" dirty="0"/>
          </a:p>
        </p:txBody>
      </p:sp>
    </p:spTree>
    <p:extLst>
      <p:ext uri="{BB962C8B-B14F-4D97-AF65-F5344CB8AC3E}">
        <p14:creationId xmlns:p14="http://schemas.microsoft.com/office/powerpoint/2010/main" val="36663776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00" y="307730"/>
            <a:ext cx="7491046" cy="5618285"/>
          </a:xfrm>
          <a:prstGeom prst="rect">
            <a:avLst/>
          </a:prstGeom>
        </p:spPr>
      </p:pic>
      <p:sp>
        <p:nvSpPr>
          <p:cNvPr id="3" name="ZoneTexte 2"/>
          <p:cNvSpPr txBox="1"/>
          <p:nvPr/>
        </p:nvSpPr>
        <p:spPr>
          <a:xfrm>
            <a:off x="571500" y="5926015"/>
            <a:ext cx="7684477" cy="584775"/>
          </a:xfrm>
          <a:prstGeom prst="rect">
            <a:avLst/>
          </a:prstGeom>
          <a:noFill/>
        </p:spPr>
        <p:txBody>
          <a:bodyPr wrap="square" rtlCol="0">
            <a:spAutoFit/>
          </a:bodyPr>
          <a:lstStyle/>
          <a:p>
            <a:r>
              <a:rPr lang="fr-FR" sz="3200" dirty="0"/>
              <a:t>Joëlle et Pierre complètent les informations</a:t>
            </a:r>
          </a:p>
        </p:txBody>
      </p:sp>
    </p:spTree>
    <p:extLst>
      <p:ext uri="{BB962C8B-B14F-4D97-AF65-F5344CB8AC3E}">
        <p14:creationId xmlns:p14="http://schemas.microsoft.com/office/powerpoint/2010/main" val="2242343323"/>
      </p:ext>
    </p:extLst>
  </p:cSld>
  <p:clrMapOvr>
    <a:masterClrMapping/>
  </p:clrMapOvr>
</p:sld>
</file>

<file path=ppt/theme/theme1.xml><?xml version="1.0" encoding="utf-8"?>
<a:theme xmlns:a="http://schemas.openxmlformats.org/drawingml/2006/main" name="1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315</TotalTime>
  <Words>921</Words>
  <Application>Microsoft Office PowerPoint</Application>
  <PresentationFormat>Affichage à l'écran (4:3)</PresentationFormat>
  <Paragraphs>30</Paragraphs>
  <Slides>19</Slides>
  <Notes>0</Notes>
  <HiddenSlides>0</HiddenSlides>
  <MMClips>2</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19</vt:i4>
      </vt:variant>
    </vt:vector>
  </HeadingPairs>
  <TitlesOfParts>
    <vt:vector size="23" baseType="lpstr">
      <vt:lpstr>Arial</vt:lpstr>
      <vt:lpstr>Calibri</vt:lpstr>
      <vt:lpstr>Verdana</vt:lpstr>
      <vt:lpstr>1_Thème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JP 57800</dc:creator>
  <cp:lastModifiedBy>JP 57800</cp:lastModifiedBy>
  <cp:revision>20</cp:revision>
  <dcterms:created xsi:type="dcterms:W3CDTF">2016-03-04T09:31:44Z</dcterms:created>
  <dcterms:modified xsi:type="dcterms:W3CDTF">2017-08-03T08:57:21Z</dcterms:modified>
</cp:coreProperties>
</file>